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7275" cy="11310938"/>
  <p:notesSz cx="6858000" cy="9144000"/>
  <p:embeddedFontLst>
    <p:embeddedFont>
      <p:font typeface="Poppins" pitchFamily="2" charset="77"/>
      <p:regular r:id="rId14"/>
      <p:bold r:id="rId15"/>
      <p:italic r:id="rId16"/>
      <p:boldItalic r:id="rId17"/>
    </p:embeddedFont>
    <p:embeddedFont>
      <p:font typeface="Poppins Black" panose="020B0604020202020204" pitchFamily="34" charset="0"/>
      <p:bold r:id="rId18"/>
      <p:italic r:id="rId19"/>
      <p:boldItalic r:id="rId20"/>
    </p:embeddedFont>
    <p:embeddedFont>
      <p:font typeface="Short Stack" panose="02010500040000000007" pitchFamily="2" charset="77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89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9504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Fu9DJiJzM2y7gztaU2E8VAfFf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67" d="100"/>
          <a:sy n="67" d="100"/>
        </p:scale>
        <p:origin x="640" y="-152"/>
      </p:cViewPr>
      <p:guideLst>
        <p:guide orient="horz" pos="4689"/>
        <p:guide pos="317"/>
        <p:guide orient="horz" pos="158"/>
        <p:guide orient="horz" pos="2454"/>
        <p:guide pos="9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36b8bc0a59_0_0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g336b8bc0a59_0_0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336b8bc0a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6b8bc0a59_0_2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g336b8bc0a59_0_2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36b8bc0a5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6b8bc0a59_0_3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g336b8bc0a59_0_3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36b8bc0a5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8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">
  <p:cSld name="2_Title Slid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4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5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6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36b8bc0a59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39" name="Google Shape;39;g336b8bc0a59_0_0" descr="&quot;&quot;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36b8bc0a59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" name="Google Shape;41;g336b8bc0a59_0_0" descr="&quot;&quot;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6b8bc0a59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82" name="Google Shape;182;g336b8bc0a59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3" name="Google Shape;183;g336b8bc0a59_0_26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36b8bc0a59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sz="85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sz="8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6b8bc0a59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1" name="Google Shape;191;g336b8bc0a59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g336b8bc0a59_0_34"/>
          <p:cNvSpPr txBox="1"/>
          <p:nvPr/>
        </p:nvSpPr>
        <p:spPr>
          <a:xfrm>
            <a:off x="7008750" y="250825"/>
            <a:ext cx="13098900" cy="9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How have people contributed to pollination over time?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are some ways that people have used plants over time?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How is our ecosystem affected when there are fewer pollinators?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3" name="Google Shape;193;g336b8bc0a59_0_34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7262" y="541406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 descr="The word &quot;yawn&quot; is shown, with phonemes separated blended back together."/>
          <p:cNvSpPr txBox="1"/>
          <p:nvPr/>
        </p:nvSpPr>
        <p:spPr>
          <a:xfrm>
            <a:off x="11067262" y="4890602"/>
            <a:ext cx="4169400" cy="51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sp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lang="en" sz="78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y</a:t>
            </a:r>
            <a:r>
              <a:rPr lang="en" sz="78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aw</a:t>
            </a:r>
            <a:r>
              <a:rPr lang="en" sz="78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endParaRPr sz="7800" b="1" i="0" u="none" strike="noStrike" cap="none">
              <a:solidFill>
                <a:srgbClr val="FF0000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n" sz="4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48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y</a:t>
            </a:r>
            <a:r>
              <a:rPr lang="en" sz="4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8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aw</a:t>
            </a:r>
            <a:r>
              <a:rPr lang="en" sz="4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8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" sz="48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endParaRPr sz="48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00"/>
              <a:buFont typeface="Arial"/>
              <a:buNone/>
            </a:pPr>
            <a:r>
              <a:rPr lang="en" sz="6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65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y</a:t>
            </a:r>
            <a:r>
              <a:rPr lang="en" sz="65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aw</a:t>
            </a:r>
            <a:r>
              <a:rPr lang="en" sz="65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endParaRPr sz="6500" b="1" i="0" u="none" strike="noStrike" cap="none">
              <a:solidFill>
                <a:srgbClr val="FF0000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1003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 descr="&quot;&quot;"/>
          <p:cNvSpPr/>
          <p:nvPr/>
        </p:nvSpPr>
        <p:spPr>
          <a:xfrm>
            <a:off x="11172181" y="4890602"/>
            <a:ext cx="3959400" cy="1530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 descr="sound letter card &quot;aw&quot;"/>
          <p:cNvPicPr preferRelativeResize="0"/>
          <p:nvPr/>
        </p:nvPicPr>
        <p:blipFill rotWithShape="1">
          <a:blip r:embed="rId4">
            <a:alphaModFix/>
          </a:blip>
          <a:srcRect l="679" r="677"/>
          <a:stretch/>
        </p:blipFill>
        <p:spPr>
          <a:xfrm>
            <a:off x="11734300" y="1377109"/>
            <a:ext cx="3056449" cy="30826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51" name="Google Shape;51;p1" descr="&quot;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" name="Google Shape;53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54" name="Google Shape;54;p1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" name="Google Shape;55;p1" descr="&quot;&quot;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6349" y="2044126"/>
            <a:ext cx="11404114" cy="881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349" y="2044135"/>
            <a:ext cx="11404099" cy="881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6349" y="2044135"/>
            <a:ext cx="11404099" cy="881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 descr="A screenshot shows the Level D sound letter mat, which includes the sound spellings and phonics: oi, oy, au, aw, wor, ear, gu, gue, kn, gn, wr, ti, ci, and s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6349" y="2044151"/>
            <a:ext cx="11404099" cy="88147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 descr="&quot;&quot;"/>
          <p:cNvSpPr/>
          <p:nvPr/>
        </p:nvSpPr>
        <p:spPr>
          <a:xfrm>
            <a:off x="12658025" y="3045825"/>
            <a:ext cx="1458000" cy="1086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68" name="Google Shape;68;p2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70" name="Google Shape;70;p2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" name="Google Shape;71;p2" descr="&quot;&quot;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2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670392" y="1743542"/>
            <a:ext cx="10707850" cy="806016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 descr="The word &quot;sawdust&quot;"/>
          <p:cNvSpPr txBox="1"/>
          <p:nvPr/>
        </p:nvSpPr>
        <p:spPr>
          <a:xfrm>
            <a:off x="7971977" y="1918889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lang="en" sz="11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sawdust</a:t>
            </a:r>
            <a:endParaRPr sz="11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>
            <a:off x="8861721" y="2528262"/>
            <a:ext cx="6325200" cy="3119699"/>
            <a:chOff x="8861721" y="2528262"/>
            <a:chExt cx="6325200" cy="3119699"/>
          </a:xfrm>
        </p:grpSpPr>
        <p:sp>
          <p:nvSpPr>
            <p:cNvPr id="82" name="Google Shape;82;p3" descr="&quot;&quot;"/>
            <p:cNvSpPr/>
            <p:nvPr/>
          </p:nvSpPr>
          <p:spPr>
            <a:xfrm>
              <a:off x="8861721" y="5264561"/>
              <a:ext cx="63252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9158586" y="4821468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143111" y="4775643"/>
              <a:ext cx="163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2208048" y="4821495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633371" y="4227955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" name="Google Shape;87;p3"/>
            <p:cNvCxnSpPr/>
            <p:nvPr/>
          </p:nvCxnSpPr>
          <p:spPr>
            <a:xfrm rot="10800000" flipH="1">
              <a:off x="10011934" y="3979728"/>
              <a:ext cx="1631400" cy="171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8" name="Google Shape;88;p3"/>
            <p:cNvSpPr/>
            <p:nvPr/>
          </p:nvSpPr>
          <p:spPr>
            <a:xfrm>
              <a:off x="13116481" y="4227955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3116455" y="4775672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3950206" y="4821495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4501715" y="4821468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" name="Google Shape;92;p3"/>
            <p:cNvCxnSpPr/>
            <p:nvPr/>
          </p:nvCxnSpPr>
          <p:spPr>
            <a:xfrm>
              <a:off x="11863382" y="2528262"/>
              <a:ext cx="17700" cy="145140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3" name="Google Shape;93;p3" descr="The word &quot;sawdust&quot;"/>
          <p:cNvSpPr txBox="1"/>
          <p:nvPr/>
        </p:nvSpPr>
        <p:spPr>
          <a:xfrm>
            <a:off x="7971977" y="6915598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lang="en" sz="11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sawdust</a:t>
            </a:r>
            <a:endParaRPr sz="11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6" name="Google Shape;96;p3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747277" y="1732578"/>
            <a:ext cx="10707850" cy="8082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 descr="The word &quot;scrawny&quot;"/>
          <p:cNvSpPr txBox="1"/>
          <p:nvPr/>
        </p:nvSpPr>
        <p:spPr>
          <a:xfrm>
            <a:off x="7971977" y="1918889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lang="en" sz="11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scrawny</a:t>
            </a:r>
            <a:endParaRPr sz="11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4" name="Google Shape;104;p4"/>
          <p:cNvGrpSpPr/>
          <p:nvPr/>
        </p:nvGrpSpPr>
        <p:grpSpPr>
          <a:xfrm>
            <a:off x="8762683" y="2431502"/>
            <a:ext cx="6819300" cy="3248236"/>
            <a:chOff x="8762683" y="2431502"/>
            <a:chExt cx="6819300" cy="3248236"/>
          </a:xfrm>
        </p:grpSpPr>
        <p:sp>
          <p:nvSpPr>
            <p:cNvPr id="105" name="Google Shape;105;p4" descr="&quot;&quot;"/>
            <p:cNvSpPr/>
            <p:nvPr/>
          </p:nvSpPr>
          <p:spPr>
            <a:xfrm>
              <a:off x="8762683" y="5296338"/>
              <a:ext cx="68193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247810" y="4821440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985850" y="4821468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0629881" y="4821440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1978059" y="4319548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4"/>
            <p:cNvCxnSpPr/>
            <p:nvPr/>
          </p:nvCxnSpPr>
          <p:spPr>
            <a:xfrm rot="10800000" flipH="1">
              <a:off x="11466902" y="3951250"/>
              <a:ext cx="1631400" cy="171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1" name="Google Shape;111;p4"/>
            <p:cNvSpPr/>
            <p:nvPr/>
          </p:nvSpPr>
          <p:spPr>
            <a:xfrm>
              <a:off x="14378707" y="4319493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1625973" y="4821440"/>
              <a:ext cx="1472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3573682" y="4821440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4297208" y="4821413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" name="Google Shape;115;p4"/>
            <p:cNvCxnSpPr/>
            <p:nvPr/>
          </p:nvCxnSpPr>
          <p:spPr>
            <a:xfrm>
              <a:off x="14198114" y="2431502"/>
              <a:ext cx="17700" cy="1451400"/>
            </a:xfrm>
            <a:prstGeom prst="straightConnector1">
              <a:avLst/>
            </a:prstGeom>
            <a:noFill/>
            <a:ln w="76200" cap="flat" cmpd="sng">
              <a:solidFill>
                <a:srgbClr val="EDC31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6" name="Google Shape;116;p4" descr="The word &quot;scrawny&quot;"/>
          <p:cNvSpPr txBox="1"/>
          <p:nvPr/>
        </p:nvSpPr>
        <p:spPr>
          <a:xfrm>
            <a:off x="7971977" y="6915598"/>
            <a:ext cx="801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</a:pPr>
            <a:r>
              <a:rPr lang="en" sz="11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scrawny</a:t>
            </a:r>
            <a:endParaRPr sz="11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18" name="Google Shape;118;p4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/>
          <p:cNvGrpSpPr/>
          <p:nvPr/>
        </p:nvGrpSpPr>
        <p:grpSpPr>
          <a:xfrm>
            <a:off x="7202995" y="7232663"/>
            <a:ext cx="10780088" cy="2017634"/>
            <a:chOff x="5784675" y="1097162"/>
            <a:chExt cx="2737800" cy="1941900"/>
          </a:xfrm>
        </p:grpSpPr>
        <p:sp>
          <p:nvSpPr>
            <p:cNvPr id="125" name="Google Shape;125;p5" descr="&quot;&quot;"/>
            <p:cNvSpPr/>
            <p:nvPr/>
          </p:nvSpPr>
          <p:spPr>
            <a:xfrm>
              <a:off x="5784675" y="1097162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 descr="Example sentence: Don’t make me bawl. &#10;"/>
            <p:cNvSpPr/>
            <p:nvPr/>
          </p:nvSpPr>
          <p:spPr>
            <a:xfrm>
              <a:off x="5859780" y="1279569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n" sz="45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Don’t make me bawl. </a:t>
              </a:r>
              <a:endParaRPr sz="45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7" name="Google Shape;127;p5"/>
          <p:cNvGrpSpPr/>
          <p:nvPr/>
        </p:nvGrpSpPr>
        <p:grpSpPr>
          <a:xfrm>
            <a:off x="7203176" y="4951549"/>
            <a:ext cx="10780088" cy="2017440"/>
            <a:chOff x="5784675" y="818500"/>
            <a:chExt cx="2737800" cy="1941900"/>
          </a:xfrm>
        </p:grpSpPr>
        <p:sp>
          <p:nvSpPr>
            <p:cNvPr id="128" name="Google Shape;128;p5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 descr="Example sentence: I think it’s scrawny and awful. 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lang="en" sz="45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I think it’s scrawny and awful. </a:t>
              </a:r>
              <a:endParaRPr sz="45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7203448" y="2326101"/>
            <a:ext cx="10780088" cy="2361545"/>
            <a:chOff x="5784675" y="818500"/>
            <a:chExt cx="2737800" cy="1941900"/>
          </a:xfrm>
        </p:grpSpPr>
        <p:sp>
          <p:nvSpPr>
            <p:cNvPr id="131" name="Google Shape;131;p5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 descr="Example sentence: I can draw an awesome hawk on a lawn. 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lang="en" sz="45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I can draw an awesome hawk </a:t>
              </a:r>
              <a:endParaRPr sz="45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lang="en" sz="45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on a lawn. </a:t>
              </a:r>
              <a:endParaRPr sz="45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3" name="Google Shape;133;p5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34" name="Google Shape;134;p5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2025" y="9401950"/>
            <a:ext cx="2242549" cy="16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" name="Google Shape;136;p5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 descr="The words &quot;shawl,&quot; &quot;yawn,&quot; squawk,&quot; &quot;claw,&quot; &quot;crawfish,&quot; and &quot;dawn.&quot;"/>
          <p:cNvSpPr txBox="1"/>
          <p:nvPr/>
        </p:nvSpPr>
        <p:spPr>
          <a:xfrm>
            <a:off x="6928743" y="2406386"/>
            <a:ext cx="13231500" cy="9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09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shawl					  yawn</a:t>
            </a:r>
            <a:endParaRPr sz="109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09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squawk			   claw</a:t>
            </a:r>
            <a:endParaRPr sz="109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09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crawfish			  dawn</a:t>
            </a:r>
            <a:endParaRPr sz="109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44" name="Google Shape;144;p6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7"/>
          <p:cNvGrpSpPr/>
          <p:nvPr/>
        </p:nvGrpSpPr>
        <p:grpSpPr>
          <a:xfrm>
            <a:off x="7526910" y="3393909"/>
            <a:ext cx="11112916" cy="6384757"/>
            <a:chOff x="7526910" y="3393909"/>
            <a:chExt cx="11112916" cy="6384757"/>
          </a:xfrm>
        </p:grpSpPr>
        <p:pic>
          <p:nvPicPr>
            <p:cNvPr id="153" name="Google Shape;153;p7" descr="&quot;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26910" y="3393909"/>
              <a:ext cx="6365711" cy="4805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274115" y="3412965"/>
              <a:ext cx="6365711" cy="6365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7" descr="scrawn-"/>
          <p:cNvSpPr txBox="1"/>
          <p:nvPr/>
        </p:nvSpPr>
        <p:spPr>
          <a:xfrm>
            <a:off x="7208220" y="4796783"/>
            <a:ext cx="5833200" cy="40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0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scrawn</a:t>
            </a:r>
            <a:endParaRPr sz="10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7" descr="-y"/>
          <p:cNvSpPr txBox="1"/>
          <p:nvPr/>
        </p:nvSpPr>
        <p:spPr>
          <a:xfrm>
            <a:off x="12582973" y="4796792"/>
            <a:ext cx="4747200" cy="40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0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endParaRPr sz="10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58" name="Google Shape;158;p7" descr="&quot;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8"/>
          <p:cNvGrpSpPr/>
          <p:nvPr/>
        </p:nvGrpSpPr>
        <p:grpSpPr>
          <a:xfrm>
            <a:off x="9796024" y="4100679"/>
            <a:ext cx="5833157" cy="3109759"/>
            <a:chOff x="5784675" y="818500"/>
            <a:chExt cx="2737800" cy="1941900"/>
          </a:xfrm>
        </p:grpSpPr>
        <p:sp>
          <p:nvSpPr>
            <p:cNvPr id="167" name="Google Shape;167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 descr="The high-frequency word &quot;people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00"/>
                <a:buFont typeface="Arial"/>
                <a:buNone/>
              </a:pPr>
              <a:r>
                <a:rPr lang="en" sz="95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people</a:t>
              </a:r>
              <a:endParaRPr sz="95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9" name="Google Shape;169;p8"/>
          <p:cNvGrpSpPr/>
          <p:nvPr/>
        </p:nvGrpSpPr>
        <p:grpSpPr>
          <a:xfrm>
            <a:off x="12099334" y="4929856"/>
            <a:ext cx="2604982" cy="1861787"/>
            <a:chOff x="12099334" y="4929856"/>
            <a:chExt cx="2604982" cy="1861787"/>
          </a:xfrm>
        </p:grpSpPr>
        <p:cxnSp>
          <p:nvCxnSpPr>
            <p:cNvPr id="170" name="Google Shape;170;p8" descr="&quot;&quot;"/>
            <p:cNvCxnSpPr/>
            <p:nvPr/>
          </p:nvCxnSpPr>
          <p:spPr>
            <a:xfrm>
              <a:off x="12982947" y="4929856"/>
              <a:ext cx="17700" cy="14514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" name="Google Shape;171;p8"/>
            <p:cNvSpPr/>
            <p:nvPr/>
          </p:nvSpPr>
          <p:spPr>
            <a:xfrm>
              <a:off x="14315816" y="6381243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2099334" y="6381243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8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5" name="Google Shape;175;p8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Macintosh PowerPoint</Application>
  <PresentationFormat>Custom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Poppins Black</vt:lpstr>
      <vt:lpstr>Short Stack</vt:lpstr>
      <vt:lpstr>Arial</vt:lpstr>
      <vt:lpstr>Poppins</vt:lpstr>
      <vt:lpstr>Left Sidebar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Kara Martinez</cp:lastModifiedBy>
  <cp:revision>1</cp:revision>
  <dcterms:modified xsi:type="dcterms:W3CDTF">2025-07-22T13:07:55Z</dcterms:modified>
</cp:coreProperties>
</file>