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estrial-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week we've been decoding and spelling words with diphthongs!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or point to the </a:t>
            </a:r>
            <a:r>
              <a:rPr b="1" lang="en" sz="1200">
                <a:solidFill>
                  <a:schemeClr val="dk1"/>
                </a:solidFill>
                <a:latin typeface="Poppins"/>
                <a:ea typeface="Poppins"/>
                <a:cs typeface="Poppins"/>
                <a:sym typeface="Poppins"/>
              </a:rPr>
              <a:t>Sound Letter cards for oi, oy, au, aw, ou, 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all of the spelling sound patterns.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diphthong is two letters together, usually vowels, that start as one sound and end as a different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avoid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a and an o-i. What does o-i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/a/ | /v/ /oy/ /d/ = "avoid".</a:t>
            </a:r>
            <a:endParaRPr b="1" sz="1200">
              <a:solidFill>
                <a:schemeClr val="dk1"/>
              </a:solidFill>
              <a:latin typeface="Poppins"/>
              <a:ea typeface="Poppins"/>
              <a:cs typeface="Poppins"/>
              <a:sym typeface="Poppins"/>
            </a:endParaRPr>
          </a:p>
        </p:txBody>
      </p:sp>
      <p:sp>
        <p:nvSpPr>
          <p:cNvPr id="69" name="Google Shape;69;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0" name="Google Shape;70;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i="1" lang="en" sz="1200">
                <a:solidFill>
                  <a:schemeClr val="dk1"/>
                </a:solidFill>
                <a:latin typeface="Poppins"/>
                <a:ea typeface="Poppins"/>
                <a:cs typeface="Poppins"/>
                <a:sym typeface="Poppins"/>
              </a:rPr>
              <a:t>destroy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a e and an o-y. Work with your neighbor and figure out how we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 /e/ | /s/ /t/ /r/ /oy/ = "destroy". Smart blending!</a:t>
            </a:r>
            <a:endParaRPr sz="1200">
              <a:solidFill>
                <a:schemeClr val="dk1"/>
              </a:solidFill>
              <a:latin typeface="Poppins"/>
              <a:ea typeface="Poppins"/>
              <a:cs typeface="Poppins"/>
              <a:sym typeface="Poppins"/>
            </a:endParaRPr>
          </a:p>
        </p:txBody>
      </p:sp>
      <p:sp>
        <p:nvSpPr>
          <p:cNvPr id="90" name="Google Shape;90;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1" name="Google Shape;91;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 and has all of the diphthongs we've been working 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i="1" lang="en" sz="1200">
                <a:solidFill>
                  <a:schemeClr val="dk1"/>
                </a:solidFill>
                <a:latin typeface="Poppins"/>
                <a:ea typeface="Poppins"/>
                <a:cs typeface="Poppins"/>
                <a:sym typeface="Poppins"/>
              </a:rPr>
              <a: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Parade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It's time to enjoy the noises and sounds of the parade.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The acts deploy with applause from the crowd.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They rejoice as they move downtown.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The floats launch and avoid the owl and hawk.</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The clowns use caution as they employ loud stunts.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Wow! What a show!</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diphthongs.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diphthongs we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the diphthongs. Note: Be sure you are sorting for SOUND and not for spelling.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oi - noises, rejoice, avoid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oy - enjoy, deploy, employ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au - applause, launch, caution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aw - hawk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ou - sounds, loud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ow - crowd, down, town, owl, clowns, wow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diphthongs! Look at everything you've learned! Those brains are growing!</a:t>
            </a:r>
            <a:endParaRPr b="1" sz="1200">
              <a:solidFill>
                <a:schemeClr val="dk1"/>
              </a:solidFill>
              <a:latin typeface="Poppins"/>
              <a:ea typeface="Poppins"/>
              <a:cs typeface="Poppins"/>
              <a:sym typeface="Poppins"/>
            </a:endParaRPr>
          </a:p>
        </p:txBody>
      </p:sp>
      <p:sp>
        <p:nvSpPr>
          <p:cNvPr id="112" name="Google Shape;112;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3" name="Google Shape;113;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noise, annoy, audit, haul, brawl, clown, ouch</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b="1" sz="1200">
              <a:solidFill>
                <a:schemeClr val="dk1"/>
              </a:solidFill>
              <a:latin typeface="Poppins"/>
              <a:ea typeface="Poppins"/>
              <a:cs typeface="Poppins"/>
              <a:sym typeface="Poppins"/>
            </a:endParaRPr>
          </a:p>
        </p:txBody>
      </p:sp>
      <p:sp>
        <p:nvSpPr>
          <p:cNvPr id="126" name="Google Shape;12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7" name="Google Shape;12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Follow the directions to administer the Formative Assessment for Level D, Unit 1. </a:t>
            </a:r>
            <a:endParaRPr b="1" sz="1200">
              <a:solidFill>
                <a:schemeClr val="dk1"/>
              </a:solidFill>
              <a:latin typeface="Poppins"/>
              <a:ea typeface="Poppins"/>
              <a:cs typeface="Poppins"/>
              <a:sym typeface="Poppins"/>
            </a:endParaRPr>
          </a:p>
        </p:txBody>
      </p:sp>
      <p:sp>
        <p:nvSpPr>
          <p:cNvPr id="136" name="Google Shape;13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D, Unit 1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46" name="Google Shape;146;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7" name="Google Shape;147;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8.png"/><Relationship Id="rId10"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image" Target="../media/image3.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16.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79" l="0" r="0" t="89"/>
          <a:stretch/>
        </p:blipFill>
        <p:spPr>
          <a:xfrm>
            <a:off x="11734300" y="2359900"/>
            <a:ext cx="3056447" cy="3082669"/>
          </a:xfrm>
          <a:prstGeom prst="rect">
            <a:avLst/>
          </a:prstGeom>
          <a:noFill/>
          <a:ln>
            <a:noFill/>
          </a:ln>
        </p:spPr>
      </p:pic>
      <p:pic>
        <p:nvPicPr>
          <p:cNvPr id="38" name="Google Shape;38;p8"/>
          <p:cNvPicPr preferRelativeResize="0"/>
          <p:nvPr/>
        </p:nvPicPr>
        <p:blipFill rotWithShape="1">
          <a:blip r:embed="rId4">
            <a:alphaModFix/>
          </a:blip>
          <a:srcRect b="561" l="0" r="0" t="573"/>
          <a:stretch/>
        </p:blipFill>
        <p:spPr>
          <a:xfrm>
            <a:off x="8367577" y="2359926"/>
            <a:ext cx="3056447" cy="3082669"/>
          </a:xfrm>
          <a:prstGeom prst="rect">
            <a:avLst/>
          </a:prstGeom>
          <a:noFill/>
          <a:ln>
            <a:noFill/>
          </a:ln>
        </p:spPr>
      </p:pic>
      <p:pic>
        <p:nvPicPr>
          <p:cNvPr id="39" name="Google Shape;39;p8"/>
          <p:cNvPicPr preferRelativeResize="0"/>
          <p:nvPr/>
        </p:nvPicPr>
        <p:blipFill rotWithShape="1">
          <a:blip r:embed="rId5">
            <a:alphaModFix/>
          </a:blip>
          <a:srcRect b="0" l="426" r="425" t="0"/>
          <a:stretch/>
        </p:blipFill>
        <p:spPr>
          <a:xfrm>
            <a:off x="15100997" y="5540720"/>
            <a:ext cx="3056446" cy="3082670"/>
          </a:xfrm>
          <a:prstGeom prst="rect">
            <a:avLst/>
          </a:prstGeom>
          <a:noFill/>
          <a:ln>
            <a:noFill/>
          </a:ln>
        </p:spPr>
      </p:pic>
      <p:pic>
        <p:nvPicPr>
          <p:cNvPr id="40" name="Google Shape;40;p8"/>
          <p:cNvPicPr preferRelativeResize="0"/>
          <p:nvPr/>
        </p:nvPicPr>
        <p:blipFill rotWithShape="1">
          <a:blip r:embed="rId6">
            <a:alphaModFix/>
          </a:blip>
          <a:srcRect b="0" l="1323" r="1333" t="0"/>
          <a:stretch/>
        </p:blipFill>
        <p:spPr>
          <a:xfrm>
            <a:off x="15101023" y="2359926"/>
            <a:ext cx="3056446" cy="3082823"/>
          </a:xfrm>
          <a:prstGeom prst="rect">
            <a:avLst/>
          </a:prstGeom>
          <a:noFill/>
          <a:ln>
            <a:noFill/>
          </a:ln>
        </p:spPr>
      </p:pic>
      <p:pic>
        <p:nvPicPr>
          <p:cNvPr id="41" name="Google Shape;41;p8"/>
          <p:cNvPicPr preferRelativeResize="0"/>
          <p:nvPr/>
        </p:nvPicPr>
        <p:blipFill rotWithShape="1">
          <a:blip r:embed="rId7">
            <a:alphaModFix/>
          </a:blip>
          <a:srcRect b="1294" l="0" r="0" t="1304"/>
          <a:stretch/>
        </p:blipFill>
        <p:spPr>
          <a:xfrm>
            <a:off x="8367577" y="5540720"/>
            <a:ext cx="3056446" cy="3082820"/>
          </a:xfrm>
          <a:prstGeom prst="rect">
            <a:avLst/>
          </a:prstGeom>
          <a:noFill/>
          <a:ln>
            <a:noFill/>
          </a:ln>
        </p:spPr>
      </p:pic>
      <p:pic>
        <p:nvPicPr>
          <p:cNvPr id="42" name="Google Shape;42;p8"/>
          <p:cNvPicPr preferRelativeResize="0"/>
          <p:nvPr/>
        </p:nvPicPr>
        <p:blipFill rotWithShape="1">
          <a:blip r:embed="rId8">
            <a:alphaModFix/>
          </a:blip>
          <a:srcRect b="0" l="679" r="678" t="0"/>
          <a:stretch/>
        </p:blipFill>
        <p:spPr>
          <a:xfrm>
            <a:off x="11734300" y="5540720"/>
            <a:ext cx="3056447" cy="3082667"/>
          </a:xfrm>
          <a:prstGeom prst="rect">
            <a:avLst/>
          </a:prstGeom>
          <a:noFill/>
          <a:ln>
            <a:noFill/>
          </a:ln>
        </p:spPr>
      </p:pic>
      <p:sp>
        <p:nvSpPr>
          <p:cNvPr id="43" name="Google Shape;43;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4" name="Google Shape;44;p8"/>
          <p:cNvGrpSpPr/>
          <p:nvPr/>
        </p:nvGrpSpPr>
        <p:grpSpPr>
          <a:xfrm>
            <a:off x="599448" y="3308558"/>
            <a:ext cx="2489999" cy="2588607"/>
            <a:chOff x="599452" y="3110429"/>
            <a:chExt cx="2680589" cy="2786745"/>
          </a:xfrm>
        </p:grpSpPr>
        <p:sp>
          <p:nvSpPr>
            <p:cNvPr id="45" name="Google Shape;4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8"/>
            <p:cNvPicPr preferRelativeResize="0"/>
            <p:nvPr/>
          </p:nvPicPr>
          <p:blipFill rotWithShape="1">
            <a:blip r:embed="rId9">
              <a:alphaModFix/>
            </a:blip>
            <a:srcRect b="0" l="0" r="0" t="0"/>
            <a:stretch/>
          </p:blipFill>
          <p:spPr>
            <a:xfrm>
              <a:off x="1219191" y="3110429"/>
              <a:ext cx="1442294" cy="2697122"/>
            </a:xfrm>
            <a:prstGeom prst="rect">
              <a:avLst/>
            </a:prstGeom>
            <a:noFill/>
            <a:ln>
              <a:noFill/>
            </a:ln>
          </p:spPr>
        </p:pic>
        <p:sp>
          <p:nvSpPr>
            <p:cNvPr id="47" name="Google Shape;4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 name="Google Shape;49;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
        <p:nvSpPr>
          <p:cNvPr id="50" name="Google Shape;50;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pic>
        <p:nvPicPr>
          <p:cNvPr id="55" name="Google Shape;55;p9"/>
          <p:cNvPicPr preferRelativeResize="0"/>
          <p:nvPr/>
        </p:nvPicPr>
        <p:blipFill rotWithShape="1">
          <a:blip r:embed="rId3">
            <a:alphaModFix/>
          </a:blip>
          <a:srcRect b="0" l="0" r="0" t="0"/>
          <a:stretch/>
        </p:blipFill>
        <p:spPr>
          <a:xfrm>
            <a:off x="7512550" y="2012451"/>
            <a:ext cx="11543675" cy="8922674"/>
          </a:xfrm>
          <a:prstGeom prst="rect">
            <a:avLst/>
          </a:prstGeom>
          <a:noFill/>
          <a:ln>
            <a:noFill/>
          </a:ln>
        </p:spPr>
      </p:pic>
      <p:pic>
        <p:nvPicPr>
          <p:cNvPr id="56" name="Google Shape;56;p9"/>
          <p:cNvPicPr preferRelativeResize="0"/>
          <p:nvPr/>
        </p:nvPicPr>
        <p:blipFill rotWithShape="1">
          <a:blip r:embed="rId4">
            <a:alphaModFix/>
          </a:blip>
          <a:srcRect b="0" l="0" r="0" t="0"/>
          <a:stretch/>
        </p:blipFill>
        <p:spPr>
          <a:xfrm>
            <a:off x="7512549" y="2012451"/>
            <a:ext cx="11543675" cy="8922674"/>
          </a:xfrm>
          <a:prstGeom prst="rect">
            <a:avLst/>
          </a:prstGeom>
          <a:noFill/>
          <a:ln>
            <a:noFill/>
          </a:ln>
        </p:spPr>
      </p:pic>
      <p:pic>
        <p:nvPicPr>
          <p:cNvPr id="57" name="Google Shape;57;p9"/>
          <p:cNvPicPr preferRelativeResize="0"/>
          <p:nvPr/>
        </p:nvPicPr>
        <p:blipFill rotWithShape="1">
          <a:blip r:embed="rId5">
            <a:alphaModFix/>
          </a:blip>
          <a:srcRect b="0" l="0" r="0" t="0"/>
          <a:stretch/>
        </p:blipFill>
        <p:spPr>
          <a:xfrm>
            <a:off x="7512549" y="2012451"/>
            <a:ext cx="11543675" cy="8922674"/>
          </a:xfrm>
          <a:prstGeom prst="rect">
            <a:avLst/>
          </a:prstGeom>
          <a:noFill/>
          <a:ln>
            <a:noFill/>
          </a:ln>
        </p:spPr>
      </p:pic>
      <p:pic>
        <p:nvPicPr>
          <p:cNvPr id="58" name="Google Shape;58;p9"/>
          <p:cNvPicPr preferRelativeResize="0"/>
          <p:nvPr/>
        </p:nvPicPr>
        <p:blipFill rotWithShape="1">
          <a:blip r:embed="rId6">
            <a:alphaModFix/>
          </a:blip>
          <a:srcRect b="0" l="0" r="0" t="0"/>
          <a:stretch/>
        </p:blipFill>
        <p:spPr>
          <a:xfrm>
            <a:off x="7512549" y="2012451"/>
            <a:ext cx="11543675" cy="8922674"/>
          </a:xfrm>
          <a:prstGeom prst="rect">
            <a:avLst/>
          </a:prstGeom>
          <a:noFill/>
          <a:ln>
            <a:noFill/>
          </a:ln>
        </p:spPr>
      </p:pic>
      <p:sp>
        <p:nvSpPr>
          <p:cNvPr id="59" name="Google Shape;59;p9"/>
          <p:cNvSpPr/>
          <p:nvPr/>
        </p:nvSpPr>
        <p:spPr>
          <a:xfrm flipH="1">
            <a:off x="14295747" y="2965631"/>
            <a:ext cx="489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1" name="Google Shape;61;p9"/>
          <p:cNvGrpSpPr/>
          <p:nvPr/>
        </p:nvGrpSpPr>
        <p:grpSpPr>
          <a:xfrm>
            <a:off x="599448" y="3308558"/>
            <a:ext cx="2489999" cy="2588607"/>
            <a:chOff x="599452" y="3110429"/>
            <a:chExt cx="2680589" cy="2786745"/>
          </a:xfrm>
        </p:grpSpPr>
        <p:sp>
          <p:nvSpPr>
            <p:cNvPr id="62" name="Google Shape;62;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4" name="Google Shape;64;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 name="Google Shape;66;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ppt_w</p:attrName>
                                        </p:attrNameLst>
                                      </p:cBhvr>
                                      <p:tavLst>
                                        <p:tav fmla="" tm="0">
                                          <p:val>
                                            <p:strVal val="0"/>
                                          </p:val>
                                        </p:tav>
                                        <p:tav fmla="" tm="100000">
                                          <p:val>
                                            <p:strVal val="#ppt_w"/>
                                          </p:val>
                                        </p:tav>
                                      </p:tavLst>
                                    </p:anim>
                                    <p:anim calcmode="lin" valueType="num">
                                      <p:cBhvr additive="base">
                                        <p:cTn dur="1000"/>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ppt_w</p:attrName>
                                        </p:attrNameLst>
                                      </p:cBhvr>
                                      <p:tavLst>
                                        <p:tav fmla="" tm="0">
                                          <p:val>
                                            <p:strVal val="0"/>
                                          </p:val>
                                        </p:tav>
                                        <p:tav fmla="" tm="100000">
                                          <p:val>
                                            <p:strVal val="#ppt_w"/>
                                          </p:val>
                                        </p:tav>
                                      </p:tavLst>
                                    </p:anim>
                                    <p:anim calcmode="lin" valueType="num">
                                      <p:cBhvr additive="base">
                                        <p:cTn dur="1000"/>
                                        <p:tgtEl>
                                          <p:spTgt spid="5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25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p10"/>
          <p:cNvPicPr preferRelativeResize="0"/>
          <p:nvPr/>
        </p:nvPicPr>
        <p:blipFill rotWithShape="1">
          <a:blip r:embed="rId3">
            <a:alphaModFix/>
          </a:blip>
          <a:srcRect b="0" l="0" r="0" t="0"/>
          <a:stretch/>
        </p:blipFill>
        <p:spPr>
          <a:xfrm rot="5400000">
            <a:off x="7173111" y="2877325"/>
            <a:ext cx="10707806" cy="5556483"/>
          </a:xfrm>
          <a:prstGeom prst="rect">
            <a:avLst/>
          </a:prstGeom>
          <a:noFill/>
          <a:ln>
            <a:noFill/>
          </a:ln>
        </p:spPr>
      </p:pic>
      <p:sp>
        <p:nvSpPr>
          <p:cNvPr id="73" name="Google Shape;73;p10"/>
          <p:cNvSpPr txBox="1"/>
          <p:nvPr/>
        </p:nvSpPr>
        <p:spPr>
          <a:xfrm>
            <a:off x="8474669" y="2086461"/>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avoid</a:t>
            </a:r>
            <a:endParaRPr b="1" i="0" sz="12800" u="none" cap="none" strike="noStrike">
              <a:solidFill>
                <a:schemeClr val="lt1"/>
              </a:solidFill>
              <a:latin typeface="Poppins"/>
              <a:ea typeface="Poppins"/>
              <a:cs typeface="Poppins"/>
              <a:sym typeface="Poppins"/>
            </a:endParaRPr>
          </a:p>
        </p:txBody>
      </p:sp>
      <p:sp>
        <p:nvSpPr>
          <p:cNvPr id="74" name="Google Shape;74;p10"/>
          <p:cNvSpPr/>
          <p:nvPr/>
        </p:nvSpPr>
        <p:spPr>
          <a:xfrm>
            <a:off x="10407644" y="5296338"/>
            <a:ext cx="43488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10"/>
          <p:cNvSpPr/>
          <p:nvPr/>
        </p:nvSpPr>
        <p:spPr>
          <a:xfrm>
            <a:off x="10522171" y="4889337"/>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10"/>
          <p:cNvSpPr/>
          <p:nvPr/>
        </p:nvSpPr>
        <p:spPr>
          <a:xfrm>
            <a:off x="11451253" y="488931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10"/>
          <p:cNvSpPr/>
          <p:nvPr/>
        </p:nvSpPr>
        <p:spPr>
          <a:xfrm>
            <a:off x="12488383" y="4890822"/>
            <a:ext cx="890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12798456" y="4290740"/>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9" name="Google Shape;79;p10"/>
          <p:cNvCxnSpPr/>
          <p:nvPr/>
        </p:nvCxnSpPr>
        <p:spPr>
          <a:xfrm>
            <a:off x="12377871" y="4095074"/>
            <a:ext cx="1229700" cy="6000"/>
          </a:xfrm>
          <a:prstGeom prst="straightConnector1">
            <a:avLst/>
          </a:prstGeom>
          <a:noFill/>
          <a:ln cap="flat" cmpd="sng" w="76200">
            <a:solidFill>
              <a:schemeClr val="accent4"/>
            </a:solidFill>
            <a:prstDash val="solid"/>
            <a:round/>
            <a:headEnd len="sm" w="sm" type="none"/>
            <a:tailEnd len="sm" w="sm" type="none"/>
          </a:ln>
        </p:spPr>
      </p:cxnSp>
      <p:sp>
        <p:nvSpPr>
          <p:cNvPr id="80" name="Google Shape;80;p10"/>
          <p:cNvSpPr/>
          <p:nvPr/>
        </p:nvSpPr>
        <p:spPr>
          <a:xfrm>
            <a:off x="13811009" y="488931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10603671" y="428777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txBox="1"/>
          <p:nvPr/>
        </p:nvSpPr>
        <p:spPr>
          <a:xfrm>
            <a:off x="8474669"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avoid</a:t>
            </a:r>
            <a:endParaRPr b="1" i="0" sz="12800" u="none" cap="none" strike="noStrike">
              <a:solidFill>
                <a:schemeClr val="lt1"/>
              </a:solidFill>
              <a:latin typeface="Poppins"/>
              <a:ea typeface="Poppins"/>
              <a:cs typeface="Poppins"/>
              <a:sym typeface="Poppins"/>
            </a:endParaRPr>
          </a:p>
        </p:txBody>
      </p:sp>
      <p:sp>
        <p:nvSpPr>
          <p:cNvPr id="83" name="Google Shape;83;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4" name="Google Shape;84;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6" name="Google Shape;86;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7" name="Google Shape;87;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b="0" l="0" r="0" t="0"/>
          <a:stretch/>
        </p:blipFill>
        <p:spPr>
          <a:xfrm rot="5400000">
            <a:off x="6678687" y="2256410"/>
            <a:ext cx="10707313" cy="7033893"/>
          </a:xfrm>
          <a:prstGeom prst="rect">
            <a:avLst/>
          </a:prstGeom>
          <a:noFill/>
          <a:ln>
            <a:noFill/>
          </a:ln>
        </p:spPr>
      </p:pic>
      <p:sp>
        <p:nvSpPr>
          <p:cNvPr id="94" name="Google Shape;94;p11"/>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destroy</a:t>
            </a:r>
            <a:endParaRPr b="1" i="0" sz="12000" u="none" cap="none" strike="noStrike">
              <a:solidFill>
                <a:schemeClr val="lt1"/>
              </a:solidFill>
              <a:latin typeface="Poppins"/>
              <a:ea typeface="Poppins"/>
              <a:cs typeface="Poppins"/>
              <a:sym typeface="Poppins"/>
            </a:endParaRPr>
          </a:p>
        </p:txBody>
      </p:sp>
      <p:sp>
        <p:nvSpPr>
          <p:cNvPr id="95" name="Google Shape;95;p11"/>
          <p:cNvSpPr/>
          <p:nvPr/>
        </p:nvSpPr>
        <p:spPr>
          <a:xfrm>
            <a:off x="9126200" y="5463900"/>
            <a:ext cx="5742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1"/>
          <p:cNvSpPr/>
          <p:nvPr/>
        </p:nvSpPr>
        <p:spPr>
          <a:xfrm>
            <a:off x="9309643"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7" name="Google Shape;97;p11"/>
          <p:cNvSpPr/>
          <p:nvPr/>
        </p:nvSpPr>
        <p:spPr>
          <a:xfrm>
            <a:off x="10390731" y="49890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1"/>
          <p:cNvSpPr/>
          <p:nvPr/>
        </p:nvSpPr>
        <p:spPr>
          <a:xfrm>
            <a:off x="11217394" y="4988986"/>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1"/>
          <p:cNvSpPr/>
          <p:nvPr/>
        </p:nvSpPr>
        <p:spPr>
          <a:xfrm>
            <a:off x="13847938" y="435729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00" name="Google Shape;100;p11"/>
          <p:cNvCxnSpPr/>
          <p:nvPr/>
        </p:nvCxnSpPr>
        <p:spPr>
          <a:xfrm flipH="1" rot="10800000">
            <a:off x="13226500" y="4216243"/>
            <a:ext cx="1631400" cy="17100"/>
          </a:xfrm>
          <a:prstGeom prst="straightConnector1">
            <a:avLst/>
          </a:prstGeom>
          <a:noFill/>
          <a:ln cap="flat" cmpd="sng" w="76200">
            <a:solidFill>
              <a:schemeClr val="accent4"/>
            </a:solidFill>
            <a:prstDash val="solid"/>
            <a:round/>
            <a:headEnd len="sm" w="sm" type="none"/>
            <a:tailEnd len="sm" w="sm" type="none"/>
          </a:ln>
        </p:spPr>
      </p:cxnSp>
      <p:sp>
        <p:nvSpPr>
          <p:cNvPr id="101" name="Google Shape;101;p11"/>
          <p:cNvSpPr/>
          <p:nvPr/>
        </p:nvSpPr>
        <p:spPr>
          <a:xfrm>
            <a:off x="11820386"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1"/>
          <p:cNvSpPr/>
          <p:nvPr/>
        </p:nvSpPr>
        <p:spPr>
          <a:xfrm>
            <a:off x="10396030" y="4357291"/>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1"/>
          <p:cNvSpPr/>
          <p:nvPr/>
        </p:nvSpPr>
        <p:spPr>
          <a:xfrm>
            <a:off x="12415744" y="498901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1"/>
          <p:cNvSpPr/>
          <p:nvPr/>
        </p:nvSpPr>
        <p:spPr>
          <a:xfrm>
            <a:off x="13369256" y="4989067"/>
            <a:ext cx="12600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1"/>
          <p:cNvSpPr txBox="1"/>
          <p:nvPr/>
        </p:nvSpPr>
        <p:spPr>
          <a:xfrm>
            <a:off x="7971977"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destroy</a:t>
            </a:r>
            <a:endParaRPr b="1" i="0" sz="12000" u="none" cap="none" strike="noStrike">
              <a:solidFill>
                <a:schemeClr val="lt1"/>
              </a:solidFill>
              <a:latin typeface="Poppins"/>
              <a:ea typeface="Poppins"/>
              <a:cs typeface="Poppins"/>
              <a:sym typeface="Poppins"/>
            </a:endParaRPr>
          </a:p>
        </p:txBody>
      </p:sp>
      <p:sp>
        <p:nvSpPr>
          <p:cNvPr id="106" name="Google Shape;106;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7" name="Google Shape;107;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8" name="Google Shape;108;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09" name="Google Shape;109;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grpSp>
        <p:nvGrpSpPr>
          <p:cNvPr id="115" name="Google Shape;115;p12"/>
          <p:cNvGrpSpPr/>
          <p:nvPr/>
        </p:nvGrpSpPr>
        <p:grpSpPr>
          <a:xfrm>
            <a:off x="7228131" y="2436989"/>
            <a:ext cx="11638935" cy="6808107"/>
            <a:chOff x="5784675" y="818500"/>
            <a:chExt cx="2737800" cy="1941900"/>
          </a:xfrm>
        </p:grpSpPr>
        <p:sp>
          <p:nvSpPr>
            <p:cNvPr id="116" name="Google Shape;116;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12"/>
            <p:cNvSpPr/>
            <p:nvPr/>
          </p:nvSpPr>
          <p:spPr>
            <a:xfrm>
              <a:off x="5819552" y="864985"/>
              <a:ext cx="2664300" cy="183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100"/>
                <a:buFont typeface="Arial"/>
                <a:buNone/>
              </a:pPr>
              <a:r>
                <a:rPr b="1" i="0" lang="en" sz="3850" u="none" cap="none" strike="noStrike">
                  <a:solidFill>
                    <a:schemeClr val="accent1"/>
                  </a:solidFill>
                  <a:latin typeface="Poppins"/>
                  <a:ea typeface="Poppins"/>
                  <a:cs typeface="Poppins"/>
                  <a:sym typeface="Poppins"/>
                </a:rPr>
                <a:t>Parade</a:t>
              </a:r>
              <a:endParaRPr b="1" i="0" sz="385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100"/>
                <a:buFont typeface="Arial"/>
                <a:buNone/>
              </a:pPr>
              <a:r>
                <a:t/>
              </a:r>
              <a:endParaRPr b="1" sz="3850">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100"/>
                <a:buFont typeface="Arial"/>
                <a:buNone/>
              </a:pPr>
              <a:r>
                <a:rPr b="1" i="0" lang="en" sz="3850" u="none" cap="none" strike="noStrike">
                  <a:solidFill>
                    <a:schemeClr val="accent1"/>
                  </a:solidFill>
                  <a:latin typeface="Poppins"/>
                  <a:ea typeface="Poppins"/>
                  <a:cs typeface="Poppins"/>
                  <a:sym typeface="Poppins"/>
                </a:rPr>
                <a:t>It’s time to enjoy the noises and sounds of the parade. The acts deploy with applause from the crowd. They rejoice as they move downtown. The floats launch and avoid</a:t>
              </a:r>
              <a:r>
                <a:rPr b="1" lang="en" sz="3850">
                  <a:solidFill>
                    <a:schemeClr val="accent1"/>
                  </a:solidFill>
                  <a:latin typeface="Poppins"/>
                  <a:ea typeface="Poppins"/>
                  <a:cs typeface="Poppins"/>
                  <a:sym typeface="Poppins"/>
                </a:rPr>
                <a:t> </a:t>
              </a:r>
              <a:r>
                <a:rPr b="1" i="0" lang="en" sz="3850" u="none" cap="none" strike="noStrike">
                  <a:solidFill>
                    <a:schemeClr val="accent1"/>
                  </a:solidFill>
                  <a:latin typeface="Poppins"/>
                  <a:ea typeface="Poppins"/>
                  <a:cs typeface="Poppins"/>
                  <a:sym typeface="Poppins"/>
                </a:rPr>
                <a:t>the owl and hawk. The clowns use caution as they employ loud stunts. Wow! What a show! </a:t>
              </a:r>
              <a:endParaRPr b="1" i="0" sz="3850" u="none" cap="none" strike="noStrike">
                <a:solidFill>
                  <a:schemeClr val="accent1"/>
                </a:solidFill>
                <a:latin typeface="Poppins"/>
                <a:ea typeface="Poppins"/>
                <a:cs typeface="Poppins"/>
                <a:sym typeface="Poppins"/>
              </a:endParaRPr>
            </a:p>
          </p:txBody>
        </p:sp>
      </p:grpSp>
      <p:sp>
        <p:nvSpPr>
          <p:cNvPr id="118" name="Google Shape;11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9" name="Google Shape;11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21" name="Google Shape;121;p12"/>
          <p:cNvPicPr preferRelativeResize="0"/>
          <p:nvPr/>
        </p:nvPicPr>
        <p:blipFill rotWithShape="1">
          <a:blip r:embed="rId4">
            <a:alphaModFix/>
          </a:blip>
          <a:srcRect b="0" l="0" r="0" t="0"/>
          <a:stretch/>
        </p:blipFill>
        <p:spPr>
          <a:xfrm>
            <a:off x="16739975" y="9358650"/>
            <a:ext cx="2242549" cy="1620675"/>
          </a:xfrm>
          <a:prstGeom prst="rect">
            <a:avLst/>
          </a:prstGeom>
          <a:noFill/>
          <a:ln>
            <a:noFill/>
          </a:ln>
        </p:spPr>
      </p:pic>
      <p:sp>
        <p:nvSpPr>
          <p:cNvPr id="122" name="Google Shape;122;p12"/>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3" name="Google Shape;123;p12"/>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3"/>
          <p:cNvSpPr txBox="1"/>
          <p:nvPr/>
        </p:nvSpPr>
        <p:spPr>
          <a:xfrm>
            <a:off x="7210607" y="1154870"/>
            <a:ext cx="13231500" cy="10373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noise</a:t>
            </a:r>
            <a:endParaRPr b="1" i="0" sz="10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annoy			   audit</a:t>
            </a:r>
            <a:endParaRPr b="1" i="0" sz="106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600" u="none" cap="none" strike="noStrike">
                <a:solidFill>
                  <a:schemeClr val="accent1"/>
                </a:solidFill>
                <a:latin typeface="Poppins"/>
                <a:ea typeface="Poppins"/>
                <a:cs typeface="Poppins"/>
                <a:sym typeface="Poppins"/>
              </a:rPr>
              <a:t>haul					     brawl		clown				  ouch</a:t>
            </a:r>
            <a:endParaRPr b="1" i="0" sz="106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10600" u="none" cap="none" strike="noStrike">
              <a:solidFill>
                <a:schemeClr val="accent1"/>
              </a:solidFill>
              <a:highlight>
                <a:srgbClr val="FFFFFF"/>
              </a:highlight>
              <a:latin typeface="Poppins"/>
              <a:ea typeface="Poppins"/>
              <a:cs typeface="Poppins"/>
              <a:sym typeface="Poppins"/>
            </a:endParaRPr>
          </a:p>
        </p:txBody>
      </p:sp>
      <p:sp>
        <p:nvSpPr>
          <p:cNvPr id="130" name="Google Shape;130;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1" name="Google Shape;131;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2" name="Google Shape;132;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33" name="Google Shape;133;p13"/>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fmla="" tm="0">
                                          <p:val>
                                            <p:strVal val="0"/>
                                          </p:val>
                                        </p:tav>
                                        <p:tav fmla="" tm="100000">
                                          <p:val>
                                            <p:strVal val="#ppt_w"/>
                                          </p:val>
                                        </p:tav>
                                      </p:tavLst>
                                    </p:anim>
                                    <p:anim calcmode="lin" valueType="num">
                                      <p:cBhvr additive="base">
                                        <p:cTn dur="10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14"/>
          <p:cNvSpPr txBox="1"/>
          <p:nvPr/>
        </p:nvSpPr>
        <p:spPr>
          <a:xfrm>
            <a:off x="15081782" y="3694314"/>
            <a:ext cx="3506400" cy="2956200"/>
          </a:xfrm>
          <a:prstGeom prst="rect">
            <a:avLst/>
          </a:prstGeom>
          <a:noFill/>
          <a:ln>
            <a:noFill/>
          </a:ln>
        </p:spPr>
        <p:txBody>
          <a:bodyPr anchorCtr="0" anchor="t" bIns="75375" lIns="150800" spcFirstLastPara="1" rIns="150800" wrap="square" tIns="75375">
            <a:noAutofit/>
          </a:bodyPr>
          <a:lstStyle/>
          <a:p>
            <a:pPr indent="0" lvl="0" marL="0" marR="0" rtl="0" algn="l">
              <a:lnSpc>
                <a:spcPct val="90000"/>
              </a:lnSpc>
              <a:spcBef>
                <a:spcPts val="0"/>
              </a:spcBef>
              <a:spcAft>
                <a:spcPts val="0"/>
              </a:spcAft>
              <a:buClr>
                <a:schemeClr val="lt1"/>
              </a:buClr>
              <a:buSzPts val="28800"/>
              <a:buFont typeface="Arial"/>
              <a:buNone/>
            </a:pPr>
            <a:r>
              <a:t/>
            </a:r>
            <a:endParaRPr b="1" i="0" sz="22000" u="none" cap="none" strike="noStrike">
              <a:solidFill>
                <a:srgbClr val="000000"/>
              </a:solidFill>
              <a:latin typeface="Questrial"/>
              <a:ea typeface="Questrial"/>
              <a:cs typeface="Questrial"/>
              <a:sym typeface="Questrial"/>
            </a:endParaRPr>
          </a:p>
        </p:txBody>
      </p:sp>
      <p:pic>
        <p:nvPicPr>
          <p:cNvPr id="140" name="Google Shape;140;p14"/>
          <p:cNvPicPr preferRelativeResize="0"/>
          <p:nvPr/>
        </p:nvPicPr>
        <p:blipFill rotWithShape="1">
          <a:blip r:embed="rId3">
            <a:alphaModFix/>
          </a:blip>
          <a:srcRect b="2942" l="0" r="0" t="2936"/>
          <a:stretch/>
        </p:blipFill>
        <p:spPr>
          <a:xfrm>
            <a:off x="10191260" y="2784347"/>
            <a:ext cx="4890520" cy="5742480"/>
          </a:xfrm>
          <a:prstGeom prst="rect">
            <a:avLst/>
          </a:prstGeom>
          <a:noFill/>
          <a:ln>
            <a:noFill/>
          </a:ln>
        </p:spPr>
      </p:pic>
      <p:sp>
        <p:nvSpPr>
          <p:cNvPr id="141" name="Google Shape;141;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42" name="Google Shape;142;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43" name="Google Shape;143;p14"/>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pic>
        <p:nvPicPr>
          <p:cNvPr id="149" name="Google Shape;149;p15"/>
          <p:cNvPicPr preferRelativeResize="0"/>
          <p:nvPr/>
        </p:nvPicPr>
        <p:blipFill rotWithShape="1">
          <a:blip r:embed="rId3">
            <a:alphaModFix/>
          </a:blip>
          <a:srcRect b="2942" l="0" r="0" t="2936"/>
          <a:stretch/>
        </p:blipFill>
        <p:spPr>
          <a:xfrm>
            <a:off x="10493568" y="2784320"/>
            <a:ext cx="4890520" cy="5742480"/>
          </a:xfrm>
          <a:prstGeom prst="rect">
            <a:avLst/>
          </a:prstGeom>
          <a:noFill/>
          <a:ln>
            <a:noFill/>
          </a:ln>
        </p:spPr>
      </p:pic>
      <p:sp>
        <p:nvSpPr>
          <p:cNvPr id="150" name="Google Shape;150;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1" name="Google Shape;151;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2" name="Google Shape;152;p15"/>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53" name="Google Shape;153;p15"/>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