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
      <p:font typeface="Questrial" pitchFamily="2" charset="0"/>
      <p:regular r:id="rId17"/>
    </p:embeddedFont>
    <p:embeddedFont>
      <p:font typeface="Short Stack"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950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29"/>
      </p:cViewPr>
      <p:guideLst>
        <p:guide orient="horz" pos="4689"/>
        <p:guide pos="317"/>
        <p:guide orient="horz" pos="158"/>
        <p:guide orient="horz" pos="2454"/>
        <p:guide pos="95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 name="Google Shape;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unit 1, we'll look at decoding and spelling words with diphthongs. Our next diphthong is a-w pronounced /aw/.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a-w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A-w is a diphthong. A diphthong are two letters, usually vowels, that when combined make a unique sound that changes from the beginning to the end. Listen. /aw/. Do you hear how it starts as one sound but ends as another? That's a diphthong. Say it with me. /aw/.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say /aw/.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A-w says /aw/ like </a:t>
            </a:r>
            <a:r>
              <a:rPr lang="en" sz="1200" i="1">
                <a:solidFill>
                  <a:schemeClr val="dk1"/>
                </a:solidFill>
                <a:latin typeface="Poppins"/>
                <a:ea typeface="Poppins"/>
                <a:cs typeface="Poppins"/>
                <a:sym typeface="Poppins"/>
              </a:rPr>
              <a:t>dr</a:t>
            </a:r>
            <a:r>
              <a:rPr lang="en" sz="1200" i="1" u="sng">
                <a:solidFill>
                  <a:schemeClr val="dk1"/>
                </a:solidFill>
                <a:latin typeface="Poppins"/>
                <a:ea typeface="Poppins"/>
                <a:cs typeface="Poppins"/>
                <a:sym typeface="Poppins"/>
              </a:rPr>
              <a:t>aw</a:t>
            </a:r>
            <a:r>
              <a:rPr lang="en" sz="1200" i="1">
                <a:solidFill>
                  <a:schemeClr val="dk1"/>
                </a:solidFill>
                <a:latin typeface="Poppins"/>
                <a:ea typeface="Poppins"/>
                <a:cs typeface="Poppins"/>
                <a:sym typeface="Poppins"/>
              </a:rPr>
              <a:t> p</a:t>
            </a:r>
            <a:r>
              <a:rPr lang="en" sz="1200" i="1" u="sng">
                <a:solidFill>
                  <a:schemeClr val="dk1"/>
                </a:solidFill>
                <a:latin typeface="Poppins"/>
                <a:ea typeface="Poppins"/>
                <a:cs typeface="Poppins"/>
                <a:sym typeface="Poppins"/>
              </a:rPr>
              <a:t>aw</a:t>
            </a:r>
            <a:r>
              <a:rPr lang="en" sz="1200">
                <a:solidFill>
                  <a:schemeClr val="dk1"/>
                </a:solidFill>
                <a:latin typeface="Poppins"/>
                <a:ea typeface="Poppins"/>
                <a:cs typeface="Poppins"/>
                <a:sym typeface="Poppins"/>
              </a:rPr>
              <a:t> prints. For example, when I see yawn, I say /y/ /aw/ /n/ = yawn. What does a-w say?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/aw/.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There is one more special thing about /aw/ spelled a-w. A-w can go anywhere in a word, beginning, middle, or end.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 ur, ew, ui, eu, oi, oy, au</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a-w can say the diphthong, /aw/.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a-w makes the diphthong sound, /aw/.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sawdust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a-w.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it to show that it stays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has another vowel, u. I'm going to divide syllables between the two consonants w and d. I'm ready! Let's sound out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 /aw/ | /d/ /u/ /s/ /t/.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sawdust</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a:t>
            </a:r>
            <a:endParaRPr sz="1200" b="1">
              <a:solidFill>
                <a:schemeClr val="dk1"/>
              </a:solidFill>
              <a:latin typeface="Poppins"/>
              <a:ea typeface="Poppins"/>
              <a:cs typeface="Poppins"/>
              <a:sym typeface="Poppins"/>
            </a:endParaRPr>
          </a:p>
        </p:txBody>
      </p:sp>
      <p:sp>
        <p:nvSpPr>
          <p:cNvPr id="67" name="Google Shape;67;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8" name="Google Shape;68;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scrawny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our that it has an a-w and a 3 consonant blend. The word ends with a y... must be 2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uses a-w and a y. There is also a 3 consonant blend. I better not break that up. Where are you going to divide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decide where to divide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try dividing between the n and y. s-c-r-a-w-n = "scrawn". y = /e/ = "y". You do it with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Remember, a-w says /aw/. Great thinking while blending the sounds today!</a:t>
            </a:r>
            <a:endParaRPr sz="1200">
              <a:solidFill>
                <a:schemeClr val="dk1"/>
              </a:solidFill>
              <a:latin typeface="Poppins"/>
              <a:ea typeface="Poppins"/>
              <a:cs typeface="Poppins"/>
              <a:sym typeface="Poppins"/>
            </a:endParaRPr>
          </a:p>
        </p:txBody>
      </p:sp>
      <p:sp>
        <p:nvSpPr>
          <p:cNvPr id="91" name="Google Shape;91;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92" name="Google Shape;92;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lang="en" sz="1200" i="1">
                <a:solidFill>
                  <a:schemeClr val="dk1"/>
                </a:solidFill>
                <a:latin typeface="Poppins"/>
                <a:ea typeface="Poppins"/>
                <a:cs typeface="Poppins"/>
                <a:sym typeface="Poppins"/>
              </a:rPr>
              <a:t>I can draw an awesome hawk on a lawn.</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lang="en" sz="1200" i="1">
                <a:solidFill>
                  <a:schemeClr val="dk1"/>
                </a:solidFill>
                <a:latin typeface="Poppins"/>
                <a:ea typeface="Poppins"/>
                <a:cs typeface="Poppins"/>
                <a:sym typeface="Poppins"/>
              </a:rPr>
              <a:t>I think it's scrawny and awful.</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lang="en" sz="1200" i="1">
                <a:solidFill>
                  <a:schemeClr val="dk1"/>
                </a:solidFill>
                <a:latin typeface="Poppins"/>
                <a:ea typeface="Poppins"/>
                <a:cs typeface="Poppins"/>
                <a:sym typeface="Poppins"/>
              </a:rPr>
              <a:t>Don't make me bawl. I have drawn the wing sprawl with straw.</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a-w makes the sound, /aw/. Those brains are growing!</a:t>
            </a:r>
            <a:endParaRPr sz="1200" b="1">
              <a:solidFill>
                <a:schemeClr val="dk1"/>
              </a:solidFill>
              <a:latin typeface="Poppins"/>
              <a:ea typeface="Poppins"/>
              <a:cs typeface="Poppins"/>
              <a:sym typeface="Poppins"/>
            </a:endParaRPr>
          </a:p>
        </p:txBody>
      </p:sp>
      <p:sp>
        <p:nvSpPr>
          <p:cNvPr id="114" name="Google Shape;114;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15" name="Google Shape;115;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shawl, yawn, squawk, claw, crawfish, dawn</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34" name="Google Shape;134;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35" name="Google Shape;135;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 for today. The word is </a:t>
            </a:r>
            <a:r>
              <a:rPr lang="en" sz="1200" i="1">
                <a:solidFill>
                  <a:schemeClr val="dk1"/>
                </a:solidFill>
                <a:latin typeface="Poppins"/>
                <a:ea typeface="Poppins"/>
                <a:cs typeface="Poppins"/>
                <a:sym typeface="Poppins"/>
              </a:rPr>
              <a:t>scrawny</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scrawny</a:t>
            </a:r>
            <a:r>
              <a:rPr lang="en" sz="1200">
                <a:solidFill>
                  <a:schemeClr val="dk1"/>
                </a:solidFill>
                <a:latin typeface="Poppins"/>
                <a:ea typeface="Poppins"/>
                <a:cs typeface="Poppins"/>
                <a:sym typeface="Poppins"/>
              </a:rPr>
              <a:t>. Let's listen to the sounds and match the sound to the correct letter. The word is "scrawny". I hear multiple syllables. Let's first clap out the word into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have broken down the word correctly, in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do one syllable at a time. I hear 2 syllables. scrawn|y. We will spell one syllable at a time. Sound out the word as we write the letters. Use your whiteboards.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each syllable and write the letters together. Encourage students to sound and write as well.</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 /k/ /r/ /aw/ /n/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s-c-r-a-w-n.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Nicely done!</a:t>
            </a:r>
            <a:endParaRPr sz="1200" b="1">
              <a:solidFill>
                <a:schemeClr val="dk1"/>
              </a:solidFill>
              <a:latin typeface="Poppins"/>
              <a:ea typeface="Poppins"/>
              <a:cs typeface="Poppins"/>
              <a:sym typeface="Poppins"/>
            </a:endParaRPr>
          </a:p>
        </p:txBody>
      </p:sp>
      <p:sp>
        <p:nvSpPr>
          <p:cNvPr id="144" name="Google Shape;144;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45" name="Google Shape;145;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people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by me telling you the word and then we can talk about what parts of the word follow the rules and what parts are confusing. The word is "people". How many people live in your home? Six people live in my home. Ok. This word is 2 syllables. Let's clap it. "peo" "ple".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clap out the syllables correctly.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Normally if we wanted a long e sound at the end of a syllable, we could have just an e, use the oa or oe spelling. This word uses e-o. We just have to accept it. Clap the syllables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the word into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second syllable is "ple". This actually follows the consonant l-e rule and says /p/ /l/ = "ple". Let's read the word again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this time.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a:t>
            </a:r>
            <a:r>
              <a:rPr lang="en" sz="1200" i="1">
                <a:solidFill>
                  <a:schemeClr val="dk1"/>
                </a:solidFill>
                <a:latin typeface="Poppins"/>
                <a:ea typeface="Poppins"/>
                <a:cs typeface="Poppins"/>
                <a:sym typeface="Poppins"/>
              </a:rPr>
              <a:t>people</a:t>
            </a:r>
            <a:r>
              <a:rPr lang="en" sz="1200">
                <a:solidFill>
                  <a:schemeClr val="dk1"/>
                </a:solidFill>
                <a:latin typeface="Poppins"/>
                <a:ea typeface="Poppins"/>
                <a:cs typeface="Poppins"/>
                <a:sym typeface="Poppins"/>
              </a:rPr>
              <a:t> again. Be sure students are segmenting the word accurately: /p/ /e/ /p/ /l/ (4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people</a:t>
            </a:r>
            <a:endParaRPr sz="1200" b="1">
              <a:solidFill>
                <a:schemeClr val="dk1"/>
              </a:solidFill>
              <a:latin typeface="Poppins"/>
              <a:ea typeface="Poppins"/>
              <a:cs typeface="Poppins"/>
              <a:sym typeface="Poppins"/>
            </a:endParaRPr>
          </a:p>
        </p:txBody>
      </p:sp>
      <p:sp>
        <p:nvSpPr>
          <p:cNvPr id="157" name="Google Shape;157;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58" name="Google Shape;158;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3"/>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8" name="Google Shape;18;p4"/>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6"/>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6"/>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6"/>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5" name="Google Shape;25;p6"/>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8" name="Google Shape;28;p7"/>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9" name="Google Shape;29;p7"/>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30" name="Google Shape;30;p7"/>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31" name="Google Shape;31;p7"/>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32" name="Google Shape;32;p7"/>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8">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38" name="Google Shape;38;p8"/>
          <p:cNvSpPr txBox="1"/>
          <p:nvPr/>
        </p:nvSpPr>
        <p:spPr>
          <a:xfrm>
            <a:off x="11067262" y="4890602"/>
            <a:ext cx="4169400" cy="51546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8100"/>
              <a:buFont typeface="Arial"/>
              <a:buNone/>
            </a:pPr>
            <a:r>
              <a:rPr lang="en" sz="7800" b="1" i="0" u="none" strike="noStrike" cap="none">
                <a:solidFill>
                  <a:schemeClr val="accent1"/>
                </a:solidFill>
                <a:highlight>
                  <a:schemeClr val="lt1"/>
                </a:highlight>
                <a:latin typeface="Poppins"/>
                <a:ea typeface="Poppins"/>
                <a:cs typeface="Poppins"/>
                <a:sym typeface="Poppins"/>
              </a:rPr>
              <a:t>y</a:t>
            </a:r>
            <a:r>
              <a:rPr lang="en" sz="7800" b="1" i="0" u="none" strike="noStrike" cap="none">
                <a:solidFill>
                  <a:srgbClr val="FF0000"/>
                </a:solidFill>
                <a:highlight>
                  <a:schemeClr val="lt1"/>
                </a:highlight>
                <a:latin typeface="Poppins"/>
                <a:ea typeface="Poppins"/>
                <a:cs typeface="Poppins"/>
                <a:sym typeface="Poppins"/>
              </a:rPr>
              <a:t>aw</a:t>
            </a:r>
            <a:r>
              <a:rPr lang="en" sz="7800" b="1" i="0" u="none" strike="noStrike" cap="none">
                <a:solidFill>
                  <a:schemeClr val="accent1"/>
                </a:solidFill>
                <a:highlight>
                  <a:schemeClr val="lt1"/>
                </a:highlight>
                <a:latin typeface="Poppins"/>
                <a:ea typeface="Poppins"/>
                <a:cs typeface="Poppins"/>
                <a:sym typeface="Poppins"/>
              </a:rPr>
              <a:t>n</a:t>
            </a:r>
            <a:endParaRPr sz="7800" b="1" i="0" u="none" strike="noStrike" cap="none">
              <a:solidFill>
                <a:srgbClr val="FF0000"/>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700"/>
              <a:buFont typeface="Arial"/>
              <a:buNone/>
            </a:pPr>
            <a:r>
              <a:rPr lang="en" sz="4800" b="1" i="0" u="none" strike="noStrike" cap="none">
                <a:solidFill>
                  <a:schemeClr val="dk1"/>
                </a:solidFill>
                <a:highlight>
                  <a:schemeClr val="lt1"/>
                </a:highlight>
                <a:latin typeface="Poppins"/>
                <a:ea typeface="Poppins"/>
                <a:cs typeface="Poppins"/>
                <a:sym typeface="Poppins"/>
              </a:rPr>
              <a:t>/</a:t>
            </a:r>
            <a:r>
              <a:rPr lang="en" sz="4800" b="1" i="0" u="none" strike="noStrike" cap="none">
                <a:solidFill>
                  <a:schemeClr val="accent1"/>
                </a:solidFill>
                <a:highlight>
                  <a:schemeClr val="lt1"/>
                </a:highlight>
                <a:latin typeface="Poppins"/>
                <a:ea typeface="Poppins"/>
                <a:cs typeface="Poppins"/>
                <a:sym typeface="Poppins"/>
              </a:rPr>
              <a:t>y</a:t>
            </a:r>
            <a:r>
              <a:rPr lang="en" sz="4800" b="1" i="0" u="none" strike="noStrike" cap="none">
                <a:solidFill>
                  <a:schemeClr val="dk1"/>
                </a:solidFill>
                <a:highlight>
                  <a:schemeClr val="lt1"/>
                </a:highlight>
                <a:latin typeface="Poppins"/>
                <a:ea typeface="Poppins"/>
                <a:cs typeface="Poppins"/>
                <a:sym typeface="Poppins"/>
              </a:rPr>
              <a:t>/ /</a:t>
            </a:r>
            <a:r>
              <a:rPr lang="en" sz="4800" b="1" i="0" u="none" strike="noStrike" cap="none">
                <a:solidFill>
                  <a:srgbClr val="FF0000"/>
                </a:solidFill>
                <a:highlight>
                  <a:schemeClr val="lt1"/>
                </a:highlight>
                <a:latin typeface="Poppins"/>
                <a:ea typeface="Poppins"/>
                <a:cs typeface="Poppins"/>
                <a:sym typeface="Poppins"/>
              </a:rPr>
              <a:t>aw</a:t>
            </a:r>
            <a:r>
              <a:rPr lang="en" sz="4800" b="1" i="0" u="none" strike="noStrike" cap="none">
                <a:solidFill>
                  <a:schemeClr val="dk1"/>
                </a:solidFill>
                <a:highlight>
                  <a:schemeClr val="lt1"/>
                </a:highlight>
                <a:latin typeface="Poppins"/>
                <a:ea typeface="Poppins"/>
                <a:cs typeface="Poppins"/>
                <a:sym typeface="Poppins"/>
              </a:rPr>
              <a:t>/ /</a:t>
            </a:r>
            <a:r>
              <a:rPr lang="en" sz="4800" b="1" i="0" u="none" strike="noStrike" cap="none">
                <a:solidFill>
                  <a:srgbClr val="006EB6"/>
                </a:solidFill>
                <a:highlight>
                  <a:schemeClr val="lt1"/>
                </a:highlight>
                <a:latin typeface="Poppins"/>
                <a:ea typeface="Poppins"/>
                <a:cs typeface="Poppins"/>
                <a:sym typeface="Poppins"/>
              </a:rPr>
              <a:t>n</a:t>
            </a:r>
            <a:r>
              <a:rPr lang="en" sz="4800" b="1" i="0" u="none" strike="noStrike" cap="none">
                <a:solidFill>
                  <a:schemeClr val="dk1"/>
                </a:solidFill>
                <a:highlight>
                  <a:schemeClr val="lt1"/>
                </a:highlight>
                <a:latin typeface="Poppins"/>
                <a:ea typeface="Poppins"/>
                <a:cs typeface="Poppins"/>
                <a:sym typeface="Poppins"/>
              </a:rPr>
              <a:t>/</a:t>
            </a:r>
            <a:endParaRPr sz="48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7300"/>
              <a:buFont typeface="Arial"/>
              <a:buNone/>
            </a:pPr>
            <a:r>
              <a:rPr lang="en" sz="6500" b="1" i="0" u="none" strike="noStrike" cap="none">
                <a:solidFill>
                  <a:schemeClr val="dk1"/>
                </a:solidFill>
                <a:highlight>
                  <a:schemeClr val="lt1"/>
                </a:highlight>
                <a:latin typeface="Poppins"/>
                <a:ea typeface="Poppins"/>
                <a:cs typeface="Poppins"/>
                <a:sym typeface="Poppins"/>
              </a:rPr>
              <a:t>= </a:t>
            </a:r>
            <a:r>
              <a:rPr lang="en" sz="6500" b="1" i="0" u="none" strike="noStrike" cap="none">
                <a:solidFill>
                  <a:srgbClr val="006EB6"/>
                </a:solidFill>
                <a:highlight>
                  <a:schemeClr val="lt1"/>
                </a:highlight>
                <a:latin typeface="Poppins"/>
                <a:ea typeface="Poppins"/>
                <a:cs typeface="Poppins"/>
                <a:sym typeface="Poppins"/>
              </a:rPr>
              <a:t>y</a:t>
            </a:r>
            <a:r>
              <a:rPr lang="en" sz="6500" b="1" i="0" u="none" strike="noStrike" cap="none">
                <a:solidFill>
                  <a:srgbClr val="FF0000"/>
                </a:solidFill>
                <a:highlight>
                  <a:schemeClr val="lt1"/>
                </a:highlight>
                <a:latin typeface="Poppins"/>
                <a:ea typeface="Poppins"/>
                <a:cs typeface="Poppins"/>
                <a:sym typeface="Poppins"/>
              </a:rPr>
              <a:t>aw</a:t>
            </a:r>
            <a:r>
              <a:rPr lang="en" sz="6500" b="1" i="0" u="none" strike="noStrike" cap="none">
                <a:solidFill>
                  <a:schemeClr val="accent1"/>
                </a:solidFill>
                <a:highlight>
                  <a:schemeClr val="lt1"/>
                </a:highlight>
                <a:latin typeface="Poppins"/>
                <a:ea typeface="Poppins"/>
                <a:cs typeface="Poppins"/>
                <a:sym typeface="Poppins"/>
              </a:rPr>
              <a:t>n</a:t>
            </a:r>
            <a:endParaRPr sz="6500" b="1" i="0" u="none" strike="noStrike" cap="none">
              <a:solidFill>
                <a:srgbClr val="FF0000"/>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9" name="Google Shape;39;p8"/>
          <p:cNvSpPr/>
          <p:nvPr/>
        </p:nvSpPr>
        <p:spPr>
          <a:xfrm>
            <a:off x="11172181" y="4890602"/>
            <a:ext cx="3959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40" name="Google Shape;40;p8"/>
          <p:cNvPicPr preferRelativeResize="0"/>
          <p:nvPr/>
        </p:nvPicPr>
        <p:blipFill rotWithShape="1">
          <a:blip r:embed="rId4">
            <a:alphaModFix/>
          </a:blip>
          <a:srcRect l="679" r="678"/>
          <a:stretch/>
        </p:blipFill>
        <p:spPr>
          <a:xfrm>
            <a:off x="11734300" y="1377109"/>
            <a:ext cx="3056449" cy="3082667"/>
          </a:xfrm>
          <a:prstGeom prst="rect">
            <a:avLst/>
          </a:prstGeom>
          <a:noFill/>
          <a:ln>
            <a:noFill/>
          </a:ln>
        </p:spPr>
      </p:pic>
      <p:sp>
        <p:nvSpPr>
          <p:cNvPr id="41" name="Google Shape;41;p8"/>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grpSp>
        <p:nvGrpSpPr>
          <p:cNvPr id="42" name="Google Shape;42;p8"/>
          <p:cNvGrpSpPr/>
          <p:nvPr/>
        </p:nvGrpSpPr>
        <p:grpSpPr>
          <a:xfrm>
            <a:off x="599448" y="3308558"/>
            <a:ext cx="2489999" cy="2588607"/>
            <a:chOff x="599452" y="3110429"/>
            <a:chExt cx="2680589" cy="2786745"/>
          </a:xfrm>
        </p:grpSpPr>
        <p:sp>
          <p:nvSpPr>
            <p:cNvPr id="43" name="Google Shape;43;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 name="Google Shape;44;p8"/>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45" name="Google Shape;45;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7" name="Google Shape;47;p8"/>
          <p:cNvPicPr preferRelativeResize="0"/>
          <p:nvPr/>
        </p:nvPicPr>
        <p:blipFill rotWithShape="1">
          <a:blip r:embed="rId6">
            <a:alphaModFix/>
          </a:blip>
          <a:srcRect/>
          <a:stretch/>
        </p:blipFill>
        <p:spPr>
          <a:xfrm>
            <a:off x="18276233" y="550401"/>
            <a:ext cx="669700" cy="1287782"/>
          </a:xfrm>
          <a:prstGeom prst="rect">
            <a:avLst/>
          </a:prstGeom>
          <a:noFill/>
          <a:ln>
            <a:noFill/>
          </a:ln>
        </p:spPr>
      </p:pic>
      <p:sp>
        <p:nvSpPr>
          <p:cNvPr id="48" name="Google Shape;48;p8"/>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par>
                                <p:cTn id="8" presetID="1" presetClass="exit" presetSubtype="0" fill="hold" nodeType="withEffect">
                                  <p:stCondLst>
                                    <p:cond delay="0"/>
                                  </p:stCondLst>
                                  <p:childTnLst>
                                    <p:set>
                                      <p:cBhvr>
                                        <p:cTn id="9" dur="1" fill="hold">
                                          <p:stCondLst>
                                            <p:cond delay="1"/>
                                          </p:stCondLst>
                                        </p:cTn>
                                        <p:tgtEl>
                                          <p:spTgt spid="37"/>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a:stretch/>
        </p:blipFill>
        <p:spPr>
          <a:xfrm>
            <a:off x="7436349" y="2044126"/>
            <a:ext cx="11404114" cy="8814801"/>
          </a:xfrm>
          <a:prstGeom prst="rect">
            <a:avLst/>
          </a:prstGeom>
          <a:noFill/>
          <a:ln>
            <a:noFill/>
          </a:ln>
        </p:spPr>
      </p:pic>
      <p:pic>
        <p:nvPicPr>
          <p:cNvPr id="54" name="Google Shape;54;p9"/>
          <p:cNvPicPr preferRelativeResize="0"/>
          <p:nvPr/>
        </p:nvPicPr>
        <p:blipFill rotWithShape="1">
          <a:blip r:embed="rId4">
            <a:alphaModFix/>
          </a:blip>
          <a:srcRect/>
          <a:stretch/>
        </p:blipFill>
        <p:spPr>
          <a:xfrm>
            <a:off x="7436349" y="2044135"/>
            <a:ext cx="11404099" cy="8814789"/>
          </a:xfrm>
          <a:prstGeom prst="rect">
            <a:avLst/>
          </a:prstGeom>
          <a:noFill/>
          <a:ln>
            <a:noFill/>
          </a:ln>
        </p:spPr>
      </p:pic>
      <p:pic>
        <p:nvPicPr>
          <p:cNvPr id="55" name="Google Shape;55;p9"/>
          <p:cNvPicPr preferRelativeResize="0"/>
          <p:nvPr/>
        </p:nvPicPr>
        <p:blipFill rotWithShape="1">
          <a:blip r:embed="rId5">
            <a:alphaModFix/>
          </a:blip>
          <a:srcRect/>
          <a:stretch/>
        </p:blipFill>
        <p:spPr>
          <a:xfrm>
            <a:off x="7436349" y="2044135"/>
            <a:ext cx="11404099" cy="8814789"/>
          </a:xfrm>
          <a:prstGeom prst="rect">
            <a:avLst/>
          </a:prstGeom>
          <a:noFill/>
          <a:ln>
            <a:noFill/>
          </a:ln>
        </p:spPr>
      </p:pic>
      <p:pic>
        <p:nvPicPr>
          <p:cNvPr id="56" name="Google Shape;56;p9"/>
          <p:cNvPicPr preferRelativeResize="0"/>
          <p:nvPr/>
        </p:nvPicPr>
        <p:blipFill rotWithShape="1">
          <a:blip r:embed="rId6">
            <a:alphaModFix/>
          </a:blip>
          <a:srcRect/>
          <a:stretch/>
        </p:blipFill>
        <p:spPr>
          <a:xfrm>
            <a:off x="7436349" y="2044151"/>
            <a:ext cx="11404099" cy="8814773"/>
          </a:xfrm>
          <a:prstGeom prst="rect">
            <a:avLst/>
          </a:prstGeom>
          <a:noFill/>
          <a:ln>
            <a:noFill/>
          </a:ln>
        </p:spPr>
      </p:pic>
      <p:sp>
        <p:nvSpPr>
          <p:cNvPr id="57" name="Google Shape;57;p9"/>
          <p:cNvSpPr/>
          <p:nvPr/>
        </p:nvSpPr>
        <p:spPr>
          <a:xfrm>
            <a:off x="12658025" y="3045825"/>
            <a:ext cx="1458000" cy="10866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8" name="Google Shape;58;p9"/>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grpSp>
        <p:nvGrpSpPr>
          <p:cNvPr id="59" name="Google Shape;59;p9"/>
          <p:cNvGrpSpPr/>
          <p:nvPr/>
        </p:nvGrpSpPr>
        <p:grpSpPr>
          <a:xfrm>
            <a:off x="599448" y="3308558"/>
            <a:ext cx="2489999" cy="2588607"/>
            <a:chOff x="599452" y="3110429"/>
            <a:chExt cx="2680589" cy="2786745"/>
          </a:xfrm>
        </p:grpSpPr>
        <p:sp>
          <p:nvSpPr>
            <p:cNvPr id="60" name="Google Shape;60;p9"/>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 name="Google Shape;61;p9"/>
            <p:cNvPicPr preferRelativeResize="0"/>
            <p:nvPr/>
          </p:nvPicPr>
          <p:blipFill rotWithShape="1">
            <a:blip r:embed="rId7">
              <a:alphaModFix/>
            </a:blip>
            <a:srcRect/>
            <a:stretch/>
          </p:blipFill>
          <p:spPr>
            <a:xfrm>
              <a:off x="1219191" y="3110429"/>
              <a:ext cx="1442294" cy="2697122"/>
            </a:xfrm>
            <a:prstGeom prst="rect">
              <a:avLst/>
            </a:prstGeom>
            <a:noFill/>
            <a:ln>
              <a:noFill/>
            </a:ln>
          </p:spPr>
        </p:pic>
        <p:sp>
          <p:nvSpPr>
            <p:cNvPr id="62" name="Google Shape;62;p9"/>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9"/>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4" name="Google Shape;64;p9"/>
          <p:cNvPicPr preferRelativeResize="0"/>
          <p:nvPr/>
        </p:nvPicPr>
        <p:blipFill rotWithShape="1">
          <a:blip r:embed="rId8">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p:tgtEl>
                                          <p:spTgt spid="53"/>
                                        </p:tgtEl>
                                        <p:attrNameLst>
                                          <p:attrName>ppt_w</p:attrName>
                                        </p:attrNameLst>
                                      </p:cBhvr>
                                      <p:tavLst>
                                        <p:tav tm="0">
                                          <p:val>
                                            <p:strVal val="0"/>
                                          </p:val>
                                        </p:tav>
                                        <p:tav tm="100000">
                                          <p:val>
                                            <p:strVal val="#ppt_w"/>
                                          </p:val>
                                        </p:tav>
                                      </p:tavLst>
                                    </p:anim>
                                    <p:anim calcmode="lin" valueType="num">
                                      <p:cBhvr additive="base">
                                        <p:cTn id="8" dur="1000"/>
                                        <p:tgtEl>
                                          <p:spTgt spid="5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1000"/>
                                        <p:tgtEl>
                                          <p:spTgt spid="54"/>
                                        </p:tgtEl>
                                        <p:attrNameLst>
                                          <p:attrName>ppt_w</p:attrName>
                                        </p:attrNameLst>
                                      </p:cBhvr>
                                      <p:tavLst>
                                        <p:tav tm="0">
                                          <p:val>
                                            <p:strVal val="0"/>
                                          </p:val>
                                        </p:tav>
                                        <p:tav tm="100000">
                                          <p:val>
                                            <p:strVal val="#ppt_w"/>
                                          </p:val>
                                        </p:tav>
                                      </p:tavLst>
                                    </p:anim>
                                    <p:anim calcmode="lin" valueType="num">
                                      <p:cBhvr additive="base">
                                        <p:cTn id="14" dur="1000"/>
                                        <p:tgtEl>
                                          <p:spTgt spid="54"/>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1000"/>
                                        <p:tgtEl>
                                          <p:spTgt spid="55"/>
                                        </p:tgtEl>
                                        <p:attrNameLst>
                                          <p:attrName>ppt_w</p:attrName>
                                        </p:attrNameLst>
                                      </p:cBhvr>
                                      <p:tavLst>
                                        <p:tav tm="0">
                                          <p:val>
                                            <p:strVal val="0"/>
                                          </p:val>
                                        </p:tav>
                                        <p:tav tm="100000">
                                          <p:val>
                                            <p:strVal val="#ppt_w"/>
                                          </p:val>
                                        </p:tav>
                                      </p:tavLst>
                                    </p:anim>
                                    <p:anim calcmode="lin" valueType="num">
                                      <p:cBhvr additive="base">
                                        <p:cTn id="20" dur="1000"/>
                                        <p:tgtEl>
                                          <p:spTgt spid="55"/>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1000"/>
                                        <p:tgtEl>
                                          <p:spTgt spid="56"/>
                                        </p:tgtEl>
                                        <p:attrNameLst>
                                          <p:attrName>ppt_w</p:attrName>
                                        </p:attrNameLst>
                                      </p:cBhvr>
                                      <p:tavLst>
                                        <p:tav tm="0">
                                          <p:val>
                                            <p:strVal val="0"/>
                                          </p:val>
                                        </p:tav>
                                        <p:tav tm="100000">
                                          <p:val>
                                            <p:strVal val="#ppt_w"/>
                                          </p:val>
                                        </p:tav>
                                      </p:tavLst>
                                    </p:anim>
                                    <p:anim calcmode="lin" valueType="num">
                                      <p:cBhvr additive="base">
                                        <p:cTn id="26" dur="1000"/>
                                        <p:tgtEl>
                                          <p:spTgt spid="56"/>
                                        </p:tgtEl>
                                        <p:attrNameLst>
                                          <p:attrName>ppt_h</p:attrName>
                                        </p:attrNameLst>
                                      </p:cBhvr>
                                      <p:tavLst>
                                        <p:tav tm="0">
                                          <p:val>
                                            <p:strVal val="0"/>
                                          </p:val>
                                        </p:tav>
                                        <p:tav tm="100000">
                                          <p:val>
                                            <p:strVal val="#ppt_h"/>
                                          </p:val>
                                        </p:tav>
                                      </p:tavLst>
                                    </p:anim>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pic>
        <p:nvPicPr>
          <p:cNvPr id="70" name="Google Shape;70;p10"/>
          <p:cNvPicPr preferRelativeResize="0"/>
          <p:nvPr/>
        </p:nvPicPr>
        <p:blipFill rotWithShape="1">
          <a:blip r:embed="rId3">
            <a:alphaModFix/>
          </a:blip>
          <a:srcRect/>
          <a:stretch/>
        </p:blipFill>
        <p:spPr>
          <a:xfrm rot="5400000">
            <a:off x="6670392" y="1743542"/>
            <a:ext cx="10707850" cy="8060163"/>
          </a:xfrm>
          <a:prstGeom prst="rect">
            <a:avLst/>
          </a:prstGeom>
          <a:noFill/>
          <a:ln>
            <a:noFill/>
          </a:ln>
        </p:spPr>
      </p:pic>
      <p:sp>
        <p:nvSpPr>
          <p:cNvPr id="71" name="Google Shape;71;p10"/>
          <p:cNvSpPr txBox="1"/>
          <p:nvPr/>
        </p:nvSpPr>
        <p:spPr>
          <a:xfrm>
            <a:off x="7971977" y="1918889"/>
            <a:ext cx="80106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2800"/>
              <a:buFont typeface="Arial"/>
              <a:buNone/>
            </a:pPr>
            <a:r>
              <a:rPr lang="en" sz="11000" b="1" i="0" u="none" strike="noStrike" cap="none">
                <a:solidFill>
                  <a:schemeClr val="lt1"/>
                </a:solidFill>
                <a:latin typeface="Poppins"/>
                <a:ea typeface="Poppins"/>
                <a:cs typeface="Poppins"/>
                <a:sym typeface="Poppins"/>
              </a:rPr>
              <a:t>sawdust</a:t>
            </a:r>
            <a:endParaRPr sz="11000" b="1" i="0" u="none" strike="noStrike" cap="none">
              <a:solidFill>
                <a:schemeClr val="lt1"/>
              </a:solidFill>
              <a:latin typeface="Poppins"/>
              <a:ea typeface="Poppins"/>
              <a:cs typeface="Poppins"/>
              <a:sym typeface="Poppins"/>
            </a:endParaRPr>
          </a:p>
        </p:txBody>
      </p:sp>
      <p:sp>
        <p:nvSpPr>
          <p:cNvPr id="72" name="Google Shape;72;p10"/>
          <p:cNvSpPr/>
          <p:nvPr/>
        </p:nvSpPr>
        <p:spPr>
          <a:xfrm>
            <a:off x="8861721" y="5264561"/>
            <a:ext cx="63252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10"/>
          <p:cNvSpPr/>
          <p:nvPr/>
        </p:nvSpPr>
        <p:spPr>
          <a:xfrm>
            <a:off x="9158586" y="482146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4" name="Google Shape;74;p10"/>
          <p:cNvSpPr/>
          <p:nvPr/>
        </p:nvSpPr>
        <p:spPr>
          <a:xfrm>
            <a:off x="10143111" y="4775643"/>
            <a:ext cx="163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5" name="Google Shape;75;p10"/>
          <p:cNvSpPr/>
          <p:nvPr/>
        </p:nvSpPr>
        <p:spPr>
          <a:xfrm>
            <a:off x="12208048" y="4821495"/>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6" name="Google Shape;76;p10"/>
          <p:cNvSpPr/>
          <p:nvPr/>
        </p:nvSpPr>
        <p:spPr>
          <a:xfrm>
            <a:off x="10633371" y="4227955"/>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7" name="Google Shape;77;p10"/>
          <p:cNvCxnSpPr/>
          <p:nvPr/>
        </p:nvCxnSpPr>
        <p:spPr>
          <a:xfrm rot="10800000" flipH="1">
            <a:off x="10011934" y="3979728"/>
            <a:ext cx="1631400" cy="17100"/>
          </a:xfrm>
          <a:prstGeom prst="straightConnector1">
            <a:avLst/>
          </a:prstGeom>
          <a:noFill/>
          <a:ln w="76200" cap="flat" cmpd="sng">
            <a:solidFill>
              <a:schemeClr val="accent4"/>
            </a:solidFill>
            <a:prstDash val="solid"/>
            <a:round/>
            <a:headEnd type="none" w="sm" len="sm"/>
            <a:tailEnd type="none" w="sm" len="sm"/>
          </a:ln>
        </p:spPr>
      </p:cxnSp>
      <p:sp>
        <p:nvSpPr>
          <p:cNvPr id="78" name="Google Shape;78;p10"/>
          <p:cNvSpPr/>
          <p:nvPr/>
        </p:nvSpPr>
        <p:spPr>
          <a:xfrm>
            <a:off x="13116481" y="4227955"/>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9" name="Google Shape;79;p10"/>
          <p:cNvSpPr/>
          <p:nvPr/>
        </p:nvSpPr>
        <p:spPr>
          <a:xfrm>
            <a:off x="13116455" y="4775672"/>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0" name="Google Shape;80;p10"/>
          <p:cNvSpPr/>
          <p:nvPr/>
        </p:nvSpPr>
        <p:spPr>
          <a:xfrm>
            <a:off x="13950206" y="4821495"/>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1" name="Google Shape;81;p10"/>
          <p:cNvSpPr/>
          <p:nvPr/>
        </p:nvSpPr>
        <p:spPr>
          <a:xfrm>
            <a:off x="14501715" y="482146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2" name="Google Shape;82;p10"/>
          <p:cNvCxnSpPr/>
          <p:nvPr/>
        </p:nvCxnSpPr>
        <p:spPr>
          <a:xfrm>
            <a:off x="11863382" y="2528262"/>
            <a:ext cx="17700" cy="1451400"/>
          </a:xfrm>
          <a:prstGeom prst="straightConnector1">
            <a:avLst/>
          </a:prstGeom>
          <a:noFill/>
          <a:ln w="76200" cap="flat" cmpd="sng">
            <a:solidFill>
              <a:srgbClr val="EDC31B"/>
            </a:solidFill>
            <a:prstDash val="solid"/>
            <a:round/>
            <a:headEnd type="none" w="sm" len="sm"/>
            <a:tailEnd type="none" w="sm" len="sm"/>
          </a:ln>
        </p:spPr>
      </p:cxnSp>
      <p:sp>
        <p:nvSpPr>
          <p:cNvPr id="83" name="Google Shape;83;p10"/>
          <p:cNvSpPr txBox="1"/>
          <p:nvPr/>
        </p:nvSpPr>
        <p:spPr>
          <a:xfrm>
            <a:off x="7971977" y="6915598"/>
            <a:ext cx="80106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2800"/>
              <a:buFont typeface="Arial"/>
              <a:buNone/>
            </a:pPr>
            <a:r>
              <a:rPr lang="en" sz="11000" b="1" i="0" u="none" strike="noStrike" cap="none">
                <a:solidFill>
                  <a:schemeClr val="lt1"/>
                </a:solidFill>
                <a:latin typeface="Poppins"/>
                <a:ea typeface="Poppins"/>
                <a:cs typeface="Poppins"/>
                <a:sym typeface="Poppins"/>
              </a:rPr>
              <a:t>sawdust</a:t>
            </a:r>
            <a:endParaRPr sz="11000" b="1" i="0" u="none" strike="noStrike" cap="none">
              <a:solidFill>
                <a:schemeClr val="lt1"/>
              </a:solidFill>
              <a:latin typeface="Poppins"/>
              <a:ea typeface="Poppins"/>
              <a:cs typeface="Poppins"/>
              <a:sym typeface="Poppins"/>
            </a:endParaRPr>
          </a:p>
        </p:txBody>
      </p:sp>
      <p:sp>
        <p:nvSpPr>
          <p:cNvPr id="84" name="Google Shape;84;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5" name="Google Shape;85;p10"/>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86" name="Google Shape;86;p10"/>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Blend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sounds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sp>
        <p:nvSpPr>
          <p:cNvPr id="87" name="Google Shape;87;p10"/>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pic>
        <p:nvPicPr>
          <p:cNvPr id="88" name="Google Shape;88;p10"/>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4"/>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7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5"/>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1"/>
                                          </p:stCondLst>
                                        </p:cTn>
                                        <p:tgtEl>
                                          <p:spTgt spid="7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9"/>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1"/>
                                          </p:stCondLst>
                                        </p:cTn>
                                        <p:tgtEl>
                                          <p:spTgt spid="7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0"/>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1"/>
                                          </p:stCondLst>
                                        </p:cTn>
                                        <p:tgtEl>
                                          <p:spTgt spid="7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1"/>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1"/>
                                          </p:stCondLst>
                                        </p:cTn>
                                        <p:tgtEl>
                                          <p:spTgt spid="8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fade">
                                      <p:cBhvr>
                                        <p:cTn id="60" dur="1000"/>
                                        <p:tgtEl>
                                          <p:spTgt spid="72"/>
                                        </p:tgtEl>
                                      </p:cBhvr>
                                    </p:animEffect>
                                  </p:childTnLst>
                                </p:cTn>
                              </p:par>
                              <p:par>
                                <p:cTn id="61" presetID="1" presetClass="exit" presetSubtype="0" fill="hold" nodeType="withEffect">
                                  <p:stCondLst>
                                    <p:cond delay="0"/>
                                  </p:stCondLst>
                                  <p:childTnLst>
                                    <p:set>
                                      <p:cBhvr>
                                        <p:cTn id="62" dur="1" fill="hold">
                                          <p:stCondLst>
                                            <p:cond delay="1"/>
                                          </p:stCondLst>
                                        </p:cTn>
                                        <p:tgtEl>
                                          <p:spTgt spid="8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1"/>
                                          </p:stCondLst>
                                        </p:cTn>
                                        <p:tgtEl>
                                          <p:spTgt spid="7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11"/>
          <p:cNvPicPr preferRelativeResize="0"/>
          <p:nvPr/>
        </p:nvPicPr>
        <p:blipFill rotWithShape="1">
          <a:blip r:embed="rId3">
            <a:alphaModFix/>
          </a:blip>
          <a:srcRect/>
          <a:stretch/>
        </p:blipFill>
        <p:spPr>
          <a:xfrm rot="5400000">
            <a:off x="6747277" y="1732578"/>
            <a:ext cx="10707850" cy="8082096"/>
          </a:xfrm>
          <a:prstGeom prst="rect">
            <a:avLst/>
          </a:prstGeom>
          <a:noFill/>
          <a:ln>
            <a:noFill/>
          </a:ln>
        </p:spPr>
      </p:pic>
      <p:sp>
        <p:nvSpPr>
          <p:cNvPr id="95" name="Google Shape;95;p11"/>
          <p:cNvSpPr txBox="1"/>
          <p:nvPr/>
        </p:nvSpPr>
        <p:spPr>
          <a:xfrm>
            <a:off x="7971977" y="1918889"/>
            <a:ext cx="80106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2800"/>
              <a:buFont typeface="Arial"/>
              <a:buNone/>
            </a:pPr>
            <a:r>
              <a:rPr lang="en" sz="11000" b="1" i="0" u="none" strike="noStrike" cap="none">
                <a:solidFill>
                  <a:schemeClr val="lt1"/>
                </a:solidFill>
                <a:latin typeface="Poppins"/>
                <a:ea typeface="Poppins"/>
                <a:cs typeface="Poppins"/>
                <a:sym typeface="Poppins"/>
              </a:rPr>
              <a:t>scrawny</a:t>
            </a:r>
            <a:endParaRPr sz="11000" b="1" i="0" u="none" strike="noStrike" cap="none">
              <a:solidFill>
                <a:schemeClr val="lt1"/>
              </a:solidFill>
              <a:latin typeface="Poppins"/>
              <a:ea typeface="Poppins"/>
              <a:cs typeface="Poppins"/>
              <a:sym typeface="Poppins"/>
            </a:endParaRPr>
          </a:p>
        </p:txBody>
      </p:sp>
      <p:sp>
        <p:nvSpPr>
          <p:cNvPr id="96" name="Google Shape;96;p11"/>
          <p:cNvSpPr/>
          <p:nvPr/>
        </p:nvSpPr>
        <p:spPr>
          <a:xfrm>
            <a:off x="8762683" y="5296338"/>
            <a:ext cx="68193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7" name="Google Shape;97;p11"/>
          <p:cNvSpPr/>
          <p:nvPr/>
        </p:nvSpPr>
        <p:spPr>
          <a:xfrm>
            <a:off x="9247810" y="4821440"/>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8" name="Google Shape;98;p11"/>
          <p:cNvSpPr/>
          <p:nvPr/>
        </p:nvSpPr>
        <p:spPr>
          <a:xfrm>
            <a:off x="9985850" y="482146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9" name="Google Shape;99;p11"/>
          <p:cNvSpPr/>
          <p:nvPr/>
        </p:nvSpPr>
        <p:spPr>
          <a:xfrm>
            <a:off x="10629881" y="4821440"/>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0" name="Google Shape;100;p11"/>
          <p:cNvSpPr/>
          <p:nvPr/>
        </p:nvSpPr>
        <p:spPr>
          <a:xfrm>
            <a:off x="11978059" y="4319548"/>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01" name="Google Shape;101;p11"/>
          <p:cNvCxnSpPr/>
          <p:nvPr/>
        </p:nvCxnSpPr>
        <p:spPr>
          <a:xfrm rot="10800000" flipH="1">
            <a:off x="11466902" y="3951250"/>
            <a:ext cx="1631400" cy="17100"/>
          </a:xfrm>
          <a:prstGeom prst="straightConnector1">
            <a:avLst/>
          </a:prstGeom>
          <a:noFill/>
          <a:ln w="76200" cap="flat" cmpd="sng">
            <a:solidFill>
              <a:schemeClr val="accent4"/>
            </a:solidFill>
            <a:prstDash val="solid"/>
            <a:round/>
            <a:headEnd type="none" w="sm" len="sm"/>
            <a:tailEnd type="none" w="sm" len="sm"/>
          </a:ln>
        </p:spPr>
      </p:cxnSp>
      <p:sp>
        <p:nvSpPr>
          <p:cNvPr id="102" name="Google Shape;102;p11"/>
          <p:cNvSpPr/>
          <p:nvPr/>
        </p:nvSpPr>
        <p:spPr>
          <a:xfrm>
            <a:off x="14378707" y="4319493"/>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3" name="Google Shape;103;p11"/>
          <p:cNvSpPr/>
          <p:nvPr/>
        </p:nvSpPr>
        <p:spPr>
          <a:xfrm>
            <a:off x="11625973" y="4821440"/>
            <a:ext cx="1472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4" name="Google Shape;104;p11"/>
          <p:cNvSpPr/>
          <p:nvPr/>
        </p:nvSpPr>
        <p:spPr>
          <a:xfrm>
            <a:off x="13573682" y="4821440"/>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5" name="Google Shape;105;p11"/>
          <p:cNvSpPr/>
          <p:nvPr/>
        </p:nvSpPr>
        <p:spPr>
          <a:xfrm>
            <a:off x="14297208" y="4821413"/>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06" name="Google Shape;106;p11"/>
          <p:cNvCxnSpPr/>
          <p:nvPr/>
        </p:nvCxnSpPr>
        <p:spPr>
          <a:xfrm>
            <a:off x="14198114" y="2431502"/>
            <a:ext cx="17700" cy="1451400"/>
          </a:xfrm>
          <a:prstGeom prst="straightConnector1">
            <a:avLst/>
          </a:prstGeom>
          <a:noFill/>
          <a:ln w="76200" cap="flat" cmpd="sng">
            <a:solidFill>
              <a:srgbClr val="EDC31B"/>
            </a:solidFill>
            <a:prstDash val="solid"/>
            <a:round/>
            <a:headEnd type="none" w="sm" len="sm"/>
            <a:tailEnd type="none" w="sm" len="sm"/>
          </a:ln>
        </p:spPr>
      </p:cxnSp>
      <p:sp>
        <p:nvSpPr>
          <p:cNvPr id="107" name="Google Shape;107;p11"/>
          <p:cNvSpPr txBox="1"/>
          <p:nvPr/>
        </p:nvSpPr>
        <p:spPr>
          <a:xfrm>
            <a:off x="7971977" y="6915598"/>
            <a:ext cx="80106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2800"/>
              <a:buFont typeface="Arial"/>
              <a:buNone/>
            </a:pPr>
            <a:r>
              <a:rPr lang="en" sz="11000" b="1" i="0" u="none" strike="noStrike" cap="none">
                <a:solidFill>
                  <a:schemeClr val="lt1"/>
                </a:solidFill>
                <a:latin typeface="Poppins"/>
                <a:ea typeface="Poppins"/>
                <a:cs typeface="Poppins"/>
                <a:sym typeface="Poppins"/>
              </a:rPr>
              <a:t>scrawny</a:t>
            </a:r>
            <a:endParaRPr sz="11000" b="1" i="0" u="none" strike="noStrike" cap="none">
              <a:solidFill>
                <a:schemeClr val="lt1"/>
              </a:solidFill>
              <a:latin typeface="Poppins"/>
              <a:ea typeface="Poppins"/>
              <a:cs typeface="Poppins"/>
              <a:sym typeface="Poppins"/>
            </a:endParaRPr>
          </a:p>
        </p:txBody>
      </p:sp>
      <p:sp>
        <p:nvSpPr>
          <p:cNvPr id="108" name="Google Shape;108;p11"/>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9" name="Google Shape;109;p11"/>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110" name="Google Shape;110;p11"/>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Blend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sounds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pic>
        <p:nvPicPr>
          <p:cNvPr id="111" name="Google Shape;111;p11"/>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9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9"/>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1"/>
                                          </p:stCondLst>
                                        </p:cTn>
                                        <p:tgtEl>
                                          <p:spTgt spid="9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3"/>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1"/>
                                          </p:stCondLst>
                                        </p:cTn>
                                        <p:tgtEl>
                                          <p:spTgt spid="9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4"/>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1"/>
                                          </p:stCondLst>
                                        </p:cTn>
                                        <p:tgtEl>
                                          <p:spTgt spid="10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5"/>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1"/>
                                          </p:stCondLst>
                                        </p:cTn>
                                        <p:tgtEl>
                                          <p:spTgt spid="10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6"/>
                                        </p:tgtEl>
                                        <p:attrNameLst>
                                          <p:attrName>style.visibility</p:attrName>
                                        </p:attrNameLst>
                                      </p:cBhvr>
                                      <p:to>
                                        <p:strVal val="visible"/>
                                      </p:to>
                                    </p:set>
                                    <p:animEffect transition="in" filter="fade">
                                      <p:cBhvr>
                                        <p:cTn id="60" dur="1000"/>
                                        <p:tgtEl>
                                          <p:spTgt spid="96"/>
                                        </p:tgtEl>
                                      </p:cBhvr>
                                    </p:animEffect>
                                  </p:childTnLst>
                                </p:cTn>
                              </p:par>
                              <p:par>
                                <p:cTn id="61" presetID="1" presetClass="exit" presetSubtype="0" fill="hold" nodeType="withEffect">
                                  <p:stCondLst>
                                    <p:cond delay="0"/>
                                  </p:stCondLst>
                                  <p:childTnLst>
                                    <p:set>
                                      <p:cBhvr>
                                        <p:cTn id="62" dur="1" fill="hold">
                                          <p:stCondLst>
                                            <p:cond delay="1"/>
                                          </p:stCondLst>
                                        </p:cTn>
                                        <p:tgtEl>
                                          <p:spTgt spid="10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1"/>
                                          </p:stCondLst>
                                        </p:cTn>
                                        <p:tgtEl>
                                          <p:spTgt spid="9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7"/>
                                        </p:tgtEl>
                                        <p:attrNameLst>
                                          <p:attrName>style.visibility</p:attrName>
                                        </p:attrNameLst>
                                      </p:cBhvr>
                                      <p:to>
                                        <p:strVal val="visible"/>
                                      </p:to>
                                    </p:set>
                                    <p:animEffect transition="in" filter="fade">
                                      <p:cBhvr>
                                        <p:cTn id="71"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grpSp>
        <p:nvGrpSpPr>
          <p:cNvPr id="117" name="Google Shape;117;p12"/>
          <p:cNvGrpSpPr/>
          <p:nvPr/>
        </p:nvGrpSpPr>
        <p:grpSpPr>
          <a:xfrm>
            <a:off x="7202995" y="7232663"/>
            <a:ext cx="10780088" cy="2017634"/>
            <a:chOff x="5784675" y="1097162"/>
            <a:chExt cx="2737800" cy="1941900"/>
          </a:xfrm>
        </p:grpSpPr>
        <p:sp>
          <p:nvSpPr>
            <p:cNvPr id="118" name="Google Shape;118;p12"/>
            <p:cNvSpPr/>
            <p:nvPr/>
          </p:nvSpPr>
          <p:spPr>
            <a:xfrm>
              <a:off x="5784675" y="109716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9" name="Google Shape;119;p12"/>
            <p:cNvSpPr/>
            <p:nvPr/>
          </p:nvSpPr>
          <p:spPr>
            <a:xfrm>
              <a:off x="5859780" y="1279569"/>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5500"/>
                <a:buFont typeface="Arial"/>
                <a:buNone/>
              </a:pPr>
              <a:r>
                <a:rPr lang="en" sz="4000" b="1" i="0" u="none" strike="noStrike" cap="none">
                  <a:solidFill>
                    <a:schemeClr val="accent1"/>
                  </a:solidFill>
                  <a:latin typeface="Poppins"/>
                  <a:ea typeface="Poppins"/>
                  <a:cs typeface="Poppins"/>
                  <a:sym typeface="Poppins"/>
                </a:rPr>
                <a:t>Don’t make me bawl. I have drawn the wing sprawl with a straw. </a:t>
              </a:r>
              <a:endParaRPr sz="4000" b="1" i="0" u="none" strike="noStrike" cap="none">
                <a:solidFill>
                  <a:schemeClr val="accent1"/>
                </a:solidFill>
                <a:latin typeface="Poppins"/>
                <a:ea typeface="Poppins"/>
                <a:cs typeface="Poppins"/>
                <a:sym typeface="Poppins"/>
              </a:endParaRPr>
            </a:p>
          </p:txBody>
        </p:sp>
      </p:grpSp>
      <p:grpSp>
        <p:nvGrpSpPr>
          <p:cNvPr id="120" name="Google Shape;120;p12"/>
          <p:cNvGrpSpPr/>
          <p:nvPr/>
        </p:nvGrpSpPr>
        <p:grpSpPr>
          <a:xfrm>
            <a:off x="7203176" y="4951549"/>
            <a:ext cx="10780088" cy="2017440"/>
            <a:chOff x="5784675" y="818500"/>
            <a:chExt cx="2737800" cy="1941900"/>
          </a:xfrm>
        </p:grpSpPr>
        <p:sp>
          <p:nvSpPr>
            <p:cNvPr id="121" name="Google Shape;121;p12"/>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22" name="Google Shape;122;p12"/>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4500" b="1" i="0" u="none" strike="noStrike" cap="none">
                  <a:solidFill>
                    <a:schemeClr val="accent1"/>
                  </a:solidFill>
                  <a:latin typeface="Poppins"/>
                  <a:ea typeface="Poppins"/>
                  <a:cs typeface="Poppins"/>
                  <a:sym typeface="Poppins"/>
                </a:rPr>
                <a:t>I think it’s scrawny and awful. </a:t>
              </a:r>
              <a:endParaRPr sz="4500" b="1" i="0" u="none" strike="noStrike" cap="none">
                <a:solidFill>
                  <a:schemeClr val="accent1"/>
                </a:solidFill>
                <a:latin typeface="Poppins"/>
                <a:ea typeface="Poppins"/>
                <a:cs typeface="Poppins"/>
                <a:sym typeface="Poppins"/>
              </a:endParaRPr>
            </a:p>
          </p:txBody>
        </p:sp>
      </p:grpSp>
      <p:grpSp>
        <p:nvGrpSpPr>
          <p:cNvPr id="123" name="Google Shape;123;p12"/>
          <p:cNvGrpSpPr/>
          <p:nvPr/>
        </p:nvGrpSpPr>
        <p:grpSpPr>
          <a:xfrm>
            <a:off x="7203448" y="2326101"/>
            <a:ext cx="10780088" cy="2361545"/>
            <a:chOff x="5784675" y="818500"/>
            <a:chExt cx="2737800" cy="1941900"/>
          </a:xfrm>
        </p:grpSpPr>
        <p:sp>
          <p:nvSpPr>
            <p:cNvPr id="124" name="Google Shape;124;p12"/>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25" name="Google Shape;125;p12"/>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4500" b="1" i="0" u="none" strike="noStrike" cap="none">
                  <a:solidFill>
                    <a:schemeClr val="accent1"/>
                  </a:solidFill>
                  <a:latin typeface="Poppins"/>
                  <a:ea typeface="Poppins"/>
                  <a:cs typeface="Poppins"/>
                  <a:sym typeface="Poppins"/>
                </a:rPr>
                <a:t>I can draw an awesome hawk </a:t>
              </a:r>
              <a:endParaRPr sz="45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6200"/>
                <a:buFont typeface="Arial"/>
                <a:buNone/>
              </a:pPr>
              <a:r>
                <a:rPr lang="en" sz="4500" b="1" i="0" u="none" strike="noStrike" cap="none">
                  <a:solidFill>
                    <a:schemeClr val="accent1"/>
                  </a:solidFill>
                  <a:latin typeface="Poppins"/>
                  <a:ea typeface="Poppins"/>
                  <a:cs typeface="Poppins"/>
                  <a:sym typeface="Poppins"/>
                </a:rPr>
                <a:t>on a lawn. </a:t>
              </a:r>
              <a:endParaRPr sz="4500" b="1" i="0" u="none" strike="noStrike" cap="none">
                <a:solidFill>
                  <a:schemeClr val="accent1"/>
                </a:solidFill>
                <a:latin typeface="Poppins"/>
                <a:ea typeface="Poppins"/>
                <a:cs typeface="Poppins"/>
                <a:sym typeface="Poppins"/>
              </a:endParaRPr>
            </a:p>
          </p:txBody>
        </p:sp>
      </p:grpSp>
      <p:sp>
        <p:nvSpPr>
          <p:cNvPr id="126" name="Google Shape;126;p12"/>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27" name="Google Shape;127;p12"/>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28" name="Google Shape;128;p12"/>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Read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pic>
        <p:nvPicPr>
          <p:cNvPr id="129" name="Google Shape;129;p12"/>
          <p:cNvPicPr preferRelativeResize="0"/>
          <p:nvPr/>
        </p:nvPicPr>
        <p:blipFill rotWithShape="1">
          <a:blip r:embed="rId4">
            <a:alphaModFix/>
          </a:blip>
          <a:srcRect/>
          <a:stretch/>
        </p:blipFill>
        <p:spPr>
          <a:xfrm>
            <a:off x="16602025" y="9401950"/>
            <a:ext cx="2242549" cy="1620675"/>
          </a:xfrm>
          <a:prstGeom prst="rect">
            <a:avLst/>
          </a:prstGeom>
          <a:noFill/>
          <a:ln>
            <a:noFill/>
          </a:ln>
        </p:spPr>
      </p:pic>
      <p:sp>
        <p:nvSpPr>
          <p:cNvPr id="130" name="Google Shape;130;p12"/>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31" name="Google Shape;131;p12"/>
          <p:cNvPicPr preferRelativeResize="0"/>
          <p:nvPr/>
        </p:nvPicPr>
        <p:blipFill rotWithShape="1">
          <a:blip r:embed="rId5">
            <a:alphaModFix/>
          </a:blip>
          <a:srcRect/>
          <a:stretch/>
        </p:blipFill>
        <p:spPr>
          <a:xfrm>
            <a:off x="624650" y="3237450"/>
            <a:ext cx="2781801" cy="2364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 calcmode="lin" valueType="num">
                                      <p:cBhvr additive="base">
                                        <p:cTn id="12" dur="1000"/>
                                        <p:tgtEl>
                                          <p:spTgt spid="123"/>
                                        </p:tgtEl>
                                        <p:attrNameLst>
                                          <p:attrName>ppt_w</p:attrName>
                                        </p:attrNameLst>
                                      </p:cBhvr>
                                      <p:tavLst>
                                        <p:tav tm="0">
                                          <p:val>
                                            <p:strVal val="0"/>
                                          </p:val>
                                        </p:tav>
                                        <p:tav tm="100000">
                                          <p:val>
                                            <p:strVal val="#ppt_w"/>
                                          </p:val>
                                        </p:tav>
                                      </p:tavLst>
                                    </p:anim>
                                    <p:anim calcmode="lin" valueType="num">
                                      <p:cBhvr additive="base">
                                        <p:cTn id="13" dur="1000"/>
                                        <p:tgtEl>
                                          <p:spTgt spid="123"/>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20"/>
                                        </p:tgtEl>
                                        <p:attrNameLst>
                                          <p:attrName>style.visibility</p:attrName>
                                        </p:attrNameLst>
                                      </p:cBhvr>
                                      <p:to>
                                        <p:strVal val="visible"/>
                                      </p:to>
                                    </p:set>
                                    <p:anim calcmode="lin" valueType="num">
                                      <p:cBhvr additive="base">
                                        <p:cTn id="18" dur="1000"/>
                                        <p:tgtEl>
                                          <p:spTgt spid="120"/>
                                        </p:tgtEl>
                                        <p:attrNameLst>
                                          <p:attrName>ppt_w</p:attrName>
                                        </p:attrNameLst>
                                      </p:cBhvr>
                                      <p:tavLst>
                                        <p:tav tm="0">
                                          <p:val>
                                            <p:strVal val="0"/>
                                          </p:val>
                                        </p:tav>
                                        <p:tav tm="100000">
                                          <p:val>
                                            <p:strVal val="#ppt_w"/>
                                          </p:val>
                                        </p:tav>
                                      </p:tavLst>
                                    </p:anim>
                                    <p:anim calcmode="lin" valueType="num">
                                      <p:cBhvr additive="base">
                                        <p:cTn id="19" dur="1000"/>
                                        <p:tgtEl>
                                          <p:spTgt spid="120"/>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17"/>
                                        </p:tgtEl>
                                        <p:attrNameLst>
                                          <p:attrName>style.visibility</p:attrName>
                                        </p:attrNameLst>
                                      </p:cBhvr>
                                      <p:to>
                                        <p:strVal val="visible"/>
                                      </p:to>
                                    </p:set>
                                    <p:anim calcmode="lin" valueType="num">
                                      <p:cBhvr additive="base">
                                        <p:cTn id="24" dur="1000"/>
                                        <p:tgtEl>
                                          <p:spTgt spid="117"/>
                                        </p:tgtEl>
                                        <p:attrNameLst>
                                          <p:attrName>ppt_w</p:attrName>
                                        </p:attrNameLst>
                                      </p:cBhvr>
                                      <p:tavLst>
                                        <p:tav tm="0">
                                          <p:val>
                                            <p:strVal val="0"/>
                                          </p:val>
                                        </p:tav>
                                        <p:tav tm="100000">
                                          <p:val>
                                            <p:strVal val="#ppt_w"/>
                                          </p:val>
                                        </p:tav>
                                      </p:tavLst>
                                    </p:anim>
                                    <p:anim calcmode="lin" valueType="num">
                                      <p:cBhvr additive="base">
                                        <p:cTn id="25" dur="1000"/>
                                        <p:tgtEl>
                                          <p:spTgt spid="11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13"/>
          <p:cNvSpPr txBox="1"/>
          <p:nvPr/>
        </p:nvSpPr>
        <p:spPr>
          <a:xfrm>
            <a:off x="6738243" y="1139637"/>
            <a:ext cx="13231500" cy="96645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0900" b="1" i="0" u="none" strike="noStrike" cap="none" dirty="0">
                <a:solidFill>
                  <a:schemeClr val="accent1"/>
                </a:solidFill>
                <a:latin typeface="Poppins"/>
                <a:ea typeface="Poppins"/>
                <a:cs typeface="Poppins"/>
                <a:sym typeface="Poppins"/>
              </a:rPr>
              <a:t>shawl					     yawn</a:t>
            </a:r>
            <a:endParaRPr sz="109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900" b="1" i="0" u="none" strike="noStrike" cap="none" dirty="0">
                <a:solidFill>
                  <a:schemeClr val="accent1"/>
                </a:solidFill>
                <a:latin typeface="Poppins"/>
                <a:ea typeface="Poppins"/>
                <a:cs typeface="Poppins"/>
                <a:sym typeface="Poppins"/>
              </a:rPr>
              <a:t>squawk			   claw</a:t>
            </a:r>
            <a:endParaRPr sz="109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900" b="1" i="0" u="none" strike="noStrike" cap="none" dirty="0">
                <a:solidFill>
                  <a:schemeClr val="accent1"/>
                </a:solidFill>
                <a:latin typeface="Poppins"/>
                <a:ea typeface="Poppins"/>
                <a:cs typeface="Poppins"/>
                <a:sym typeface="Poppins"/>
              </a:rPr>
              <a:t>crawfish			  dawn</a:t>
            </a:r>
            <a:endParaRPr sz="109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10900" b="1" i="0" u="none" strike="noStrike" cap="none" dirty="0">
              <a:solidFill>
                <a:schemeClr val="accent1"/>
              </a:solidFill>
              <a:highlight>
                <a:srgbClr val="FFFFFF"/>
              </a:highlight>
              <a:latin typeface="Poppins"/>
              <a:ea typeface="Poppins"/>
              <a:cs typeface="Poppins"/>
              <a:sym typeface="Poppins"/>
            </a:endParaRPr>
          </a:p>
        </p:txBody>
      </p:sp>
      <p:sp>
        <p:nvSpPr>
          <p:cNvPr id="138" name="Google Shape;138;p13"/>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Decode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pic>
        <p:nvPicPr>
          <p:cNvPr id="139" name="Google Shape;139;p13"/>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40" name="Google Shape;140;p13"/>
          <p:cNvPicPr preferRelativeResize="0"/>
          <p:nvPr/>
        </p:nvPicPr>
        <p:blipFill rotWithShape="1">
          <a:blip r:embed="rId4">
            <a:alphaModFix/>
          </a:blip>
          <a:srcRect/>
          <a:stretch/>
        </p:blipFill>
        <p:spPr>
          <a:xfrm>
            <a:off x="619374" y="3236875"/>
            <a:ext cx="3224603" cy="2332200"/>
          </a:xfrm>
          <a:prstGeom prst="rect">
            <a:avLst/>
          </a:prstGeom>
          <a:noFill/>
          <a:ln>
            <a:noFill/>
          </a:ln>
        </p:spPr>
      </p:pic>
      <p:sp>
        <p:nvSpPr>
          <p:cNvPr id="141" name="Google Shape;141;p13"/>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1000"/>
                                        <p:tgtEl>
                                          <p:spTgt spid="137"/>
                                        </p:tgtEl>
                                        <p:attrNameLst>
                                          <p:attrName>ppt_w</p:attrName>
                                        </p:attrNameLst>
                                      </p:cBhvr>
                                      <p:tavLst>
                                        <p:tav tm="0">
                                          <p:val>
                                            <p:strVal val="0"/>
                                          </p:val>
                                        </p:tav>
                                        <p:tav tm="100000">
                                          <p:val>
                                            <p:strVal val="#ppt_w"/>
                                          </p:val>
                                        </p:tav>
                                      </p:tavLst>
                                    </p:anim>
                                    <p:anim calcmode="lin" valueType="num">
                                      <p:cBhvr additive="base">
                                        <p:cTn id="8" dur="1000"/>
                                        <p:tgtEl>
                                          <p:spTgt spid="1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pic>
        <p:nvPicPr>
          <p:cNvPr id="147" name="Google Shape;147;p14"/>
          <p:cNvPicPr preferRelativeResize="0"/>
          <p:nvPr/>
        </p:nvPicPr>
        <p:blipFill rotWithShape="1">
          <a:blip r:embed="rId3">
            <a:alphaModFix/>
          </a:blip>
          <a:srcRect/>
          <a:stretch/>
        </p:blipFill>
        <p:spPr>
          <a:xfrm>
            <a:off x="7526910" y="3393909"/>
            <a:ext cx="6365711" cy="4805254"/>
          </a:xfrm>
          <a:prstGeom prst="rect">
            <a:avLst/>
          </a:prstGeom>
          <a:noFill/>
          <a:ln>
            <a:noFill/>
          </a:ln>
        </p:spPr>
      </p:pic>
      <p:pic>
        <p:nvPicPr>
          <p:cNvPr id="148" name="Google Shape;148;p14"/>
          <p:cNvPicPr preferRelativeResize="0"/>
          <p:nvPr/>
        </p:nvPicPr>
        <p:blipFill rotWithShape="1">
          <a:blip r:embed="rId4">
            <a:alphaModFix/>
          </a:blip>
          <a:srcRect/>
          <a:stretch/>
        </p:blipFill>
        <p:spPr>
          <a:xfrm>
            <a:off x="12274115" y="3412965"/>
            <a:ext cx="6365711" cy="6365701"/>
          </a:xfrm>
          <a:prstGeom prst="rect">
            <a:avLst/>
          </a:prstGeom>
          <a:noFill/>
          <a:ln>
            <a:noFill/>
          </a:ln>
        </p:spPr>
      </p:pic>
      <p:sp>
        <p:nvSpPr>
          <p:cNvPr id="149" name="Google Shape;149;p14"/>
          <p:cNvSpPr txBox="1"/>
          <p:nvPr/>
        </p:nvSpPr>
        <p:spPr>
          <a:xfrm>
            <a:off x="7208220" y="4796783"/>
            <a:ext cx="5833200" cy="4002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400" b="1" i="0" u="none" strike="noStrike" cap="none">
                <a:solidFill>
                  <a:schemeClr val="lt1"/>
                </a:solidFill>
                <a:latin typeface="Questrial"/>
                <a:ea typeface="Questrial"/>
                <a:cs typeface="Questrial"/>
                <a:sym typeface="Questrial"/>
              </a:rPr>
              <a:t>scrawn</a:t>
            </a:r>
            <a:endParaRPr sz="11400" b="1" i="0" u="none" strike="noStrike" cap="none">
              <a:solidFill>
                <a:srgbClr val="000000"/>
              </a:solidFill>
              <a:latin typeface="Questrial"/>
              <a:ea typeface="Questrial"/>
              <a:cs typeface="Questrial"/>
              <a:sym typeface="Questrial"/>
            </a:endParaRPr>
          </a:p>
        </p:txBody>
      </p:sp>
      <p:sp>
        <p:nvSpPr>
          <p:cNvPr id="150" name="Google Shape;150;p14"/>
          <p:cNvSpPr txBox="1"/>
          <p:nvPr/>
        </p:nvSpPr>
        <p:spPr>
          <a:xfrm>
            <a:off x="12582973" y="4796792"/>
            <a:ext cx="4747200" cy="4002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400" b="1" i="0" u="none" strike="noStrike" cap="none">
                <a:solidFill>
                  <a:schemeClr val="lt1"/>
                </a:solidFill>
                <a:latin typeface="Questrial"/>
                <a:ea typeface="Questrial"/>
                <a:cs typeface="Questrial"/>
                <a:sym typeface="Questrial"/>
              </a:rPr>
              <a:t>y</a:t>
            </a:r>
            <a:endParaRPr sz="11400" b="1" i="0" u="none" strike="noStrike" cap="none">
              <a:solidFill>
                <a:srgbClr val="000000"/>
              </a:solidFill>
              <a:latin typeface="Questrial"/>
              <a:ea typeface="Questrial"/>
              <a:cs typeface="Questrial"/>
              <a:sym typeface="Questrial"/>
            </a:endParaRPr>
          </a:p>
        </p:txBody>
      </p:sp>
      <p:sp>
        <p:nvSpPr>
          <p:cNvPr id="151" name="Google Shape;151;p14"/>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Spell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pic>
        <p:nvPicPr>
          <p:cNvPr id="152" name="Google Shape;152;p14"/>
          <p:cNvPicPr preferRelativeResize="0"/>
          <p:nvPr/>
        </p:nvPicPr>
        <p:blipFill rotWithShape="1">
          <a:blip r:embed="rId5">
            <a:alphaModFix/>
          </a:blip>
          <a:srcRect/>
          <a:stretch/>
        </p:blipFill>
        <p:spPr>
          <a:xfrm>
            <a:off x="18281858" y="549800"/>
            <a:ext cx="669700" cy="1285901"/>
          </a:xfrm>
          <a:prstGeom prst="rect">
            <a:avLst/>
          </a:prstGeom>
          <a:noFill/>
          <a:ln>
            <a:noFill/>
          </a:ln>
        </p:spPr>
      </p:pic>
      <p:pic>
        <p:nvPicPr>
          <p:cNvPr id="153" name="Google Shape;153;p14"/>
          <p:cNvPicPr preferRelativeResize="0"/>
          <p:nvPr/>
        </p:nvPicPr>
        <p:blipFill rotWithShape="1">
          <a:blip r:embed="rId6">
            <a:alphaModFix/>
          </a:blip>
          <a:srcRect/>
          <a:stretch/>
        </p:blipFill>
        <p:spPr>
          <a:xfrm>
            <a:off x="537975" y="3283650"/>
            <a:ext cx="3734709" cy="2499625"/>
          </a:xfrm>
          <a:prstGeom prst="rect">
            <a:avLst/>
          </a:prstGeom>
          <a:noFill/>
          <a:ln>
            <a:noFill/>
          </a:ln>
        </p:spPr>
      </p:pic>
      <p:sp>
        <p:nvSpPr>
          <p:cNvPr id="154" name="Google Shape;154;p14"/>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par>
                                <p:cTn id="8" presetID="10" presetClass="entr" presetSubtype="0" fill="hold" nodeType="with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1000"/>
                                        <p:tgtEl>
                                          <p:spTgt spid="1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1000"/>
                                        <p:tgtEl>
                                          <p:spTgt spid="148"/>
                                        </p:tgtEl>
                                      </p:cBhvr>
                                    </p:animEffect>
                                  </p:childTnLst>
                                </p:cTn>
                              </p:par>
                              <p:par>
                                <p:cTn id="16" presetID="10" presetClass="entr" presetSubtype="0" fill="hold" nodeType="with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fade">
                                      <p:cBhvr>
                                        <p:cTn id="18"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grpSp>
        <p:nvGrpSpPr>
          <p:cNvPr id="160" name="Google Shape;160;p15"/>
          <p:cNvGrpSpPr/>
          <p:nvPr/>
        </p:nvGrpSpPr>
        <p:grpSpPr>
          <a:xfrm>
            <a:off x="9796024" y="4100679"/>
            <a:ext cx="5833157" cy="3109759"/>
            <a:chOff x="5784675" y="818500"/>
            <a:chExt cx="2737800" cy="1941900"/>
          </a:xfrm>
        </p:grpSpPr>
        <p:sp>
          <p:nvSpPr>
            <p:cNvPr id="161" name="Google Shape;161;p15"/>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62" name="Google Shape;162;p15"/>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600"/>
                <a:buFont typeface="Arial"/>
                <a:buNone/>
              </a:pPr>
              <a:r>
                <a:rPr lang="en" sz="9500" b="1" i="0" u="none" strike="noStrike" cap="none">
                  <a:solidFill>
                    <a:schemeClr val="accent2"/>
                  </a:solidFill>
                  <a:latin typeface="Poppins"/>
                  <a:ea typeface="Poppins"/>
                  <a:cs typeface="Poppins"/>
                  <a:sym typeface="Poppins"/>
                </a:rPr>
                <a:t>people</a:t>
              </a:r>
              <a:endParaRPr sz="9500" b="1" i="0" u="none" strike="noStrike" cap="none">
                <a:solidFill>
                  <a:schemeClr val="accent2"/>
                </a:solidFill>
                <a:latin typeface="Poppins"/>
                <a:ea typeface="Poppins"/>
                <a:cs typeface="Poppins"/>
                <a:sym typeface="Poppins"/>
              </a:endParaRPr>
            </a:p>
          </p:txBody>
        </p:sp>
      </p:grpSp>
      <p:cxnSp>
        <p:nvCxnSpPr>
          <p:cNvPr id="163" name="Google Shape;163;p15"/>
          <p:cNvCxnSpPr/>
          <p:nvPr/>
        </p:nvCxnSpPr>
        <p:spPr>
          <a:xfrm>
            <a:off x="12982947" y="4929856"/>
            <a:ext cx="17700" cy="1451400"/>
          </a:xfrm>
          <a:prstGeom prst="straightConnector1">
            <a:avLst/>
          </a:prstGeom>
          <a:noFill/>
          <a:ln w="76200" cap="flat" cmpd="sng">
            <a:solidFill>
              <a:schemeClr val="accent4"/>
            </a:solidFill>
            <a:prstDash val="solid"/>
            <a:round/>
            <a:headEnd type="none" w="sm" len="sm"/>
            <a:tailEnd type="none" w="sm" len="sm"/>
          </a:ln>
        </p:spPr>
      </p:cxnSp>
      <p:sp>
        <p:nvSpPr>
          <p:cNvPr id="164" name="Google Shape;164;p15"/>
          <p:cNvSpPr/>
          <p:nvPr/>
        </p:nvSpPr>
        <p:spPr>
          <a:xfrm>
            <a:off x="14315816" y="6381243"/>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65" name="Google Shape;165;p15"/>
          <p:cNvSpPr/>
          <p:nvPr/>
        </p:nvSpPr>
        <p:spPr>
          <a:xfrm>
            <a:off x="12099334" y="6381243"/>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66" name="Google Shape;166;p15"/>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67" name="Google Shape;167;p15"/>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68" name="Google Shape;168;p15"/>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High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Frequency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sp>
        <p:nvSpPr>
          <p:cNvPr id="169" name="Google Shape;169;p15"/>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70" name="Google Shape;170;p15"/>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1000"/>
                                        <p:tgtEl>
                                          <p:spTgt spid="160"/>
                                        </p:tgtEl>
                                        <p:attrNameLst>
                                          <p:attrName>ppt_w</p:attrName>
                                        </p:attrNameLst>
                                      </p:cBhvr>
                                      <p:tavLst>
                                        <p:tav tm="0">
                                          <p:val>
                                            <p:strVal val="0"/>
                                          </p:val>
                                        </p:tav>
                                        <p:tav tm="100000">
                                          <p:val>
                                            <p:strVal val="#ppt_w"/>
                                          </p:val>
                                        </p:tav>
                                      </p:tavLst>
                                    </p:anim>
                                    <p:anim calcmode="lin" valueType="num">
                                      <p:cBhvr additive="base">
                                        <p:cTn id="8" dur="1000"/>
                                        <p:tgtEl>
                                          <p:spTgt spid="16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16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1"/>
                                          </p:stCondLst>
                                        </p:cTn>
                                        <p:tgtEl>
                                          <p:spTgt spid="16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1"/>
                                          </p:stCondLst>
                                        </p:cTn>
                                        <p:tgtEl>
                                          <p:spTgt spid="1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2567</Words>
  <Application>Microsoft Office PowerPoint</Application>
  <PresentationFormat>Custom</PresentationFormat>
  <Paragraphs>198</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Poppins Black</vt:lpstr>
      <vt:lpstr>Short Stack</vt:lpstr>
      <vt:lpstr>Poppins</vt:lpstr>
      <vt:lpstr>Calibri</vt:lpstr>
      <vt:lpstr>Questrial</vt:lpstr>
      <vt:lpstr>Arial</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2024-07-29T16:57:41Z</dcterms:modified>
</cp:coreProperties>
</file>