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0107275" cy="11310938"/>
  <p:notesSz cx="6858000" cy="9144000"/>
  <p:embeddedFontLst>
    <p:embeddedFont>
      <p:font typeface="Poppins" pitchFamily="2" charset="77"/>
      <p:regular r:id="rId15"/>
      <p:bold r:id="rId16"/>
      <p:italic r:id="rId17"/>
      <p:boldItalic r:id="rId18"/>
    </p:embeddedFont>
    <p:embeddedFont>
      <p:font typeface="Poppins Black" panose="020B0604020202020204" pitchFamily="34" charset="0"/>
      <p:bold r:id="rId19"/>
      <p:italic r:id="rId20"/>
      <p:boldItalic r:id="rId21"/>
    </p:embeddedFont>
    <p:embeddedFont>
      <p:font typeface="Short Stack" panose="02010500040000000007" pitchFamily="2" charset="77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89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6393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9eFyHpNiD9zCut4ZSaxVMPRKu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2"/>
  </p:normalViewPr>
  <p:slideViewPr>
    <p:cSldViewPr snapToGrid="0">
      <p:cViewPr varScale="1">
        <p:scale>
          <a:sx n="67" d="100"/>
          <a:sy n="67" d="100"/>
        </p:scale>
        <p:origin x="640" y="184"/>
      </p:cViewPr>
      <p:guideLst>
        <p:guide orient="horz" pos="4689"/>
        <p:guide pos="317"/>
        <p:guide orient="horz" pos="158"/>
        <p:guide orient="horz" pos="2454"/>
        <p:guide pos="6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36b80cd5bf_0_0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Deletion and Substitution,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Google Shape;29;g336b80cd5bf_0_0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g336b80cd5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p9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6b80cd5bf_0_2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g336b80cd5bf_0_2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36b80cd5b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6b80cd5bf_0_3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g336b80cd5bf_0_3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36b80cd5b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3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7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8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">
  <p:cSld name="Tes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1"/>
          <p:cNvSpPr txBox="1">
            <a:spLocks noGrp="1"/>
          </p:cNvSpPr>
          <p:nvPr>
            <p:ph type="body" idx="1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5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1">
  <p:cSld name="1_Blank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2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body" idx="3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4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669035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2"/>
          </p:nvPr>
        </p:nvSpPr>
        <p:spPr>
          <a:xfrm>
            <a:off x="634211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3"/>
          </p:nvPr>
        </p:nvSpPr>
        <p:spPr>
          <a:xfrm>
            <a:off x="7009629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4"/>
          </p:nvPr>
        </p:nvSpPr>
        <p:spPr>
          <a:xfrm>
            <a:off x="13350222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5"/>
          </p:nvPr>
        </p:nvSpPr>
        <p:spPr>
          <a:xfrm>
            <a:off x="6989172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6"/>
          </p:nvPr>
        </p:nvSpPr>
        <p:spPr>
          <a:xfrm>
            <a:off x="13322583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6"/>
            <a:ext cx="6938009" cy="11308715"/>
          </a:xfrm>
          <a:custGeom>
            <a:avLst/>
            <a:gdLst/>
            <a:ahLst/>
            <a:cxnLst/>
            <a:rect l="l" t="t" r="r" b="b"/>
            <a:pathLst>
              <a:path w="6938009" h="11308715" extrusionOk="0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0" title="SBC_LogoBLUE_Stacked-2023 (1)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0325" y="9512750"/>
            <a:ext cx="3926999" cy="15704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36b80cd5bf_0_0"/>
          <p:cNvSpPr txBox="1"/>
          <p:nvPr/>
        </p:nvSpPr>
        <p:spPr>
          <a:xfrm>
            <a:off x="610425" y="626100"/>
            <a:ext cx="66231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Deletion and Substitution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33" name="Google Shape;33;g336b80cd5bf_0_0" descr="&quot;'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318601"/>
            <a:ext cx="2948700" cy="279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336b80cd5bf_0_0"/>
          <p:cNvSpPr txBox="1"/>
          <p:nvPr/>
        </p:nvSpPr>
        <p:spPr>
          <a:xfrm>
            <a:off x="397520" y="6142186"/>
            <a:ext cx="58083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deletion and substitution time!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change the beginning, middle, and ending sounds!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make a new word!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" name="Google Shape;35;g336b80cd5bf_0_0" descr="&quot;'"/>
          <p:cNvPicPr preferRelativeResize="0"/>
          <p:nvPr/>
        </p:nvPicPr>
        <p:blipFill rotWithShape="1">
          <a:blip r:embed="rId4">
            <a:alphaModFix/>
          </a:blip>
          <a:srcRect t="9"/>
          <a:stretch/>
        </p:blipFill>
        <p:spPr>
          <a:xfrm rot="450741">
            <a:off x="10697963" y="2491213"/>
            <a:ext cx="3911225" cy="6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9"/>
          <p:cNvGrpSpPr/>
          <p:nvPr/>
        </p:nvGrpSpPr>
        <p:grpSpPr>
          <a:xfrm>
            <a:off x="7641194" y="4341955"/>
            <a:ext cx="5250553" cy="2830125"/>
            <a:chOff x="5784675" y="818500"/>
            <a:chExt cx="2737800" cy="1941900"/>
          </a:xfrm>
        </p:grpSpPr>
        <p:sp>
          <p:nvSpPr>
            <p:cNvPr id="184" name="Google Shape;184;p9" descr="&quot;'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" descr="The high-frequency word &quot;there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103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there</a:t>
              </a:r>
              <a:endParaRPr sz="103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6" name="Google Shape;186;p9"/>
          <p:cNvGrpSpPr/>
          <p:nvPr/>
        </p:nvGrpSpPr>
        <p:grpSpPr>
          <a:xfrm>
            <a:off x="13620273" y="4341955"/>
            <a:ext cx="5250553" cy="2830125"/>
            <a:chOff x="5784675" y="818500"/>
            <a:chExt cx="2737800" cy="1941900"/>
          </a:xfrm>
        </p:grpSpPr>
        <p:sp>
          <p:nvSpPr>
            <p:cNvPr id="187" name="Google Shape;187;p9" descr="&quot;'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" descr="The high-frequency word &quot;where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95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where</a:t>
              </a:r>
              <a:endParaRPr sz="95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9" name="Google Shape;189;p9" descr="&quot;'"/>
          <p:cNvSpPr/>
          <p:nvPr/>
        </p:nvSpPr>
        <p:spPr>
          <a:xfrm>
            <a:off x="9909575" y="5289321"/>
            <a:ext cx="810000" cy="1141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 descr="&quot;'"/>
          <p:cNvSpPr/>
          <p:nvPr/>
        </p:nvSpPr>
        <p:spPr>
          <a:xfrm>
            <a:off x="16180094" y="5289321"/>
            <a:ext cx="705000" cy="1141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/>
              <a:t>High- </a:t>
            </a:r>
            <a:br>
              <a:rPr lang="en" b="1"/>
            </a:br>
            <a:r>
              <a:rPr lang="en" b="1"/>
              <a:t>Frequency </a:t>
            </a:r>
            <a:br>
              <a:rPr lang="en" b="1"/>
            </a:br>
            <a:r>
              <a:rPr lang="en" b="1"/>
              <a:t>Words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610316" y="6742794"/>
            <a:ext cx="57273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frequency words all the time!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3" name="Google Shape;193;p9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6b80cd5bf_0_26"/>
          <p:cNvSpPr txBox="1"/>
          <p:nvPr/>
        </p:nvSpPr>
        <p:spPr>
          <a:xfrm>
            <a:off x="610425" y="626109"/>
            <a:ext cx="62040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00" name="Google Shape;200;g336b80cd5bf_0_26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1" name="Google Shape;201;g336b80cd5bf_0_26" descr="&quot;'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336b80cd5bf_0_26"/>
          <p:cNvSpPr txBox="1"/>
          <p:nvPr/>
        </p:nvSpPr>
        <p:spPr>
          <a:xfrm>
            <a:off x="6960700" y="3157275"/>
            <a:ext cx="12785400" cy="52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75" tIns="201075" rIns="201075" bIns="201075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sz="85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sz="8500" b="1" i="0" u="none" strike="noStrike" cap="non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6b80cd5bf_0_34"/>
          <p:cNvSpPr txBox="1"/>
          <p:nvPr/>
        </p:nvSpPr>
        <p:spPr>
          <a:xfrm>
            <a:off x="610425" y="626100"/>
            <a:ext cx="58005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09" name="Google Shape;209;g336b80cd5bf_0_34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0" name="Google Shape;210;g336b80cd5bf_0_34"/>
          <p:cNvSpPr txBox="1"/>
          <p:nvPr/>
        </p:nvSpPr>
        <p:spPr>
          <a:xfrm>
            <a:off x="7551175" y="942599"/>
            <a:ext cx="10568700" cy="9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75" tIns="201075" rIns="201075" bIns="201075" anchor="t" anchorCtr="0">
            <a:noAutofit/>
          </a:bodyPr>
          <a:lstStyle/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characteristics do you think Irma has? Why?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do you do when you want to be really good at something?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1" name="Google Shape;211;g336b80cd5bf_0_34" descr="&quot;'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7262" y="846206"/>
            <a:ext cx="3751849" cy="961001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" descr="The word &quot;purple&quot; is shown, with phonemes separated blended back together."/>
          <p:cNvSpPr txBox="1"/>
          <p:nvPr/>
        </p:nvSpPr>
        <p:spPr>
          <a:xfrm>
            <a:off x="11067286" y="4741071"/>
            <a:ext cx="3752400" cy="49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noAutofit/>
          </a:bodyPr>
          <a:lstStyle/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" sz="78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en" sz="78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ur</a:t>
            </a:r>
            <a:r>
              <a:rPr lang="en" sz="78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pl</a:t>
            </a:r>
            <a:r>
              <a:rPr lang="en" sz="78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</a:t>
            </a:r>
            <a:endParaRPr sz="7800" b="1" i="0" u="none" strike="noStrike" cap="none">
              <a:solidFill>
                <a:srgbClr val="242424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28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en" sz="2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28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er</a:t>
            </a:r>
            <a:r>
              <a:rPr lang="en" sz="2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3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  </a:t>
            </a:r>
            <a:r>
              <a:rPr lang="en" sz="2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28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en" sz="2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28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lang="en" sz="2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3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sz="38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6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lang="en" sz="62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en" sz="62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ur</a:t>
            </a:r>
            <a:r>
              <a:rPr lang="en" sz="62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pl</a:t>
            </a:r>
            <a:r>
              <a:rPr lang="en" sz="62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</a:t>
            </a:r>
            <a:endParaRPr sz="9500" b="1" i="0" u="none" strike="noStrike" cap="non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10033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" descr="&quot;'"/>
          <p:cNvSpPr/>
          <p:nvPr/>
        </p:nvSpPr>
        <p:spPr>
          <a:xfrm>
            <a:off x="11150974" y="4960460"/>
            <a:ext cx="3584400" cy="1381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" descr="sound letter card &quot;ur&quot;"/>
          <p:cNvPicPr preferRelativeResize="0"/>
          <p:nvPr/>
        </p:nvPicPr>
        <p:blipFill rotWithShape="1">
          <a:blip r:embed="rId4">
            <a:alphaModFix/>
          </a:blip>
          <a:srcRect l="874" r="874"/>
          <a:stretch/>
        </p:blipFill>
        <p:spPr>
          <a:xfrm>
            <a:off x="11667510" y="1600990"/>
            <a:ext cx="2750407" cy="278418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"/>
          <p:cNvSpPr txBox="1">
            <a:spLocks noGrp="1"/>
          </p:cNvSpPr>
          <p:nvPr>
            <p:ph type="body" idx="1"/>
          </p:nvPr>
        </p:nvSpPr>
        <p:spPr>
          <a:xfrm>
            <a:off x="612750" y="6318504"/>
            <a:ext cx="5922900" cy="2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It’s time to learn new sounds! 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We use the sound rule to help us read!</a:t>
            </a:r>
            <a:endParaRPr/>
          </a:p>
        </p:txBody>
      </p:sp>
      <p:sp>
        <p:nvSpPr>
          <p:cNvPr id="45" name="Google Shape;45;p1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Introduce the Sounds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pic>
        <p:nvPicPr>
          <p:cNvPr id="46" name="Google Shape;46;p1" descr="&quot;'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Google Shape;47;p1"/>
          <p:cNvCxnSpPr/>
          <p:nvPr/>
        </p:nvCxnSpPr>
        <p:spPr>
          <a:xfrm>
            <a:off x="13082613" y="6727375"/>
            <a:ext cx="0" cy="645300"/>
          </a:xfrm>
          <a:prstGeom prst="straightConnector1">
            <a:avLst/>
          </a:prstGeom>
          <a:noFill/>
          <a:ln w="76200" cap="flat" cmpd="sng">
            <a:solidFill>
              <a:srgbClr val="242424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8" name="Google Shape;48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49" name="Google Shape;49;p1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" name="Google Shape;50;p1" descr="&quot;&quot;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Google Shape;51;p1" descr="&quot;&quot;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 descr="&quot;&quot;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6343" y="1995172"/>
            <a:ext cx="11207967" cy="865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6343" y="1995172"/>
            <a:ext cx="11207967" cy="865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 descr="A screenshot shows the Level C sound letter mat, which includes the sound spellings and phonics: ar, eigh, ei, ey, er, y, ie, ir, y_e, or, ow, ou, ough, ur, ew, ui and e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6343" y="1995172"/>
            <a:ext cx="11207967" cy="865655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" descr="&quot;'"/>
          <p:cNvSpPr/>
          <p:nvPr/>
        </p:nvSpPr>
        <p:spPr>
          <a:xfrm>
            <a:off x="12241785" y="6113437"/>
            <a:ext cx="1326000" cy="1126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25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Introduce the Sounds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pic>
        <p:nvPicPr>
          <p:cNvPr id="62" name="Google Shape;62;p2" descr="&quot;'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64" name="Google Shape;64;p2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" name="Google Shape;65;p2" descr="&quot;&quot;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2" descr="&quot;&quot;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 descr="&quot;&quot;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037546" y="2412601"/>
            <a:ext cx="9633356" cy="633049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" descr="The word &quot;burger&quot;"/>
          <p:cNvSpPr txBox="1"/>
          <p:nvPr/>
        </p:nvSpPr>
        <p:spPr>
          <a:xfrm>
            <a:off x="9037884" y="2065915"/>
            <a:ext cx="56100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00"/>
              <a:buFont typeface="Arial"/>
              <a:buNone/>
            </a:pPr>
            <a:r>
              <a:rPr lang="en" sz="11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burger</a:t>
            </a:r>
            <a:endParaRPr sz="11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5" name="Google Shape;75;p3"/>
          <p:cNvGrpSpPr/>
          <p:nvPr/>
        </p:nvGrpSpPr>
        <p:grpSpPr>
          <a:xfrm>
            <a:off x="9432814" y="2210249"/>
            <a:ext cx="4914000" cy="3228095"/>
            <a:chOff x="9432814" y="2210249"/>
            <a:chExt cx="4914000" cy="3228095"/>
          </a:xfrm>
        </p:grpSpPr>
        <p:sp>
          <p:nvSpPr>
            <p:cNvPr id="76" name="Google Shape;76;p3" descr="&quot;'"/>
            <p:cNvSpPr/>
            <p:nvPr/>
          </p:nvSpPr>
          <p:spPr>
            <a:xfrm>
              <a:off x="9432814" y="5093644"/>
              <a:ext cx="4914000" cy="344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9712684" y="4712182"/>
              <a:ext cx="495000" cy="344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960482" y="4306385"/>
              <a:ext cx="351000" cy="3687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0953779" y="4712182"/>
              <a:ext cx="495000" cy="344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2194874" y="4712182"/>
              <a:ext cx="495000" cy="344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" name="Google Shape;81;p3"/>
            <p:cNvCxnSpPr/>
            <p:nvPr/>
          </p:nvCxnSpPr>
          <p:spPr>
            <a:xfrm>
              <a:off x="12852751" y="4040592"/>
              <a:ext cx="1290000" cy="0"/>
            </a:xfrm>
            <a:prstGeom prst="straightConnector1">
              <a:avLst/>
            </a:prstGeom>
            <a:noFill/>
            <a:ln w="76200" cap="flat" cmpd="sng">
              <a:solidFill>
                <a:srgbClr val="EDC31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2" name="Google Shape;82;p3"/>
            <p:cNvSpPr/>
            <p:nvPr/>
          </p:nvSpPr>
          <p:spPr>
            <a:xfrm>
              <a:off x="13323580" y="4210079"/>
              <a:ext cx="351000" cy="3687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3280115" y="4748785"/>
              <a:ext cx="495000" cy="344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" name="Google Shape;84;p3"/>
            <p:cNvCxnSpPr/>
            <p:nvPr/>
          </p:nvCxnSpPr>
          <p:spPr>
            <a:xfrm>
              <a:off x="11843261" y="2210249"/>
              <a:ext cx="0" cy="1780800"/>
            </a:xfrm>
            <a:prstGeom prst="straightConnector1">
              <a:avLst/>
            </a:prstGeom>
            <a:noFill/>
            <a:ln w="76200" cap="flat" cmpd="sng">
              <a:solidFill>
                <a:srgbClr val="EDC31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10441859" y="4044648"/>
              <a:ext cx="1290000" cy="0"/>
            </a:xfrm>
            <a:prstGeom prst="straightConnector1">
              <a:avLst/>
            </a:prstGeom>
            <a:noFill/>
            <a:ln w="76200" cap="flat" cmpd="sng">
              <a:solidFill>
                <a:srgbClr val="EDC31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6" name="Google Shape;86;p3" descr="The word &quot;burger&quot;"/>
          <p:cNvSpPr txBox="1"/>
          <p:nvPr/>
        </p:nvSpPr>
        <p:spPr>
          <a:xfrm>
            <a:off x="9037884" y="6487545"/>
            <a:ext cx="56100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00"/>
              <a:buFont typeface="Arial"/>
              <a:buNone/>
            </a:pPr>
            <a:r>
              <a:rPr lang="en" sz="11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burger</a:t>
            </a:r>
            <a:endParaRPr sz="115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body" idx="1"/>
          </p:nvPr>
        </p:nvSpPr>
        <p:spPr>
          <a:xfrm>
            <a:off x="612750" y="5925312"/>
            <a:ext cx="57423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It’s time to blend the sounds!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It’s time to blend the sounds to help us read the words smoothly!</a:t>
            </a:r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28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Blend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Sounds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pic>
        <p:nvPicPr>
          <p:cNvPr id="89" name="Google Shape;89;p3" descr="&quot;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037546" y="2412601"/>
            <a:ext cx="9633356" cy="633049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6" name="Google Shape;96;p4" descr="The word &quot;sturdy&quot;"/>
          <p:cNvSpPr txBox="1"/>
          <p:nvPr/>
        </p:nvSpPr>
        <p:spPr>
          <a:xfrm>
            <a:off x="9037884" y="2065915"/>
            <a:ext cx="56100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00"/>
              <a:buFont typeface="Arial"/>
              <a:buNone/>
            </a:pPr>
            <a:r>
              <a:rPr lang="en" sz="11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sturdy</a:t>
            </a:r>
            <a:endParaRPr sz="11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1535412" y="4210079"/>
            <a:ext cx="351000" cy="368700"/>
          </a:xfrm>
          <a:prstGeom prst="ellipse">
            <a:avLst/>
          </a:prstGeom>
          <a:solidFill>
            <a:srgbClr val="D7E8A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4"/>
          <p:cNvGrpSpPr/>
          <p:nvPr/>
        </p:nvGrpSpPr>
        <p:grpSpPr>
          <a:xfrm>
            <a:off x="9432814" y="2210249"/>
            <a:ext cx="4914000" cy="3228095"/>
            <a:chOff x="9432814" y="2210249"/>
            <a:chExt cx="4914000" cy="3228095"/>
          </a:xfrm>
        </p:grpSpPr>
        <p:sp>
          <p:nvSpPr>
            <p:cNvPr id="99" name="Google Shape;99;p4" descr="&quot;&quot;"/>
            <p:cNvSpPr/>
            <p:nvPr/>
          </p:nvSpPr>
          <p:spPr>
            <a:xfrm>
              <a:off x="9432814" y="5093644"/>
              <a:ext cx="4914000" cy="344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9712684" y="4712182"/>
              <a:ext cx="495000" cy="344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0464100" y="4712182"/>
              <a:ext cx="495000" cy="344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1496400" y="4664029"/>
              <a:ext cx="495000" cy="344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3426790" y="4210079"/>
              <a:ext cx="351000" cy="3687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652888" y="4712182"/>
              <a:ext cx="495000" cy="344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5" name="Google Shape;105;p4"/>
            <p:cNvCxnSpPr/>
            <p:nvPr/>
          </p:nvCxnSpPr>
          <p:spPr>
            <a:xfrm>
              <a:off x="12352880" y="2210249"/>
              <a:ext cx="0" cy="1780800"/>
            </a:xfrm>
            <a:prstGeom prst="straightConnector1">
              <a:avLst/>
            </a:prstGeom>
            <a:noFill/>
            <a:ln w="76200" cap="flat" cmpd="sng">
              <a:solidFill>
                <a:srgbClr val="EDC31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10960482" y="4018532"/>
              <a:ext cx="1290000" cy="0"/>
            </a:xfrm>
            <a:prstGeom prst="straightConnector1">
              <a:avLst/>
            </a:prstGeom>
            <a:noFill/>
            <a:ln w="76200" cap="flat" cmpd="sng">
              <a:solidFill>
                <a:srgbClr val="EDC31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" name="Google Shape;107;p4"/>
            <p:cNvSpPr/>
            <p:nvPr/>
          </p:nvSpPr>
          <p:spPr>
            <a:xfrm>
              <a:off x="13353440" y="4712182"/>
              <a:ext cx="495000" cy="344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4" descr="The word &quot;sturdy&quot;"/>
          <p:cNvSpPr txBox="1"/>
          <p:nvPr/>
        </p:nvSpPr>
        <p:spPr>
          <a:xfrm>
            <a:off x="9037884" y="6542450"/>
            <a:ext cx="56100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00"/>
              <a:buFont typeface="Arial"/>
              <a:buNone/>
            </a:pPr>
            <a:r>
              <a:rPr lang="en" sz="11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sturdy</a:t>
            </a:r>
            <a:endParaRPr sz="11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Blend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Sounds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pic>
        <p:nvPicPr>
          <p:cNvPr id="110" name="Google Shape;110;p4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5"/>
          <p:cNvGrpSpPr/>
          <p:nvPr/>
        </p:nvGrpSpPr>
        <p:grpSpPr>
          <a:xfrm>
            <a:off x="7507780" y="2459452"/>
            <a:ext cx="5102164" cy="2782743"/>
            <a:chOff x="5784675" y="818500"/>
            <a:chExt cx="2737800" cy="1941900"/>
          </a:xfrm>
        </p:grpSpPr>
        <p:sp>
          <p:nvSpPr>
            <p:cNvPr id="117" name="Google Shape;117;p5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 descr="The word &quot;disturb&quot;"/>
            <p:cNvSpPr/>
            <p:nvPr/>
          </p:nvSpPr>
          <p:spPr>
            <a:xfrm>
              <a:off x="5976525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83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disturb</a:t>
              </a:r>
              <a:endParaRPr sz="83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>
            <a:off x="12993782" y="2459462"/>
            <a:ext cx="5102164" cy="2782743"/>
            <a:chOff x="5784675" y="907452"/>
            <a:chExt cx="2737800" cy="1941900"/>
          </a:xfrm>
        </p:grpSpPr>
        <p:sp>
          <p:nvSpPr>
            <p:cNvPr id="120" name="Google Shape;120;p5" descr="&quot;&quot;"/>
            <p:cNvSpPr/>
            <p:nvPr/>
          </p:nvSpPr>
          <p:spPr>
            <a:xfrm>
              <a:off x="5784675" y="907452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 descr="The word &quot;burlap&quot;"/>
            <p:cNvSpPr/>
            <p:nvPr/>
          </p:nvSpPr>
          <p:spPr>
            <a:xfrm>
              <a:off x="5976525" y="1089852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83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burlap</a:t>
              </a:r>
              <a:endParaRPr sz="83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2" name="Google Shape;122;p5"/>
          <p:cNvGrpSpPr/>
          <p:nvPr/>
        </p:nvGrpSpPr>
        <p:grpSpPr>
          <a:xfrm>
            <a:off x="7507784" y="5518649"/>
            <a:ext cx="10587620" cy="3357739"/>
            <a:chOff x="5784675" y="818500"/>
            <a:chExt cx="2737800" cy="1941900"/>
          </a:xfrm>
        </p:grpSpPr>
        <p:sp>
          <p:nvSpPr>
            <p:cNvPr id="123" name="Google Shape;123;p5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 descr="The example sentence &quot;The turtle was in a hurry to turn right at the church.&quot;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700"/>
                <a:buFont typeface="Arial"/>
                <a:buNone/>
              </a:pPr>
              <a:r>
                <a:rPr lang="en" sz="5800" b="1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The turtle was in a hurry to turn right at the church</a:t>
              </a:r>
              <a:r>
                <a:rPr lang="en" sz="58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  <a:endParaRPr sz="58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5" name="Google Shape;125;p5"/>
          <p:cNvGrpSpPr/>
          <p:nvPr/>
        </p:nvGrpSpPr>
        <p:grpSpPr>
          <a:xfrm>
            <a:off x="8874612" y="2965748"/>
            <a:ext cx="6762212" cy="1970963"/>
            <a:chOff x="8874612" y="2965748"/>
            <a:chExt cx="6762212" cy="1970963"/>
          </a:xfrm>
        </p:grpSpPr>
        <p:cxnSp>
          <p:nvCxnSpPr>
            <p:cNvPr id="126" name="Google Shape;126;p5" descr="&quot;&quot;"/>
            <p:cNvCxnSpPr/>
            <p:nvPr/>
          </p:nvCxnSpPr>
          <p:spPr>
            <a:xfrm>
              <a:off x="14473599" y="4484959"/>
              <a:ext cx="10437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7" name="Google Shape;127;p5"/>
            <p:cNvSpPr/>
            <p:nvPr/>
          </p:nvSpPr>
          <p:spPr>
            <a:xfrm>
              <a:off x="10507850" y="4570111"/>
              <a:ext cx="351000" cy="3666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14951206" y="4570111"/>
              <a:ext cx="351000" cy="3666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9" name="Google Shape;129;p5"/>
            <p:cNvCxnSpPr/>
            <p:nvPr/>
          </p:nvCxnSpPr>
          <p:spPr>
            <a:xfrm>
              <a:off x="10160886" y="4484959"/>
              <a:ext cx="10437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0" name="Google Shape;130;p5"/>
            <p:cNvSpPr/>
            <p:nvPr/>
          </p:nvSpPr>
          <p:spPr>
            <a:xfrm>
              <a:off x="8874612" y="4570111"/>
              <a:ext cx="351000" cy="3666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1" name="Google Shape;131;p5"/>
            <p:cNvCxnSpPr/>
            <p:nvPr/>
          </p:nvCxnSpPr>
          <p:spPr>
            <a:xfrm>
              <a:off x="9704401" y="2965748"/>
              <a:ext cx="0" cy="1770900"/>
            </a:xfrm>
            <a:prstGeom prst="straightConnector1">
              <a:avLst/>
            </a:prstGeom>
            <a:noFill/>
            <a:ln w="76200" cap="flat" cmpd="sng">
              <a:solidFill>
                <a:srgbClr val="EDC31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15636824" y="2965748"/>
              <a:ext cx="0" cy="1770900"/>
            </a:xfrm>
            <a:prstGeom prst="straightConnector1">
              <a:avLst/>
            </a:prstGeom>
            <a:noFill/>
            <a:ln w="76200" cap="flat" cmpd="sng">
              <a:solidFill>
                <a:srgbClr val="EDC31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612750" y="6126480"/>
            <a:ext cx="6152400" cy="2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It’s time to read the words!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It’s time to read the words, so we can read smoothly, like we are speaking!</a:t>
            </a:r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25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Read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pic>
        <p:nvPicPr>
          <p:cNvPr id="135" name="Google Shape;135;p5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50" y="3237450"/>
            <a:ext cx="2781801" cy="236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5525" y="9053175"/>
            <a:ext cx="2484574" cy="179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 descr="The words &quot;urchin, &quot;spurt,&quot; &quot;slurp,&quot; &quot;turnip,&quot; and &quot;murky.&quot;"/>
          <p:cNvSpPr txBox="1"/>
          <p:nvPr/>
        </p:nvSpPr>
        <p:spPr>
          <a:xfrm>
            <a:off x="7134407" y="2380592"/>
            <a:ext cx="11908500" cy="6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11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urchin			 spurt</a:t>
            </a:r>
            <a:endParaRPr sz="111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11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slurp			turnip</a:t>
            </a:r>
            <a:endParaRPr sz="111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11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murky</a:t>
            </a:r>
            <a:endParaRPr sz="111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009900" marR="0" lvl="1" indent="1016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endParaRPr sz="7400" b="1" i="0" u="none" strike="noStrike" cap="none" dirty="0">
              <a:solidFill>
                <a:schemeClr val="accent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612750" y="5971032"/>
            <a:ext cx="58614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It’s time to decode the sounds in the word!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/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It’s time to decode the sounds in the words so </a:t>
            </a:r>
            <a:endParaRPr/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we can read the words!</a:t>
            </a:r>
            <a:endParaRPr/>
          </a:p>
        </p:txBody>
      </p:sp>
      <p:sp>
        <p:nvSpPr>
          <p:cNvPr id="144" name="Google Shape;144;p6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/>
              <a:t>Decode </a:t>
            </a:r>
            <a:br>
              <a:rPr lang="en" b="1"/>
            </a:br>
            <a:r>
              <a:rPr lang="en" b="1"/>
              <a:t>the Words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pic>
        <p:nvPicPr>
          <p:cNvPr id="145" name="Google Shape;145;p6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7"/>
          <p:cNvGrpSpPr/>
          <p:nvPr/>
        </p:nvGrpSpPr>
        <p:grpSpPr>
          <a:xfrm>
            <a:off x="7437169" y="3877603"/>
            <a:ext cx="10591056" cy="4260534"/>
            <a:chOff x="7437169" y="3877603"/>
            <a:chExt cx="10591056" cy="4260534"/>
          </a:xfrm>
        </p:grpSpPr>
        <p:pic>
          <p:nvPicPr>
            <p:cNvPr id="153" name="Google Shape;153;p7" descr="&quot;&quot;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37169" y="3877603"/>
              <a:ext cx="4231572" cy="3206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592840" y="3890319"/>
              <a:ext cx="4231572" cy="4247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796653" y="3890319"/>
              <a:ext cx="4231572" cy="42478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7" descr="Letter B"/>
          <p:cNvSpPr txBox="1"/>
          <p:nvPr/>
        </p:nvSpPr>
        <p:spPr>
          <a:xfrm>
            <a:off x="7510297" y="3934593"/>
            <a:ext cx="3156000" cy="26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7" descr="Letter N"/>
          <p:cNvSpPr txBox="1"/>
          <p:nvPr/>
        </p:nvSpPr>
        <p:spPr>
          <a:xfrm>
            <a:off x="14126396" y="3934593"/>
            <a:ext cx="3156000" cy="26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7" descr="Letter pair &quot;ur&quot;"/>
          <p:cNvSpPr txBox="1"/>
          <p:nvPr/>
        </p:nvSpPr>
        <p:spPr>
          <a:xfrm>
            <a:off x="11068276" y="3934593"/>
            <a:ext cx="3156000" cy="26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ur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7"/>
          <p:cNvSpPr txBox="1">
            <a:spLocks noGrp="1"/>
          </p:cNvSpPr>
          <p:nvPr>
            <p:ph type="body" idx="1"/>
          </p:nvPr>
        </p:nvSpPr>
        <p:spPr>
          <a:xfrm>
            <a:off x="612750" y="6154125"/>
            <a:ext cx="57387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It’s time to spell the words! 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/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It’s time to spell the words to show we understand the rule!</a:t>
            </a:r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25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Spell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pic>
        <p:nvPicPr>
          <p:cNvPr id="161" name="Google Shape;161;p7" descr="&quot;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 descr="&quot;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8"/>
          <p:cNvGrpSpPr/>
          <p:nvPr/>
        </p:nvGrpSpPr>
        <p:grpSpPr>
          <a:xfrm>
            <a:off x="7437169" y="3877603"/>
            <a:ext cx="10591056" cy="4260534"/>
            <a:chOff x="7437169" y="3877603"/>
            <a:chExt cx="10591056" cy="4260534"/>
          </a:xfrm>
        </p:grpSpPr>
        <p:pic>
          <p:nvPicPr>
            <p:cNvPr id="169" name="Google Shape;169;p8" descr="&quot;'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37169" y="3877603"/>
              <a:ext cx="4231572" cy="3206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592840" y="3890319"/>
              <a:ext cx="4231572" cy="4247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796653" y="3890319"/>
              <a:ext cx="4231572" cy="42478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8" descr="Letter T"/>
          <p:cNvSpPr txBox="1"/>
          <p:nvPr/>
        </p:nvSpPr>
        <p:spPr>
          <a:xfrm>
            <a:off x="7510297" y="3911673"/>
            <a:ext cx="3156000" cy="26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8" descr="Letter T"/>
          <p:cNvSpPr txBox="1"/>
          <p:nvPr/>
        </p:nvSpPr>
        <p:spPr>
          <a:xfrm>
            <a:off x="14126396" y="3911673"/>
            <a:ext cx="3156000" cy="26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8" descr="Letter pair &quot;ur&quot;"/>
          <p:cNvSpPr txBox="1"/>
          <p:nvPr/>
        </p:nvSpPr>
        <p:spPr>
          <a:xfrm>
            <a:off x="11052795" y="3911673"/>
            <a:ext cx="3156000" cy="26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ur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Spell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pic>
        <p:nvPicPr>
          <p:cNvPr id="176" name="Google Shape;176;p8" descr="&quot;'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 descr="&quot;'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Macintosh PowerPoint</Application>
  <PresentationFormat>Custom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Poppins Black</vt:lpstr>
      <vt:lpstr>Short Stack</vt:lpstr>
      <vt:lpstr>Arial</vt:lpstr>
      <vt:lpstr>Poppins</vt:lpstr>
      <vt:lpstr>Left Sidebar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Kara Martinez</cp:lastModifiedBy>
  <cp:revision>1</cp:revision>
  <dcterms:modified xsi:type="dcterms:W3CDTF">2025-07-22T11:16:38Z</dcterms:modified>
</cp:coreProperties>
</file>