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Pull out the </a:t>
            </a:r>
            <a:r>
              <a:rPr lang="en" sz="1200" b="1">
                <a:solidFill>
                  <a:schemeClr val="dk1"/>
                </a:solidFill>
                <a:latin typeface="Poppins"/>
                <a:ea typeface="Poppins"/>
                <a:cs typeface="Poppins"/>
                <a:sym typeface="Poppins"/>
              </a:rPr>
              <a:t>Sound Letter cards that make a long u sound (u, ew, ui, eu).</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u - all of the spellings. Let's review each of these spellings and all our cards.</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so many ways to make a long u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disturb</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I see an r controlled vowel, u-r that says /er/. What does u-r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tell you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/d/ /i/ /s/ /t/ /er/ /b/ = "disturb".</a:t>
            </a:r>
            <a:endParaRPr sz="1200" b="1">
              <a:solidFill>
                <a:schemeClr val="dk1"/>
              </a:solidFill>
              <a:latin typeface="Poppins"/>
              <a:ea typeface="Poppins"/>
              <a:cs typeface="Poppins"/>
              <a:sym typeface="Poppins"/>
            </a:endParaRPr>
          </a:p>
        </p:txBody>
      </p:sp>
      <p:sp>
        <p:nvSpPr>
          <p:cNvPr id="63" name="Google Shape;6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4" name="Google Shape;6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next word, </a:t>
            </a:r>
            <a:r>
              <a:rPr lang="en" sz="1200" i="1">
                <a:solidFill>
                  <a:schemeClr val="dk1"/>
                </a:solidFill>
                <a:latin typeface="Poppins"/>
                <a:ea typeface="Poppins"/>
                <a:cs typeface="Poppins"/>
                <a:sym typeface="Poppins"/>
              </a:rPr>
              <a:t>spew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Pause and let students talk about what they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e-w. Work with your neighbor and figure out how we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Offer support as necessary.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 /p/ /u/ = "spew". Smart blending!</a:t>
            </a:r>
            <a:endParaRPr sz="1200">
              <a:solidFill>
                <a:schemeClr val="dk1"/>
              </a:solidFill>
              <a:latin typeface="Poppins"/>
              <a:ea typeface="Poppins"/>
              <a:cs typeface="Poppins"/>
              <a:sym typeface="Poppins"/>
            </a:endParaRPr>
          </a:p>
        </p:txBody>
      </p:sp>
      <p:sp>
        <p:nvSpPr>
          <p:cNvPr id="87" name="Google Shape;87;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8" name="Google Shape;88;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Human crews have been to the moon a few times.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They cruised up with tools.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tools helped them work on the moon.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crew used the tools to pick up rocks and dust in tubes.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They tried not to disturb things too much.</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They didn't want to start a feud.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Crews flew home.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words with the long u sound using all the different spelling patterns.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Let's read it again and talk about what long u spelling patterns we see! What are all the ways to make the long i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 Then, read the text again and sort all the long u words according to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CVCe - tubes, used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ew- few, crew, flew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ui - cruised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Eu - feud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open syllable - human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r controlled u - disturb</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ways to make the long u sound! Look at everything you've learned! Those brains are growing!</a:t>
            </a:r>
            <a:endParaRPr sz="1200" b="1">
              <a:solidFill>
                <a:schemeClr val="dk1"/>
              </a:solidFill>
              <a:latin typeface="Poppins"/>
              <a:ea typeface="Poppins"/>
              <a:cs typeface="Poppins"/>
              <a:sym typeface="Poppins"/>
            </a:endParaRPr>
          </a:p>
        </p:txBody>
      </p:sp>
      <p:sp>
        <p:nvSpPr>
          <p:cNvPr id="105" name="Google Shape;105;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6" name="Google Shape;106;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lurk, Andrew, feud, fluid, cupid</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sz="1200">
              <a:solidFill>
                <a:schemeClr val="dk1"/>
              </a:solidFill>
              <a:latin typeface="Poppins"/>
              <a:ea typeface="Poppins"/>
              <a:cs typeface="Poppins"/>
              <a:sym typeface="Poppins"/>
            </a:endParaRPr>
          </a:p>
        </p:txBody>
      </p:sp>
      <p:sp>
        <p:nvSpPr>
          <p:cNvPr id="119" name="Google Shape;119;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0" name="Google Shape;120;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C, Unit 5. </a:t>
            </a:r>
            <a:endParaRPr sz="1200" b="1">
              <a:solidFill>
                <a:schemeClr val="dk1"/>
              </a:solidFill>
              <a:latin typeface="Poppins"/>
              <a:ea typeface="Poppins"/>
              <a:cs typeface="Poppins"/>
              <a:sym typeface="Poppins"/>
            </a:endParaRPr>
          </a:p>
        </p:txBody>
      </p:sp>
      <p:sp>
        <p:nvSpPr>
          <p:cNvPr id="129" name="Google Shape;12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0" name="Google Shape;13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C, Unit 5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39" name="Google Shape;139;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0" name="Google Shape;140;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p:nvPr/>
        </p:nvSpPr>
        <p:spPr>
          <a:xfrm>
            <a:off x="12211495" y="8033684"/>
            <a:ext cx="2115000" cy="25890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pic>
        <p:nvPicPr>
          <p:cNvPr id="32" name="Google Shape;32;p7"/>
          <p:cNvPicPr preferRelativeResize="0"/>
          <p:nvPr/>
        </p:nvPicPr>
        <p:blipFill rotWithShape="1">
          <a:blip r:embed="rId3">
            <a:alphaModFix/>
          </a:blip>
          <a:srcRect t="-3082" b="-1760"/>
          <a:stretch/>
        </p:blipFill>
        <p:spPr>
          <a:xfrm>
            <a:off x="11803563" y="1469452"/>
            <a:ext cx="2750797" cy="3039300"/>
          </a:xfrm>
          <a:prstGeom prst="rect">
            <a:avLst/>
          </a:prstGeom>
          <a:noFill/>
          <a:ln>
            <a:noFill/>
          </a:ln>
        </p:spPr>
      </p:pic>
      <p:pic>
        <p:nvPicPr>
          <p:cNvPr id="33" name="Google Shape;33;p7"/>
          <p:cNvPicPr preferRelativeResize="0"/>
          <p:nvPr/>
        </p:nvPicPr>
        <p:blipFill rotWithShape="1">
          <a:blip r:embed="rId4">
            <a:alphaModFix/>
          </a:blip>
          <a:srcRect t="1047" b="1046"/>
          <a:stretch/>
        </p:blipFill>
        <p:spPr>
          <a:xfrm>
            <a:off x="7626327" y="2046975"/>
            <a:ext cx="2750801" cy="2797392"/>
          </a:xfrm>
          <a:prstGeom prst="rect">
            <a:avLst/>
          </a:prstGeom>
          <a:noFill/>
          <a:ln>
            <a:noFill/>
          </a:ln>
        </p:spPr>
      </p:pic>
      <p:pic>
        <p:nvPicPr>
          <p:cNvPr id="34" name="Google Shape;34;p7"/>
          <p:cNvPicPr preferRelativeResize="0"/>
          <p:nvPr/>
        </p:nvPicPr>
        <p:blipFill rotWithShape="1">
          <a:blip r:embed="rId5">
            <a:alphaModFix/>
          </a:blip>
          <a:srcRect t="29" b="26"/>
          <a:stretch/>
        </p:blipFill>
        <p:spPr>
          <a:xfrm>
            <a:off x="15980825" y="5025464"/>
            <a:ext cx="2750801" cy="2797260"/>
          </a:xfrm>
          <a:prstGeom prst="rect">
            <a:avLst/>
          </a:prstGeom>
          <a:noFill/>
          <a:ln>
            <a:noFill/>
          </a:ln>
        </p:spPr>
      </p:pic>
      <p:pic>
        <p:nvPicPr>
          <p:cNvPr id="35" name="Google Shape;35;p7"/>
          <p:cNvPicPr preferRelativeResize="0"/>
          <p:nvPr/>
        </p:nvPicPr>
        <p:blipFill rotWithShape="1">
          <a:blip r:embed="rId6">
            <a:alphaModFix/>
          </a:blip>
          <a:srcRect l="874" r="874"/>
          <a:stretch/>
        </p:blipFill>
        <p:spPr>
          <a:xfrm>
            <a:off x="15980800" y="2017242"/>
            <a:ext cx="2750804" cy="2797258"/>
          </a:xfrm>
          <a:prstGeom prst="rect">
            <a:avLst/>
          </a:prstGeom>
          <a:noFill/>
          <a:ln>
            <a:noFill/>
          </a:ln>
        </p:spPr>
      </p:pic>
      <p:pic>
        <p:nvPicPr>
          <p:cNvPr id="36" name="Google Shape;36;p7"/>
          <p:cNvPicPr preferRelativeResize="0"/>
          <p:nvPr/>
        </p:nvPicPr>
        <p:blipFill rotWithShape="1">
          <a:blip r:embed="rId7">
            <a:alphaModFix/>
          </a:blip>
          <a:srcRect t="1371" b="1371"/>
          <a:stretch/>
        </p:blipFill>
        <p:spPr>
          <a:xfrm>
            <a:off x="7626327" y="5040330"/>
            <a:ext cx="2750804" cy="2797399"/>
          </a:xfrm>
          <a:prstGeom prst="rect">
            <a:avLst/>
          </a:prstGeom>
          <a:noFill/>
          <a:ln>
            <a:noFill/>
          </a:ln>
        </p:spPr>
      </p:pic>
      <p:sp>
        <p:nvSpPr>
          <p:cNvPr id="37" name="Google Shape;37;p7"/>
          <p:cNvSpPr/>
          <p:nvPr/>
        </p:nvSpPr>
        <p:spPr>
          <a:xfrm>
            <a:off x="12211495" y="4926509"/>
            <a:ext cx="2115000" cy="25890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  </a:t>
            </a:r>
            <a:endParaRPr sz="3400" b="1" i="0" u="none" strike="noStrike" cap="none">
              <a:solidFill>
                <a:srgbClr val="FFFFFF"/>
              </a:solidFill>
              <a:latin typeface="Poppins"/>
              <a:ea typeface="Poppins"/>
              <a:cs typeface="Poppins"/>
              <a:sym typeface="Poppins"/>
            </a:endParaRPr>
          </a:p>
        </p:txBody>
      </p:sp>
      <p:pic>
        <p:nvPicPr>
          <p:cNvPr id="38" name="Google Shape;38;p7"/>
          <p:cNvPicPr preferRelativeResize="0"/>
          <p:nvPr/>
        </p:nvPicPr>
        <p:blipFill rotWithShape="1">
          <a:blip r:embed="rId8">
            <a:alphaModFix/>
          </a:blip>
          <a:srcRect l="874" r="874"/>
          <a:stretch/>
        </p:blipFill>
        <p:spPr>
          <a:xfrm>
            <a:off x="7626327" y="8033686"/>
            <a:ext cx="2750804" cy="2797258"/>
          </a:xfrm>
          <a:prstGeom prst="rect">
            <a:avLst/>
          </a:prstGeom>
          <a:noFill/>
          <a:ln>
            <a:noFill/>
          </a:ln>
        </p:spPr>
      </p:pic>
      <p:sp>
        <p:nvSpPr>
          <p:cNvPr id="39" name="Google Shape;39;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40" name="Google Shape;40;p7"/>
          <p:cNvGrpSpPr/>
          <p:nvPr/>
        </p:nvGrpSpPr>
        <p:grpSpPr>
          <a:xfrm>
            <a:off x="599448" y="3308558"/>
            <a:ext cx="2489999" cy="2588607"/>
            <a:chOff x="599452" y="3110429"/>
            <a:chExt cx="2680589" cy="2786745"/>
          </a:xfrm>
        </p:grpSpPr>
        <p:sp>
          <p:nvSpPr>
            <p:cNvPr id="41" name="Google Shape;41;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 name="Google Shape;42;p7"/>
            <p:cNvPicPr preferRelativeResize="0"/>
            <p:nvPr/>
          </p:nvPicPr>
          <p:blipFill rotWithShape="1">
            <a:blip r:embed="rId9">
              <a:alphaModFix/>
            </a:blip>
            <a:srcRect/>
            <a:stretch/>
          </p:blipFill>
          <p:spPr>
            <a:xfrm>
              <a:off x="1219191" y="3110429"/>
              <a:ext cx="1442294" cy="2697122"/>
            </a:xfrm>
            <a:prstGeom prst="rect">
              <a:avLst/>
            </a:prstGeom>
            <a:noFill/>
            <a:ln>
              <a:noFill/>
            </a:ln>
          </p:spPr>
        </p:pic>
        <p:sp>
          <p:nvSpPr>
            <p:cNvPr id="43" name="Google Shape;43;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 name="Google Shape;45;p7"/>
          <p:cNvPicPr preferRelativeResize="0"/>
          <p:nvPr/>
        </p:nvPicPr>
        <p:blipFill rotWithShape="1">
          <a:blip r:embed="rId10">
            <a:alphaModFix/>
          </a:blip>
          <a:srcRect/>
          <a:stretch/>
        </p:blipFill>
        <p:spPr>
          <a:xfrm>
            <a:off x="18276233" y="550401"/>
            <a:ext cx="669700" cy="1287782"/>
          </a:xfrm>
          <a:prstGeom prst="rect">
            <a:avLst/>
          </a:prstGeom>
          <a:noFill/>
          <a:ln>
            <a:noFill/>
          </a:ln>
        </p:spPr>
      </p:pic>
      <p:sp>
        <p:nvSpPr>
          <p:cNvPr id="46" name="Google Shape;46;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3">
            <a:alphaModFix/>
          </a:blip>
          <a:srcRect/>
          <a:stretch/>
        </p:blipFill>
        <p:spPr>
          <a:xfrm>
            <a:off x="7588743" y="1842772"/>
            <a:ext cx="11207967" cy="8656556"/>
          </a:xfrm>
          <a:prstGeom prst="rect">
            <a:avLst/>
          </a:prstGeom>
          <a:noFill/>
          <a:ln>
            <a:noFill/>
          </a:ln>
        </p:spPr>
      </p:pic>
      <p:pic>
        <p:nvPicPr>
          <p:cNvPr id="52" name="Google Shape;52;p8"/>
          <p:cNvPicPr preferRelativeResize="0"/>
          <p:nvPr/>
        </p:nvPicPr>
        <p:blipFill rotWithShape="1">
          <a:blip r:embed="rId4">
            <a:alphaModFix/>
          </a:blip>
          <a:srcRect/>
          <a:stretch/>
        </p:blipFill>
        <p:spPr>
          <a:xfrm>
            <a:off x="7588743" y="1842772"/>
            <a:ext cx="11207967" cy="8656556"/>
          </a:xfrm>
          <a:prstGeom prst="rect">
            <a:avLst/>
          </a:prstGeom>
          <a:noFill/>
          <a:ln>
            <a:noFill/>
          </a:ln>
        </p:spPr>
      </p:pic>
      <p:pic>
        <p:nvPicPr>
          <p:cNvPr id="53" name="Google Shape;53;p8"/>
          <p:cNvPicPr preferRelativeResize="0"/>
          <p:nvPr/>
        </p:nvPicPr>
        <p:blipFill rotWithShape="1">
          <a:blip r:embed="rId5">
            <a:alphaModFix/>
          </a:blip>
          <a:srcRect/>
          <a:stretch/>
        </p:blipFill>
        <p:spPr>
          <a:xfrm>
            <a:off x="7588743" y="1842772"/>
            <a:ext cx="11207967" cy="8656556"/>
          </a:xfrm>
          <a:prstGeom prst="rect">
            <a:avLst/>
          </a:prstGeom>
          <a:noFill/>
          <a:ln>
            <a:noFill/>
          </a:ln>
        </p:spPr>
      </p:pic>
      <p:sp>
        <p:nvSpPr>
          <p:cNvPr id="54" name="Google Shape;54;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5" name="Google Shape;55;p8"/>
          <p:cNvGrpSpPr/>
          <p:nvPr/>
        </p:nvGrpSpPr>
        <p:grpSpPr>
          <a:xfrm>
            <a:off x="599448" y="3308558"/>
            <a:ext cx="2489999" cy="2588607"/>
            <a:chOff x="599452" y="3110429"/>
            <a:chExt cx="2680589" cy="2786745"/>
          </a:xfrm>
        </p:grpSpPr>
        <p:sp>
          <p:nvSpPr>
            <p:cNvPr id="56" name="Google Shape;56;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8" name="Google Shape;58;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0" name="Google Shape;60;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p:tgtEl>
                                          <p:spTgt spid="51"/>
                                        </p:tgtEl>
                                        <p:attrNameLst>
                                          <p:attrName>ppt_w</p:attrName>
                                        </p:attrNameLst>
                                      </p:cBhvr>
                                      <p:tavLst>
                                        <p:tav tm="0">
                                          <p:val>
                                            <p:strVal val="0"/>
                                          </p:val>
                                        </p:tav>
                                        <p:tav tm="100000">
                                          <p:val>
                                            <p:strVal val="#ppt_w"/>
                                          </p:val>
                                        </p:tav>
                                      </p:tavLst>
                                    </p:anim>
                                    <p:anim calcmode="lin" valueType="num">
                                      <p:cBhvr additive="base">
                                        <p:cTn id="8" dur="1000"/>
                                        <p:tgtEl>
                                          <p:spTgt spid="5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000"/>
                                        <p:tgtEl>
                                          <p:spTgt spid="52"/>
                                        </p:tgtEl>
                                        <p:attrNameLst>
                                          <p:attrName>ppt_w</p:attrName>
                                        </p:attrNameLst>
                                      </p:cBhvr>
                                      <p:tavLst>
                                        <p:tav tm="0">
                                          <p:val>
                                            <p:strVal val="0"/>
                                          </p:val>
                                        </p:tav>
                                        <p:tav tm="100000">
                                          <p:val>
                                            <p:strVal val="#ppt_w"/>
                                          </p:val>
                                        </p:tav>
                                      </p:tavLst>
                                    </p:anim>
                                    <p:anim calcmode="lin" valueType="num">
                                      <p:cBhvr additive="base">
                                        <p:cTn id="14" dur="1000"/>
                                        <p:tgtEl>
                                          <p:spTgt spid="5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p:tgtEl>
                                          <p:spTgt spid="53"/>
                                        </p:tgtEl>
                                        <p:attrNameLst>
                                          <p:attrName>ppt_w</p:attrName>
                                        </p:attrNameLst>
                                      </p:cBhvr>
                                      <p:tavLst>
                                        <p:tav tm="0">
                                          <p:val>
                                            <p:strVal val="0"/>
                                          </p:val>
                                        </p:tav>
                                        <p:tav tm="100000">
                                          <p:val>
                                            <p:strVal val="#ppt_w"/>
                                          </p:val>
                                        </p:tav>
                                      </p:tavLst>
                                    </p:anim>
                                    <p:anim calcmode="lin" valueType="num">
                                      <p:cBhvr additive="base">
                                        <p:cTn id="20" dur="1000"/>
                                        <p:tgtEl>
                                          <p:spTgt spid="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a:stretch/>
        </p:blipFill>
        <p:spPr>
          <a:xfrm rot="5400000">
            <a:off x="7266146" y="2260201"/>
            <a:ext cx="9633356" cy="6330493"/>
          </a:xfrm>
          <a:prstGeom prst="rect">
            <a:avLst/>
          </a:prstGeom>
          <a:noFill/>
          <a:ln>
            <a:noFill/>
          </a:ln>
        </p:spPr>
      </p:pic>
      <p:sp>
        <p:nvSpPr>
          <p:cNvPr id="67" name="Google Shape;67;p9"/>
          <p:cNvSpPr txBox="1"/>
          <p:nvPr/>
        </p:nvSpPr>
        <p:spPr>
          <a:xfrm>
            <a:off x="9266484" y="19135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disturb</a:t>
            </a:r>
            <a:endParaRPr sz="11000" b="1" i="0" u="none" strike="noStrike" cap="none">
              <a:solidFill>
                <a:schemeClr val="lt1"/>
              </a:solidFill>
              <a:latin typeface="Poppins"/>
              <a:ea typeface="Poppins"/>
              <a:cs typeface="Poppins"/>
              <a:sym typeface="Poppins"/>
            </a:endParaRPr>
          </a:p>
        </p:txBody>
      </p:sp>
      <p:sp>
        <p:nvSpPr>
          <p:cNvPr id="68" name="Google Shape;68;p9"/>
          <p:cNvSpPr/>
          <p:nvPr/>
        </p:nvSpPr>
        <p:spPr>
          <a:xfrm>
            <a:off x="9661414" y="4941244"/>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9941284" y="45597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0545999" y="4559806"/>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1150714" y="45597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0546023" y="4060746"/>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2812688" y="4166153"/>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4" name="Google Shape;74;p9"/>
          <p:cNvCxnSpPr/>
          <p:nvPr/>
        </p:nvCxnSpPr>
        <p:spPr>
          <a:xfrm>
            <a:off x="11623891" y="2151335"/>
            <a:ext cx="0" cy="1780800"/>
          </a:xfrm>
          <a:prstGeom prst="straightConnector1">
            <a:avLst/>
          </a:prstGeom>
          <a:noFill/>
          <a:ln w="76200" cap="flat" cmpd="sng">
            <a:solidFill>
              <a:srgbClr val="EDC31B"/>
            </a:solidFill>
            <a:prstDash val="solid"/>
            <a:round/>
            <a:headEnd type="none" w="sm" len="sm"/>
            <a:tailEnd type="none" w="sm" len="sm"/>
          </a:ln>
        </p:spPr>
      </p:cxnSp>
      <p:sp>
        <p:nvSpPr>
          <p:cNvPr id="75" name="Google Shape;75;p9"/>
          <p:cNvSpPr/>
          <p:nvPr/>
        </p:nvSpPr>
        <p:spPr>
          <a:xfrm>
            <a:off x="11870661" y="45597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9"/>
          <p:cNvSpPr/>
          <p:nvPr/>
        </p:nvSpPr>
        <p:spPr>
          <a:xfrm>
            <a:off x="12533011" y="4565890"/>
            <a:ext cx="987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13739527" y="4565866"/>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8" name="Google Shape;78;p9"/>
          <p:cNvCxnSpPr/>
          <p:nvPr/>
        </p:nvCxnSpPr>
        <p:spPr>
          <a:xfrm>
            <a:off x="12229942" y="3883444"/>
            <a:ext cx="1290000" cy="0"/>
          </a:xfrm>
          <a:prstGeom prst="straightConnector1">
            <a:avLst/>
          </a:prstGeom>
          <a:noFill/>
          <a:ln w="76200" cap="flat" cmpd="sng">
            <a:solidFill>
              <a:srgbClr val="EDC31B"/>
            </a:solidFill>
            <a:prstDash val="solid"/>
            <a:round/>
            <a:headEnd type="none" w="sm" len="sm"/>
            <a:tailEnd type="none" w="sm" len="sm"/>
          </a:ln>
        </p:spPr>
      </p:cxnSp>
      <p:sp>
        <p:nvSpPr>
          <p:cNvPr id="79" name="Google Shape;79;p9"/>
          <p:cNvSpPr txBox="1"/>
          <p:nvPr/>
        </p:nvSpPr>
        <p:spPr>
          <a:xfrm>
            <a:off x="9266484" y="6595966"/>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disturb</a:t>
            </a:r>
            <a:endParaRPr sz="11000" b="1" i="0" u="none" strike="noStrike" cap="none">
              <a:solidFill>
                <a:schemeClr val="lt1"/>
              </a:solidFill>
              <a:latin typeface="Poppins"/>
              <a:ea typeface="Poppins"/>
              <a:cs typeface="Poppins"/>
              <a:sym typeface="Poppins"/>
            </a:endParaRPr>
          </a:p>
        </p:txBody>
      </p:sp>
      <p:sp>
        <p:nvSpPr>
          <p:cNvPr id="80" name="Google Shape;80;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81" name="Google Shape;81;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2" name="Google Shape;82;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3" name="Google Shape;83;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84" name="Google Shape;84;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
                                        <p:tgtEl>
                                          <p:spTgt spid="72"/>
                                        </p:tgtEl>
                                      </p:cBhvr>
                                    </p:animEffect>
                                  </p:childTnLst>
                                </p:cTn>
                              </p:par>
                              <p:par>
                                <p:cTn id="13" presetID="10"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1"/>
                                        <p:tgtEl>
                                          <p:spTgt spid="78"/>
                                        </p:tgtEl>
                                      </p:cBhvr>
                                    </p:animEffect>
                                  </p:childTnLst>
                                </p:cTn>
                              </p:par>
                              <p:par>
                                <p:cTn id="16" presetID="10" presetClass="entr" presetSubtype="0"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6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7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1"/>
                                        <p:tgtEl>
                                          <p:spTgt spid="75"/>
                                        </p:tgtEl>
                                      </p:cBhvr>
                                    </p:animEffect>
                                  </p:childTnLst>
                                </p:cTn>
                              </p:par>
                              <p:par>
                                <p:cTn id="45" presetID="1" presetClass="exit" presetSubtype="0" fill="hold" nodeType="withEffect">
                                  <p:stCondLst>
                                    <p:cond delay="0"/>
                                  </p:stCondLst>
                                  <p:childTnLst>
                                    <p:set>
                                      <p:cBhvr>
                                        <p:cTn id="46" dur="1" fill="hold">
                                          <p:stCondLst>
                                            <p:cond delay="1"/>
                                          </p:stCondLst>
                                        </p:cTn>
                                        <p:tgtEl>
                                          <p:spTgt spid="7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
                                        <p:tgtEl>
                                          <p:spTgt spid="76"/>
                                        </p:tgtEl>
                                      </p:cBhvr>
                                    </p:animEffect>
                                  </p:childTnLst>
                                </p:cTn>
                              </p:par>
                              <p:par>
                                <p:cTn id="52" presetID="1" presetClass="exit" presetSubtype="0" fill="hold" nodeType="withEffect">
                                  <p:stCondLst>
                                    <p:cond delay="0"/>
                                  </p:stCondLst>
                                  <p:childTnLst>
                                    <p:set>
                                      <p:cBhvr>
                                        <p:cTn id="53" dur="1" fill="hold">
                                          <p:stCondLst>
                                            <p:cond delay="1"/>
                                          </p:stCondLst>
                                        </p:cTn>
                                        <p:tgtEl>
                                          <p:spTgt spid="7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
                                        <p:tgtEl>
                                          <p:spTgt spid="77"/>
                                        </p:tgtEl>
                                      </p:cBhvr>
                                    </p:animEffect>
                                  </p:childTnLst>
                                </p:cTn>
                              </p:par>
                              <p:par>
                                <p:cTn id="59" presetID="1" presetClass="exit" presetSubtype="0" fill="hold" nodeType="withEffect">
                                  <p:stCondLst>
                                    <p:cond delay="0"/>
                                  </p:stCondLst>
                                  <p:childTnLst>
                                    <p:set>
                                      <p:cBhvr>
                                        <p:cTn id="60" dur="1" fill="hold">
                                          <p:stCondLst>
                                            <p:cond delay="1"/>
                                          </p:stCondLst>
                                        </p:cTn>
                                        <p:tgtEl>
                                          <p:spTgt spid="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1000"/>
                                        <p:tgtEl>
                                          <p:spTgt spid="68"/>
                                        </p:tgtEl>
                                      </p:cBhvr>
                                    </p:animEffect>
                                  </p:childTnLst>
                                </p:cTn>
                              </p:par>
                              <p:par>
                                <p:cTn id="66" presetID="1" presetClass="exit" presetSubtype="0" fill="hold" nodeType="withEffect">
                                  <p:stCondLst>
                                    <p:cond delay="0"/>
                                  </p:stCondLst>
                                  <p:childTnLst>
                                    <p:set>
                                      <p:cBhvr>
                                        <p:cTn id="67" dur="1" fill="hold">
                                          <p:stCondLst>
                                            <p:cond delay="1"/>
                                          </p:stCondLst>
                                        </p:cTn>
                                        <p:tgtEl>
                                          <p:spTgt spid="7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1"/>
                                          </p:stCondLst>
                                        </p:cTn>
                                        <p:tgtEl>
                                          <p:spTgt spid="6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0"/>
          <p:cNvPicPr preferRelativeResize="0"/>
          <p:nvPr/>
        </p:nvPicPr>
        <p:blipFill rotWithShape="1">
          <a:blip r:embed="rId3">
            <a:alphaModFix/>
          </a:blip>
          <a:srcRect/>
          <a:stretch/>
        </p:blipFill>
        <p:spPr>
          <a:xfrm rot="5400000">
            <a:off x="7266146" y="2260201"/>
            <a:ext cx="9633356" cy="6330493"/>
          </a:xfrm>
          <a:prstGeom prst="rect">
            <a:avLst/>
          </a:prstGeom>
          <a:noFill/>
          <a:ln>
            <a:noFill/>
          </a:ln>
        </p:spPr>
      </p:pic>
      <p:sp>
        <p:nvSpPr>
          <p:cNvPr id="91" name="Google Shape;91;p10"/>
          <p:cNvSpPr txBox="1"/>
          <p:nvPr/>
        </p:nvSpPr>
        <p:spPr>
          <a:xfrm>
            <a:off x="9266484" y="19135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500" b="1" i="0" u="none" strike="noStrike" cap="none">
                <a:solidFill>
                  <a:schemeClr val="lt1"/>
                </a:solidFill>
                <a:latin typeface="Poppins"/>
                <a:ea typeface="Poppins"/>
                <a:cs typeface="Poppins"/>
                <a:sym typeface="Poppins"/>
              </a:rPr>
              <a:t>spew</a:t>
            </a:r>
            <a:endParaRPr sz="13500" b="1" i="0" u="none" strike="noStrike" cap="none">
              <a:solidFill>
                <a:schemeClr val="lt1"/>
              </a:solidFill>
              <a:latin typeface="Poppins"/>
              <a:ea typeface="Poppins"/>
              <a:cs typeface="Poppins"/>
              <a:sym typeface="Poppins"/>
            </a:endParaRPr>
          </a:p>
        </p:txBody>
      </p:sp>
      <p:sp>
        <p:nvSpPr>
          <p:cNvPr id="92" name="Google Shape;92;p10"/>
          <p:cNvSpPr/>
          <p:nvPr/>
        </p:nvSpPr>
        <p:spPr>
          <a:xfrm>
            <a:off x="9661414" y="4941244"/>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10354373" y="45963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4" name="Google Shape;94;p10"/>
          <p:cNvSpPr/>
          <p:nvPr/>
        </p:nvSpPr>
        <p:spPr>
          <a:xfrm>
            <a:off x="11192324" y="45963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10"/>
          <p:cNvSpPr/>
          <p:nvPr/>
        </p:nvSpPr>
        <p:spPr>
          <a:xfrm>
            <a:off x="12142026" y="4628164"/>
            <a:ext cx="16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12617895" y="4071183"/>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7" name="Google Shape;97;p10"/>
          <p:cNvCxnSpPr/>
          <p:nvPr/>
        </p:nvCxnSpPr>
        <p:spPr>
          <a:xfrm>
            <a:off x="12229942" y="3883444"/>
            <a:ext cx="1290000" cy="0"/>
          </a:xfrm>
          <a:prstGeom prst="straightConnector1">
            <a:avLst/>
          </a:prstGeom>
          <a:noFill/>
          <a:ln w="76200" cap="flat" cmpd="sng">
            <a:solidFill>
              <a:srgbClr val="EDC31B"/>
            </a:solidFill>
            <a:prstDash val="solid"/>
            <a:round/>
            <a:headEnd type="none" w="sm" len="sm"/>
            <a:tailEnd type="none" w="sm" len="sm"/>
          </a:ln>
        </p:spPr>
      </p:cxnSp>
      <p:sp>
        <p:nvSpPr>
          <p:cNvPr id="98" name="Google Shape;98;p10"/>
          <p:cNvSpPr txBox="1"/>
          <p:nvPr/>
        </p:nvSpPr>
        <p:spPr>
          <a:xfrm>
            <a:off x="9266484" y="6627227"/>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500" b="1" i="0" u="none" strike="noStrike" cap="none">
                <a:solidFill>
                  <a:schemeClr val="lt1"/>
                </a:solidFill>
                <a:latin typeface="Poppins"/>
                <a:ea typeface="Poppins"/>
                <a:cs typeface="Poppins"/>
                <a:sym typeface="Poppins"/>
              </a:rPr>
              <a:t>spew</a:t>
            </a:r>
            <a:endParaRPr sz="13500" b="1" i="0" u="none" strike="noStrike" cap="none">
              <a:solidFill>
                <a:schemeClr val="lt1"/>
              </a:solidFill>
              <a:latin typeface="Poppins"/>
              <a:ea typeface="Poppins"/>
              <a:cs typeface="Poppins"/>
              <a:sym typeface="Poppins"/>
            </a:endParaRPr>
          </a:p>
        </p:txBody>
      </p:sp>
      <p:sp>
        <p:nvSpPr>
          <p:cNvPr id="99" name="Google Shape;99;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Blend </a:t>
            </a:r>
            <a:endParaRPr b="1"/>
          </a:p>
          <a:p>
            <a:pPr marL="0" lvl="0" indent="0" algn="l" rtl="0">
              <a:lnSpc>
                <a:spcPct val="100487"/>
              </a:lnSpc>
              <a:spcBef>
                <a:spcPts val="0"/>
              </a:spcBef>
              <a:spcAft>
                <a:spcPts val="0"/>
              </a:spcAft>
              <a:buSzPts val="7600"/>
              <a:buNone/>
            </a:pPr>
            <a:r>
              <a:rPr lang="en" b="1"/>
              <a:t>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100" name="Google Shape;100;p10"/>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101" name="Google Shape;101;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2" name="Google Shape;102;p10"/>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
                                        <p:tgtEl>
                                          <p:spTgt spid="96"/>
                                        </p:tgtEl>
                                      </p:cBhvr>
                                    </p:animEffect>
                                  </p:childTnLst>
                                </p:cTn>
                              </p:par>
                              <p:par>
                                <p:cTn id="13" presetID="10"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9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1"/>
                                        <p:tgtEl>
                                          <p:spTgt spid="95"/>
                                        </p:tgtEl>
                                      </p:cBhvr>
                                    </p:animEffect>
                                  </p:childTnLst>
                                </p:cTn>
                              </p:par>
                              <p:par>
                                <p:cTn id="31" presetID="1" presetClass="exit" presetSubtype="0" fill="hold" nodeType="withEffect">
                                  <p:stCondLst>
                                    <p:cond delay="0"/>
                                  </p:stCondLst>
                                  <p:childTnLst>
                                    <p:set>
                                      <p:cBhvr>
                                        <p:cTn id="32" dur="1" fill="hold">
                                          <p:stCondLst>
                                            <p:cond delay="1"/>
                                          </p:stCondLst>
                                        </p:cTn>
                                        <p:tgtEl>
                                          <p:spTgt spid="9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childTnLst>
                                </p:cTn>
                              </p:par>
                              <p:par>
                                <p:cTn id="38" presetID="1" presetClass="exit" presetSubtype="0" fill="hold" nodeType="withEffect">
                                  <p:stCondLst>
                                    <p:cond delay="0"/>
                                  </p:stCondLst>
                                  <p:childTnLst>
                                    <p:set>
                                      <p:cBhvr>
                                        <p:cTn id="39" dur="1" fill="hold">
                                          <p:stCondLst>
                                            <p:cond delay="1"/>
                                          </p:stCondLst>
                                        </p:cTn>
                                        <p:tgtEl>
                                          <p:spTgt spid="9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1"/>
                                          </p:stCondLst>
                                        </p:cTn>
                                        <p:tgtEl>
                                          <p:spTgt spid="9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11"/>
          <p:cNvGrpSpPr/>
          <p:nvPr/>
        </p:nvGrpSpPr>
        <p:grpSpPr>
          <a:xfrm>
            <a:off x="7151753" y="2469229"/>
            <a:ext cx="11742150" cy="6644988"/>
            <a:chOff x="5784675" y="818500"/>
            <a:chExt cx="2737800" cy="1941900"/>
          </a:xfrm>
        </p:grpSpPr>
        <p:sp>
          <p:nvSpPr>
            <p:cNvPr id="109" name="Google Shape;109;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1"/>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300"/>
                <a:buFont typeface="Arial"/>
                <a:buNone/>
              </a:pPr>
              <a:r>
                <a:rPr lang="en" sz="4000" b="1" i="0" u="none" strike="noStrike" cap="none">
                  <a:solidFill>
                    <a:schemeClr val="accent1"/>
                  </a:solidFill>
                  <a:latin typeface="Poppins"/>
                  <a:ea typeface="Poppins"/>
                  <a:cs typeface="Poppins"/>
                  <a:sym typeface="Poppins"/>
                </a:rPr>
                <a:t>Human crews have been to the moon a few times. They cruised up with tools. </a:t>
              </a:r>
              <a:br>
                <a:rPr lang="en" sz="4000" b="1" i="0" u="none" strike="noStrike" cap="none">
                  <a:solidFill>
                    <a:schemeClr val="accent1"/>
                  </a:solidFill>
                  <a:latin typeface="Poppins"/>
                  <a:ea typeface="Poppins"/>
                  <a:cs typeface="Poppins"/>
                  <a:sym typeface="Poppins"/>
                </a:rPr>
              </a:br>
              <a:r>
                <a:rPr lang="en" sz="4000" b="1" i="0" u="none" strike="noStrike" cap="none">
                  <a:solidFill>
                    <a:schemeClr val="accent1"/>
                  </a:solidFill>
                  <a:latin typeface="Poppins"/>
                  <a:ea typeface="Poppins"/>
                  <a:cs typeface="Poppins"/>
                  <a:sym typeface="Poppins"/>
                </a:rPr>
                <a:t>The tools helped them work on the moon. The crew used the tools to pick up rocks and dust in tubes. They tried not to </a:t>
              </a:r>
              <a:endParaRPr sz="40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5300"/>
                <a:buFont typeface="Arial"/>
                <a:buNone/>
              </a:pPr>
              <a:r>
                <a:rPr lang="en" sz="4000" b="1" i="0" u="none" strike="noStrike" cap="none">
                  <a:solidFill>
                    <a:schemeClr val="accent1"/>
                  </a:solidFill>
                  <a:latin typeface="Poppins"/>
                  <a:ea typeface="Poppins"/>
                  <a:cs typeface="Poppins"/>
                  <a:sym typeface="Poppins"/>
                </a:rPr>
                <a:t>disturb things too much. They didn’t want </a:t>
              </a:r>
              <a:endParaRPr sz="40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5300"/>
                <a:buFont typeface="Arial"/>
                <a:buNone/>
              </a:pPr>
              <a:r>
                <a:rPr lang="en" sz="4000" b="1" i="0" u="none" strike="noStrike" cap="none">
                  <a:solidFill>
                    <a:schemeClr val="accent1"/>
                  </a:solidFill>
                  <a:latin typeface="Poppins"/>
                  <a:ea typeface="Poppins"/>
                  <a:cs typeface="Poppins"/>
                  <a:sym typeface="Poppins"/>
                </a:rPr>
                <a:t>to start a feud. Crews flew home</a:t>
              </a:r>
              <a:r>
                <a:rPr lang="en" sz="4100" b="1" i="0" u="none" strike="noStrike" cap="none">
                  <a:solidFill>
                    <a:schemeClr val="accent1"/>
                  </a:solidFill>
                  <a:latin typeface="Poppins"/>
                  <a:ea typeface="Poppins"/>
                  <a:cs typeface="Poppins"/>
                  <a:sym typeface="Poppins"/>
                </a:rPr>
                <a:t>. </a:t>
              </a:r>
              <a:endParaRPr sz="4100" b="1" i="0" u="none" strike="noStrike" cap="none">
                <a:solidFill>
                  <a:schemeClr val="accent1"/>
                </a:solidFill>
                <a:latin typeface="Poppins"/>
                <a:ea typeface="Poppins"/>
                <a:cs typeface="Poppins"/>
                <a:sym typeface="Poppins"/>
              </a:endParaRPr>
            </a:p>
          </p:txBody>
        </p:sp>
      </p:grpSp>
      <p:sp>
        <p:nvSpPr>
          <p:cNvPr id="111" name="Google Shape;111;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2" name="Google Shape;112;p11"/>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3" name="Google Shape;113;p11"/>
          <p:cNvSpPr txBox="1">
            <a:spLocks noGrp="1"/>
          </p:cNvSpPr>
          <p:nvPr>
            <p:ph type="body" idx="2"/>
          </p:nvPr>
        </p:nvSpPr>
        <p:spPr>
          <a:xfrm>
            <a:off x="612750" y="631025"/>
            <a:ext cx="5742300" cy="26040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4" name="Google Shape;114;p11"/>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5" name="Google Shape;115;p11"/>
          <p:cNvPicPr preferRelativeResize="0"/>
          <p:nvPr/>
        </p:nvPicPr>
        <p:blipFill rotWithShape="1">
          <a:blip r:embed="rId5">
            <a:alphaModFix/>
          </a:blip>
          <a:srcRect/>
          <a:stretch/>
        </p:blipFill>
        <p:spPr>
          <a:xfrm>
            <a:off x="16058700" y="9266625"/>
            <a:ext cx="2484574" cy="1795574"/>
          </a:xfrm>
          <a:prstGeom prst="rect">
            <a:avLst/>
          </a:prstGeom>
          <a:noFill/>
          <a:ln>
            <a:noFill/>
          </a:ln>
        </p:spPr>
      </p:pic>
      <p:sp>
        <p:nvSpPr>
          <p:cNvPr id="116" name="Google Shape;116;p11"/>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1000"/>
                                        <p:tgtEl>
                                          <p:spTgt spid="108"/>
                                        </p:tgtEl>
                                        <p:attrNameLst>
                                          <p:attrName>ppt_w</p:attrName>
                                        </p:attrNameLst>
                                      </p:cBhvr>
                                      <p:tavLst>
                                        <p:tav tm="0">
                                          <p:val>
                                            <p:strVal val="0"/>
                                          </p:val>
                                        </p:tav>
                                        <p:tav tm="100000">
                                          <p:val>
                                            <p:strVal val="#ppt_w"/>
                                          </p:val>
                                        </p:tav>
                                      </p:tavLst>
                                    </p:anim>
                                    <p:anim calcmode="lin" valueType="num">
                                      <p:cBhvr additive="base">
                                        <p:cTn id="13" dur="10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p:nvPr/>
        </p:nvSpPr>
        <p:spPr>
          <a:xfrm>
            <a:off x="7058207" y="2380592"/>
            <a:ext cx="1323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400" b="1" i="0" u="none" strike="noStrike" cap="none" dirty="0">
                <a:solidFill>
                  <a:schemeClr val="accent1"/>
                </a:solidFill>
                <a:latin typeface="Poppins"/>
                <a:ea typeface="Poppins"/>
                <a:cs typeface="Poppins"/>
                <a:sym typeface="Poppins"/>
              </a:rPr>
              <a:t>lurk			    Andrew</a:t>
            </a:r>
            <a:endParaRPr sz="114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400" b="1" i="0" u="none" strike="noStrike" cap="none" dirty="0">
                <a:solidFill>
                  <a:schemeClr val="accent1"/>
                </a:solidFill>
                <a:latin typeface="Poppins"/>
                <a:ea typeface="Poppins"/>
                <a:cs typeface="Poppins"/>
                <a:sym typeface="Poppins"/>
              </a:rPr>
              <a:t>feud			   </a:t>
            </a:r>
            <a:r>
              <a:rPr lang="en" sz="11400" b="1" dirty="0">
                <a:solidFill>
                  <a:schemeClr val="accent1"/>
                </a:solidFill>
                <a:latin typeface="Poppins"/>
                <a:ea typeface="Poppins"/>
                <a:cs typeface="Poppins"/>
                <a:sym typeface="Poppins"/>
              </a:rPr>
              <a:t> </a:t>
            </a:r>
            <a:r>
              <a:rPr lang="en" sz="11400" b="1" i="0" u="none" strike="noStrike" cap="none" dirty="0">
                <a:solidFill>
                  <a:schemeClr val="accent1"/>
                </a:solidFill>
                <a:latin typeface="Poppins"/>
                <a:ea typeface="Poppins"/>
                <a:cs typeface="Poppins"/>
                <a:sym typeface="Poppins"/>
              </a:rPr>
              <a:t>fluid cupid</a:t>
            </a:r>
            <a:endParaRPr sz="114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700" b="1" i="0" u="none" strike="noStrike" cap="none" dirty="0">
              <a:solidFill>
                <a:schemeClr val="accent1"/>
              </a:solidFill>
              <a:highlight>
                <a:srgbClr val="FFFFFF"/>
              </a:highlight>
              <a:latin typeface="Poppins"/>
              <a:ea typeface="Poppins"/>
              <a:cs typeface="Poppins"/>
              <a:sym typeface="Poppins"/>
            </a:endParaRPr>
          </a:p>
        </p:txBody>
      </p:sp>
      <p:sp>
        <p:nvSpPr>
          <p:cNvPr id="123" name="Google Shape;123;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4" name="Google Shape;124;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5" name="Google Shape;125;p12"/>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26" name="Google Shape;126;p12"/>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ppt_w</p:attrName>
                                        </p:attrNameLst>
                                      </p:cBhvr>
                                      <p:tavLst>
                                        <p:tav tm="0">
                                          <p:val>
                                            <p:strVal val="0"/>
                                          </p:val>
                                        </p:tav>
                                        <p:tav tm="100000">
                                          <p:val>
                                            <p:strVal val="#ppt_w"/>
                                          </p:val>
                                        </p:tav>
                                      </p:tavLst>
                                    </p:anim>
                                    <p:anim calcmode="lin" valueType="num">
                                      <p:cBhvr additive="base">
                                        <p:cTn id="8" dur="1000"/>
                                        <p:tgtEl>
                                          <p:spTgt spid="1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33" name="Google Shape;133;p13"/>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34" name="Google Shape;134;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35" name="Google Shape;135;p13"/>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36" name="Google Shape;136;p13"/>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4"/>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43" name="Google Shape;143;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44" name="Google Shape;144;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5" name="Google Shape;145;p14"/>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146" name="Google Shape;146;p14"/>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1636</Words>
  <Application>Microsoft Office PowerPoint</Application>
  <PresentationFormat>Custom</PresentationFormat>
  <Paragraphs>144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Poppins</vt:lpstr>
      <vt:lpstr>Calibri</vt:lpstr>
      <vt:lpstr>Arial</vt:lpstr>
      <vt:lpstr>Poppins Black</vt:lpstr>
      <vt:lpstr>Questrial</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2024-07-24T20:31:46Z</dcterms:modified>
</cp:coreProperties>
</file>