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0107275" cy="11310938"/>
  <p:notesSz cx="6858000" cy="9144000"/>
  <p:embeddedFontLst>
    <p:embeddedFont>
      <p:font typeface="Poppins" panose="00000500000000000000" pitchFamily="2" charset="0"/>
      <p:regular r:id="rId12"/>
      <p:bold r:id="rId13"/>
      <p:italic r:id="rId14"/>
      <p:boldItalic r:id="rId15"/>
    </p:embeddedFont>
    <p:embeddedFont>
      <p:font typeface="Poppins Black" panose="00000A00000000000000" pitchFamily="2" charset="0"/>
      <p:bold r:id="rId16"/>
      <p:boldItalic r:id="rId17"/>
    </p:embeddedFont>
    <p:embeddedFont>
      <p:font typeface="Questrial" pitchFamily="2" charset="0"/>
      <p:regular r:id="rId18"/>
    </p:embeddedFont>
    <p:embeddedFont>
      <p:font typeface="Short Stack" panose="020B0604020202020204"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664">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48"/>
      </p:cViewPr>
      <p:guideLst>
        <p:guide orient="horz" pos="5664"/>
        <p:guide pos="317"/>
        <p:guide orient="horz" pos="158"/>
        <p:guide orient="horz" pos="2454"/>
        <p:guide pos="63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 name="Google Shape;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the long u spelled e-u.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Sound Letter e-u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E-u is one way to make the long u sound. E-u can say long u, /u/ like </a:t>
            </a:r>
            <a:r>
              <a:rPr lang="en" sz="1200" i="1" u="sng">
                <a:solidFill>
                  <a:schemeClr val="dk1"/>
                </a:solidFill>
                <a:latin typeface="Poppins"/>
                <a:ea typeface="Poppins"/>
                <a:cs typeface="Poppins"/>
                <a:sym typeface="Poppins"/>
              </a:rPr>
              <a:t>Eu</a:t>
            </a:r>
            <a:r>
              <a:rPr lang="en" sz="1200" i="1">
                <a:solidFill>
                  <a:schemeClr val="dk1"/>
                </a:solidFill>
                <a:latin typeface="Poppins"/>
                <a:ea typeface="Poppins"/>
                <a:cs typeface="Poppins"/>
                <a:sym typeface="Poppins"/>
              </a:rPr>
              <a:t>rope and f</a:t>
            </a:r>
            <a:r>
              <a:rPr lang="en" sz="1200" i="1" u="sng">
                <a:solidFill>
                  <a:schemeClr val="dk1"/>
                </a:solidFill>
                <a:latin typeface="Poppins"/>
                <a:ea typeface="Poppins"/>
                <a:cs typeface="Poppins"/>
                <a:sym typeface="Poppins"/>
              </a:rPr>
              <a:t>eu</a:t>
            </a:r>
            <a:r>
              <a:rPr lang="en" sz="1200" i="1">
                <a:solidFill>
                  <a:schemeClr val="dk1"/>
                </a:solidFill>
                <a:latin typeface="Poppins"/>
                <a:ea typeface="Poppins"/>
                <a:cs typeface="Poppins"/>
                <a:sym typeface="Poppins"/>
              </a:rPr>
              <a:t>d</a:t>
            </a:r>
            <a:r>
              <a:rPr lang="en" sz="1200">
                <a:solidFill>
                  <a:schemeClr val="dk1"/>
                </a:solidFill>
                <a:latin typeface="Poppins"/>
                <a:ea typeface="Poppins"/>
                <a:cs typeface="Poppins"/>
                <a:sym typeface="Poppins"/>
              </a:rPr>
              <a:t>. For example, when I see feud, I say /f/ /u/ /d/ = feud. What does E-u say?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all the students say /u/.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see this card, we can say /u/ . </a:t>
            </a:r>
            <a:endParaRPr sz="10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 name="Google Shape;4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e-u long u words, let's review each of these spellings and all our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 y_e, or, ow, ou, ough, ur, ew, ui</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e-u can say the long u, /u/. Let's practice reading our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e-u can make the long u sound, /u/.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feud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an eu.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it to show that it stays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out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 /u/ /d/. Putting it altogether. /f/ /u/ /d/ = "feud".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feud</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Let's look at another word.</a:t>
            </a:r>
            <a:endParaRPr sz="1200" b="1">
              <a:solidFill>
                <a:schemeClr val="dk1"/>
              </a:solidFill>
              <a:latin typeface="Poppins"/>
              <a:ea typeface="Poppins"/>
              <a:cs typeface="Poppins"/>
              <a:sym typeface="Poppins"/>
            </a:endParaRPr>
          </a:p>
        </p:txBody>
      </p:sp>
      <p:sp>
        <p:nvSpPr>
          <p:cNvPr id="60" name="Google Shape;60;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61" name="Google Shape;61;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Europe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point out that it has an e-u.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uses e-u. Let's try it with the long u sound /u/. Let's put it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/u/ /r/ /o/ /p/ = "Europe". Remember, e-u may say /u/. Great thinking while blending the sounds today!</a:t>
            </a:r>
            <a:endParaRPr sz="1200">
              <a:solidFill>
                <a:schemeClr val="dk1"/>
              </a:solidFill>
              <a:latin typeface="Poppins"/>
              <a:ea typeface="Poppins"/>
              <a:cs typeface="Poppins"/>
              <a:sym typeface="Poppins"/>
            </a:endParaRPr>
          </a:p>
        </p:txBody>
      </p:sp>
      <p:sp>
        <p:nvSpPr>
          <p:cNvPr id="79" name="Google Shape;79;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0" name="Google Shape;80;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feudal.</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e-u. Let's underline it to remember it stays together. Do you see the a. I think this is a 2 syllable word. Let's divide it f-e-u and d-a-l. /f/ /u/ /d/ /a/ /l/ = "feudal". Your turn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"feudal".</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I read a blurb about the feudal system in Europe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e-u can make the long u sound, /u/. Those brains are growing!</a:t>
            </a:r>
            <a:endParaRPr sz="1200" b="1">
              <a:solidFill>
                <a:schemeClr val="dk1"/>
              </a:solidFill>
              <a:latin typeface="Poppins"/>
              <a:ea typeface="Poppins"/>
              <a:cs typeface="Poppins"/>
              <a:sym typeface="Poppins"/>
            </a:endParaRPr>
          </a:p>
        </p:txBody>
      </p:sp>
      <p:sp>
        <p:nvSpPr>
          <p:cNvPr id="99" name="Google Shape;99;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00" name="Google Shape;100;p9: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feud, feudal, Europe</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20" name="Google Shape;120;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21" name="Google Shape;121;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feud</a:t>
            </a:r>
            <a:r>
              <a:rPr lang="en" sz="1200">
                <a:solidFill>
                  <a:schemeClr val="dk1"/>
                </a:solidFill>
                <a:latin typeface="Poppins"/>
                <a:ea typeface="Poppins"/>
                <a:cs typeface="Poppins"/>
                <a:sym typeface="Poppins"/>
              </a:rPr>
              <a:t>. How would we spell the word feud. Let's listen to the sounds and match the sound to the correct letter. The word is "feud". I hear /f/ /u/ /d/. We'll use e-u for the long u sound because the u is in the middle of the word.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feud </a:t>
            </a:r>
            <a:r>
              <a:rPr lang="en" sz="1200">
                <a:solidFill>
                  <a:schemeClr val="dk1"/>
                </a:solidFill>
                <a:latin typeface="Poppins"/>
                <a:ea typeface="Poppins"/>
                <a:cs typeface="Poppins"/>
                <a:sym typeface="Poppins"/>
              </a:rPr>
              <a:t>we write the letters f-e-u-d. </a:t>
            </a:r>
            <a:endParaRPr sz="1200" b="1">
              <a:solidFill>
                <a:schemeClr val="dk1"/>
              </a:solidFill>
              <a:latin typeface="Poppins"/>
              <a:ea typeface="Poppins"/>
              <a:cs typeface="Poppins"/>
              <a:sym typeface="Poppins"/>
            </a:endParaRPr>
          </a:p>
        </p:txBody>
      </p:sp>
      <p:sp>
        <p:nvSpPr>
          <p:cNvPr id="130" name="Google Shape;130;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31" name="Google Shape;131;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How do I spell the word </a:t>
            </a:r>
            <a:r>
              <a:rPr lang="en" sz="1200" i="1">
                <a:solidFill>
                  <a:schemeClr val="dk1"/>
                </a:solidFill>
                <a:latin typeface="Poppins"/>
                <a:ea typeface="Poppins"/>
                <a:cs typeface="Poppins"/>
                <a:sym typeface="Poppins"/>
              </a:rPr>
              <a:t>Europe</a:t>
            </a:r>
            <a:r>
              <a:rPr lang="en" sz="1200">
                <a:solidFill>
                  <a:schemeClr val="dk1"/>
                </a:solidFill>
                <a:latin typeface="Poppins"/>
                <a:ea typeface="Poppins"/>
                <a:cs typeface="Poppins"/>
                <a:sym typeface="Poppins"/>
              </a:rPr>
              <a:t>?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write "Europe" we write the letters E-u-r-o-p-e.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Allows students to share.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E-u can say the long u, /u/. Great thinking! Awesome job spelling words today!</a:t>
            </a:r>
            <a:endParaRPr sz="1200">
              <a:solidFill>
                <a:schemeClr val="dk1"/>
              </a:solidFill>
              <a:latin typeface="Poppins"/>
              <a:ea typeface="Poppins"/>
              <a:cs typeface="Poppins"/>
              <a:sym typeface="Poppins"/>
            </a:endParaRPr>
          </a:p>
        </p:txBody>
      </p:sp>
      <p:sp>
        <p:nvSpPr>
          <p:cNvPr id="145" name="Google Shape;145;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46" name="Google Shape;146;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Note: Use this time to review challenging high frequency words that the students need more practice with. </a:t>
            </a:r>
            <a:endParaRPr sz="1200">
              <a:solidFill>
                <a:schemeClr val="dk1"/>
              </a:solidFill>
              <a:latin typeface="Poppins"/>
              <a:ea typeface="Poppins"/>
              <a:cs typeface="Poppins"/>
              <a:sym typeface="Poppins"/>
            </a:endParaRPr>
          </a:p>
        </p:txBody>
      </p:sp>
      <p:sp>
        <p:nvSpPr>
          <p:cNvPr id="163" name="Google Shape;163;p13: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
        <p:nvSpPr>
          <p:cNvPr id="164" name="Google Shape;164;p13: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669035"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0" name="Google Shape;20;p5"/>
          <p:cNvSpPr txBox="1">
            <a:spLocks noGrp="1"/>
          </p:cNvSpPr>
          <p:nvPr>
            <p:ph type="body" idx="2"/>
          </p:nvPr>
        </p:nvSpPr>
        <p:spPr>
          <a:xfrm>
            <a:off x="634211"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1" name="Google Shape;21;p5"/>
          <p:cNvSpPr txBox="1">
            <a:spLocks noGrp="1"/>
          </p:cNvSpPr>
          <p:nvPr>
            <p:ph type="body" idx="3"/>
          </p:nvPr>
        </p:nvSpPr>
        <p:spPr>
          <a:xfrm>
            <a:off x="7009629"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2" name="Google Shape;22;p5"/>
          <p:cNvSpPr txBox="1">
            <a:spLocks noGrp="1"/>
          </p:cNvSpPr>
          <p:nvPr>
            <p:ph type="body" idx="4"/>
          </p:nvPr>
        </p:nvSpPr>
        <p:spPr>
          <a:xfrm>
            <a:off x="13350222"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3" name="Google Shape;23;p5"/>
          <p:cNvSpPr txBox="1">
            <a:spLocks noGrp="1"/>
          </p:cNvSpPr>
          <p:nvPr>
            <p:ph type="body" idx="5"/>
          </p:nvPr>
        </p:nvSpPr>
        <p:spPr>
          <a:xfrm>
            <a:off x="6989172"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body" idx="6"/>
          </p:nvPr>
        </p:nvSpPr>
        <p:spPr>
          <a:xfrm>
            <a:off x="13322583"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7">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a:stretch/>
        </p:blipFill>
        <p:spPr>
          <a:xfrm>
            <a:off x="11066649" y="922406"/>
            <a:ext cx="3752393" cy="9623916"/>
          </a:xfrm>
          <a:prstGeom prst="rect">
            <a:avLst/>
          </a:prstGeom>
          <a:noFill/>
          <a:ln>
            <a:noFill/>
          </a:ln>
        </p:spPr>
      </p:pic>
      <p:sp>
        <p:nvSpPr>
          <p:cNvPr id="32" name="Google Shape;32;p7"/>
          <p:cNvSpPr txBox="1"/>
          <p:nvPr/>
        </p:nvSpPr>
        <p:spPr>
          <a:xfrm>
            <a:off x="11061132" y="4756957"/>
            <a:ext cx="3753000" cy="5538000"/>
          </a:xfrm>
          <a:prstGeom prst="rect">
            <a:avLst/>
          </a:prstGeom>
          <a:noFill/>
          <a:ln>
            <a:noFill/>
          </a:ln>
        </p:spPr>
        <p:txBody>
          <a:bodyPr spcFirstLastPara="1" wrap="square" lIns="201050" tIns="201050" rIns="201050" bIns="201050" anchor="t" anchorCtr="0">
            <a:noAutofit/>
          </a:bodyPr>
          <a:lstStyle/>
          <a:p>
            <a:pPr marL="0" marR="0" lvl="1" indent="0" algn="ctr" rtl="0">
              <a:lnSpc>
                <a:spcPct val="150000"/>
              </a:lnSpc>
              <a:spcBef>
                <a:spcPts val="0"/>
              </a:spcBef>
              <a:spcAft>
                <a:spcPts val="0"/>
              </a:spcAft>
              <a:buClr>
                <a:srgbClr val="000000"/>
              </a:buClr>
              <a:buSzPts val="9500"/>
              <a:buFont typeface="Arial"/>
              <a:buNone/>
            </a:pPr>
            <a:r>
              <a:rPr lang="en" sz="8500" b="1" i="0" u="none" strike="noStrike" cap="none">
                <a:solidFill>
                  <a:schemeClr val="accent1"/>
                </a:solidFill>
                <a:highlight>
                  <a:schemeClr val="lt1"/>
                </a:highlight>
                <a:latin typeface="Poppins"/>
                <a:ea typeface="Poppins"/>
                <a:cs typeface="Poppins"/>
                <a:sym typeface="Poppins"/>
              </a:rPr>
              <a:t>f</a:t>
            </a:r>
            <a:r>
              <a:rPr lang="en" sz="8500" b="1" i="0" u="none" strike="noStrike" cap="none">
                <a:solidFill>
                  <a:srgbClr val="FF0000"/>
                </a:solidFill>
                <a:highlight>
                  <a:schemeClr val="lt1"/>
                </a:highlight>
                <a:latin typeface="Poppins"/>
                <a:ea typeface="Poppins"/>
                <a:cs typeface="Poppins"/>
                <a:sym typeface="Poppins"/>
              </a:rPr>
              <a:t>eu</a:t>
            </a:r>
            <a:r>
              <a:rPr lang="en" sz="8500" b="1" i="0" u="none" strike="noStrike" cap="none">
                <a:solidFill>
                  <a:schemeClr val="accent1"/>
                </a:solidFill>
                <a:highlight>
                  <a:schemeClr val="lt1"/>
                </a:highlight>
                <a:latin typeface="Poppins"/>
                <a:ea typeface="Poppins"/>
                <a:cs typeface="Poppins"/>
                <a:sym typeface="Poppins"/>
              </a:rPr>
              <a:t>d</a:t>
            </a:r>
            <a:endParaRPr sz="8500" b="1" i="0" u="none" strike="noStrike" cap="none">
              <a:solidFill>
                <a:schemeClr val="accent1"/>
              </a:solidFill>
              <a:highlight>
                <a:schemeClr val="lt1"/>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6800"/>
              <a:buFont typeface="Arial"/>
              <a:buNone/>
            </a:pPr>
            <a:r>
              <a:rPr lang="en" sz="5400" b="1" i="0" u="none" strike="noStrike" cap="none">
                <a:solidFill>
                  <a:schemeClr val="dk1"/>
                </a:solidFill>
                <a:highlight>
                  <a:schemeClr val="lt1"/>
                </a:highlight>
                <a:latin typeface="Poppins"/>
                <a:ea typeface="Poppins"/>
                <a:cs typeface="Poppins"/>
                <a:sym typeface="Poppins"/>
              </a:rPr>
              <a:t>/</a:t>
            </a:r>
            <a:r>
              <a:rPr lang="en" sz="5400" b="1" i="0" u="none" strike="noStrike" cap="none">
                <a:solidFill>
                  <a:schemeClr val="accent1"/>
                </a:solidFill>
                <a:highlight>
                  <a:schemeClr val="lt1"/>
                </a:highlight>
                <a:latin typeface="Poppins"/>
                <a:ea typeface="Poppins"/>
                <a:cs typeface="Poppins"/>
                <a:sym typeface="Poppins"/>
              </a:rPr>
              <a:t>f</a:t>
            </a:r>
            <a:r>
              <a:rPr lang="en" sz="5400" b="1" i="0" u="none" strike="noStrike" cap="none">
                <a:solidFill>
                  <a:schemeClr val="dk1"/>
                </a:solidFill>
                <a:highlight>
                  <a:schemeClr val="lt1"/>
                </a:highlight>
                <a:latin typeface="Poppins"/>
                <a:ea typeface="Poppins"/>
                <a:cs typeface="Poppins"/>
                <a:sym typeface="Poppins"/>
              </a:rPr>
              <a:t>/ /</a:t>
            </a:r>
            <a:r>
              <a:rPr lang="en" sz="5400" b="1" i="0" u="none" strike="noStrike" cap="none">
                <a:solidFill>
                  <a:srgbClr val="FF0000"/>
                </a:solidFill>
                <a:highlight>
                  <a:schemeClr val="lt1"/>
                </a:highlight>
                <a:latin typeface="Poppins"/>
                <a:ea typeface="Poppins"/>
                <a:cs typeface="Poppins"/>
                <a:sym typeface="Poppins"/>
              </a:rPr>
              <a:t>ū</a:t>
            </a:r>
            <a:r>
              <a:rPr lang="en" sz="5400" b="1" i="0" u="none" strike="noStrike" cap="none">
                <a:solidFill>
                  <a:schemeClr val="dk1"/>
                </a:solidFill>
                <a:highlight>
                  <a:schemeClr val="lt1"/>
                </a:highlight>
                <a:latin typeface="Poppins"/>
                <a:ea typeface="Poppins"/>
                <a:cs typeface="Poppins"/>
                <a:sym typeface="Poppins"/>
              </a:rPr>
              <a:t>/ /</a:t>
            </a:r>
            <a:r>
              <a:rPr lang="en" sz="5400" b="1" i="0" u="none" strike="noStrike" cap="none">
                <a:solidFill>
                  <a:schemeClr val="accent1"/>
                </a:solidFill>
                <a:highlight>
                  <a:schemeClr val="lt1"/>
                </a:highlight>
                <a:latin typeface="Poppins"/>
                <a:ea typeface="Poppins"/>
                <a:cs typeface="Poppins"/>
                <a:sym typeface="Poppins"/>
              </a:rPr>
              <a:t>d</a:t>
            </a:r>
            <a:r>
              <a:rPr lang="en" sz="5400" b="1" i="0" u="none" strike="noStrike" cap="none">
                <a:solidFill>
                  <a:schemeClr val="dk1"/>
                </a:solidFill>
                <a:highlight>
                  <a:schemeClr val="lt1"/>
                </a:highlight>
                <a:latin typeface="Poppins"/>
                <a:ea typeface="Poppins"/>
                <a:cs typeface="Poppins"/>
                <a:sym typeface="Poppins"/>
              </a:rPr>
              <a:t>/</a:t>
            </a:r>
            <a:r>
              <a:rPr lang="en" sz="5900" b="1" i="0" u="none" strike="noStrike" cap="none">
                <a:solidFill>
                  <a:schemeClr val="dk1"/>
                </a:solidFill>
                <a:highlight>
                  <a:schemeClr val="lt1"/>
                </a:highlight>
                <a:latin typeface="Poppins"/>
                <a:ea typeface="Poppins"/>
                <a:cs typeface="Poppins"/>
                <a:sym typeface="Poppins"/>
              </a:rPr>
              <a:t> </a:t>
            </a:r>
            <a:r>
              <a:rPr lang="en" sz="6100" b="1" i="0" u="none" strike="noStrike" cap="none">
                <a:solidFill>
                  <a:schemeClr val="dk1"/>
                </a:solidFill>
                <a:highlight>
                  <a:schemeClr val="lt1"/>
                </a:highlight>
                <a:latin typeface="Poppins"/>
                <a:ea typeface="Poppins"/>
                <a:cs typeface="Poppins"/>
                <a:sym typeface="Poppins"/>
              </a:rPr>
              <a:t>= </a:t>
            </a:r>
            <a:r>
              <a:rPr lang="en" sz="6100" b="1" i="0" u="none" strike="noStrike" cap="none">
                <a:solidFill>
                  <a:schemeClr val="accent1"/>
                </a:solidFill>
                <a:highlight>
                  <a:schemeClr val="lt1"/>
                </a:highlight>
                <a:latin typeface="Poppins"/>
                <a:ea typeface="Poppins"/>
                <a:cs typeface="Poppins"/>
                <a:sym typeface="Poppins"/>
              </a:rPr>
              <a:t>f</a:t>
            </a:r>
            <a:r>
              <a:rPr lang="en" sz="6100" b="1" i="0" u="none" strike="noStrike" cap="none">
                <a:solidFill>
                  <a:srgbClr val="FF0000"/>
                </a:solidFill>
                <a:highlight>
                  <a:schemeClr val="lt1"/>
                </a:highlight>
                <a:latin typeface="Poppins"/>
                <a:ea typeface="Poppins"/>
                <a:cs typeface="Poppins"/>
                <a:sym typeface="Poppins"/>
              </a:rPr>
              <a:t>eu</a:t>
            </a:r>
            <a:r>
              <a:rPr lang="en" sz="6100" b="1" i="0" u="none" strike="noStrike" cap="none">
                <a:solidFill>
                  <a:schemeClr val="accent1"/>
                </a:solidFill>
                <a:highlight>
                  <a:schemeClr val="lt1"/>
                </a:highlight>
                <a:latin typeface="Poppins"/>
                <a:ea typeface="Poppins"/>
                <a:cs typeface="Poppins"/>
                <a:sym typeface="Poppins"/>
              </a:rPr>
              <a:t>d</a:t>
            </a:r>
            <a:endParaRPr sz="130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Calibri"/>
              <a:ea typeface="Calibri"/>
              <a:cs typeface="Calibri"/>
              <a:sym typeface="Calibri"/>
            </a:endParaRPr>
          </a:p>
        </p:txBody>
      </p:sp>
      <p:sp>
        <p:nvSpPr>
          <p:cNvPr id="33" name="Google Shape;33;p7"/>
          <p:cNvSpPr/>
          <p:nvPr/>
        </p:nvSpPr>
        <p:spPr>
          <a:xfrm>
            <a:off x="11145132" y="5344043"/>
            <a:ext cx="3585000" cy="13845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34" name="Google Shape;34;p7"/>
          <p:cNvPicPr preferRelativeResize="0"/>
          <p:nvPr/>
        </p:nvPicPr>
        <p:blipFill rotWithShape="1">
          <a:blip r:embed="rId4">
            <a:alphaModFix/>
          </a:blip>
          <a:srcRect t="1371" b="1371"/>
          <a:stretch/>
        </p:blipFill>
        <p:spPr>
          <a:xfrm>
            <a:off x="11666984" y="1678282"/>
            <a:ext cx="2750806" cy="2788345"/>
          </a:xfrm>
          <a:prstGeom prst="rect">
            <a:avLst/>
          </a:prstGeom>
          <a:noFill/>
          <a:ln>
            <a:noFill/>
          </a:ln>
        </p:spPr>
      </p:pic>
      <p:sp>
        <p:nvSpPr>
          <p:cNvPr id="35" name="Google Shape;35;p7"/>
          <p:cNvSpPr txBox="1">
            <a:spLocks noGrp="1"/>
          </p:cNvSpPr>
          <p:nvPr>
            <p:ph type="body" idx="1"/>
          </p:nvPr>
        </p:nvSpPr>
        <p:spPr>
          <a:xfrm>
            <a:off x="612750" y="6318504"/>
            <a:ext cx="5738700" cy="2673600"/>
          </a:xfrm>
          <a:prstGeom prst="rect">
            <a:avLst/>
          </a:prstGeom>
          <a:noFill/>
          <a:ln>
            <a:noFill/>
          </a:ln>
        </p:spPr>
        <p:txBody>
          <a:bodyPr spcFirstLastPara="1" wrap="square" lIns="0" tIns="18275" rIns="0" bIns="0" anchor="t" anchorCtr="0">
            <a:spAutoFit/>
          </a:bodyPr>
          <a:lstStyle/>
          <a:p>
            <a:pPr marL="0" lvl="0" indent="0" algn="l" rtl="0">
              <a:lnSpc>
                <a:spcPct val="100000"/>
              </a:lnSpc>
              <a:spcBef>
                <a:spcPts val="0"/>
              </a:spcBef>
              <a:spcAft>
                <a:spcPts val="0"/>
              </a:spcAft>
              <a:buClr>
                <a:srgbClr val="000000"/>
              </a:buClr>
              <a:buSzPts val="3450"/>
              <a:buFont typeface="Arial"/>
              <a:buNone/>
            </a:pPr>
            <a:r>
              <a:rPr lang="en"/>
              <a:t>It’s time to learn new sounds! </a:t>
            </a:r>
            <a:endParaRPr sz="1400" b="0">
              <a:solidFill>
                <a:srgbClr val="000000"/>
              </a:solidFill>
              <a:latin typeface="Arial"/>
              <a:ea typeface="Arial"/>
              <a:cs typeface="Arial"/>
              <a:sym typeface="Arial"/>
            </a:endParaRPr>
          </a:p>
          <a:p>
            <a:pPr marL="12700" lvl="0" indent="0" algn="l" rtl="0">
              <a:lnSpc>
                <a:spcPct val="100000"/>
              </a:lnSpc>
              <a:spcBef>
                <a:spcPts val="0"/>
              </a:spcBef>
              <a:spcAft>
                <a:spcPts val="0"/>
              </a:spcAft>
              <a:buClr>
                <a:srgbClr val="000000"/>
              </a:buClr>
              <a:buSzPts val="3450"/>
              <a:buFont typeface="Arial"/>
              <a:buNone/>
            </a:pPr>
            <a:endParaRPr/>
          </a:p>
          <a:p>
            <a:pPr marL="12700" lvl="0" indent="0" algn="l" rtl="0">
              <a:lnSpc>
                <a:spcPct val="100000"/>
              </a:lnSpc>
              <a:spcBef>
                <a:spcPts val="0"/>
              </a:spcBef>
              <a:spcAft>
                <a:spcPts val="0"/>
              </a:spcAft>
              <a:buClr>
                <a:srgbClr val="000000"/>
              </a:buClr>
              <a:buSzPts val="3450"/>
              <a:buFont typeface="Arial"/>
              <a:buNone/>
            </a:pPr>
            <a:r>
              <a:rPr lang="en"/>
              <a:t>We use the sound rule to help us read!</a:t>
            </a:r>
            <a:endParaRPr/>
          </a:p>
        </p:txBody>
      </p:sp>
      <p:sp>
        <p:nvSpPr>
          <p:cNvPr id="36" name="Google Shape;36;p7"/>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Introduce the sounds</a:t>
            </a:r>
            <a:endParaRPr b="1"/>
          </a:p>
          <a:p>
            <a:pPr marL="0" lvl="0" indent="0" algn="l" rtl="0">
              <a:lnSpc>
                <a:spcPct val="100000"/>
              </a:lnSpc>
              <a:spcBef>
                <a:spcPts val="0"/>
              </a:spcBef>
              <a:spcAft>
                <a:spcPts val="0"/>
              </a:spcAft>
              <a:buSzPts val="7600"/>
              <a:buNone/>
            </a:pPr>
            <a:endParaRPr/>
          </a:p>
        </p:txBody>
      </p:sp>
      <p:grpSp>
        <p:nvGrpSpPr>
          <p:cNvPr id="37" name="Google Shape;37;p7"/>
          <p:cNvGrpSpPr/>
          <p:nvPr/>
        </p:nvGrpSpPr>
        <p:grpSpPr>
          <a:xfrm>
            <a:off x="599448" y="3308558"/>
            <a:ext cx="2489999" cy="2588607"/>
            <a:chOff x="599452" y="3110429"/>
            <a:chExt cx="2680589" cy="2786745"/>
          </a:xfrm>
        </p:grpSpPr>
        <p:sp>
          <p:nvSpPr>
            <p:cNvPr id="38" name="Google Shape;38;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 name="Google Shape;39;p7"/>
            <p:cNvPicPr preferRelativeResize="0"/>
            <p:nvPr/>
          </p:nvPicPr>
          <p:blipFill rotWithShape="1">
            <a:blip r:embed="rId5">
              <a:alphaModFix/>
            </a:blip>
            <a:srcRect/>
            <a:stretch/>
          </p:blipFill>
          <p:spPr>
            <a:xfrm>
              <a:off x="1219191" y="3110429"/>
              <a:ext cx="1442294" cy="2697122"/>
            </a:xfrm>
            <a:prstGeom prst="rect">
              <a:avLst/>
            </a:prstGeom>
            <a:noFill/>
            <a:ln>
              <a:noFill/>
            </a:ln>
          </p:spPr>
        </p:pic>
        <p:sp>
          <p:nvSpPr>
            <p:cNvPr id="40" name="Google Shape;40;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 name="Google Shape;42;p7"/>
          <p:cNvPicPr preferRelativeResize="0"/>
          <p:nvPr/>
        </p:nvPicPr>
        <p:blipFill rotWithShape="1">
          <a:blip r:embed="rId6">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par>
                                <p:cTn id="8" presetID="1" presetClass="exit" presetSubtype="0" fill="hold" nodeType="withEffect">
                                  <p:stCondLst>
                                    <p:cond delay="0"/>
                                  </p:stCondLst>
                                  <p:childTnLst>
                                    <p:set>
                                      <p:cBhvr>
                                        <p:cTn id="9" dur="1" fill="hold">
                                          <p:stCondLst>
                                            <p:cond delay="1"/>
                                          </p:stCondLst>
                                        </p:cTn>
                                        <p:tgtEl>
                                          <p:spTgt spid="31"/>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pic>
        <p:nvPicPr>
          <p:cNvPr id="47" name="Google Shape;47;p8"/>
          <p:cNvPicPr preferRelativeResize="0"/>
          <p:nvPr/>
        </p:nvPicPr>
        <p:blipFill rotWithShape="1">
          <a:blip r:embed="rId3">
            <a:alphaModFix/>
          </a:blip>
          <a:srcRect/>
          <a:stretch/>
        </p:blipFill>
        <p:spPr>
          <a:xfrm>
            <a:off x="7436343" y="1918972"/>
            <a:ext cx="11207967" cy="8656556"/>
          </a:xfrm>
          <a:prstGeom prst="rect">
            <a:avLst/>
          </a:prstGeom>
          <a:noFill/>
          <a:ln>
            <a:noFill/>
          </a:ln>
        </p:spPr>
      </p:pic>
      <p:pic>
        <p:nvPicPr>
          <p:cNvPr id="48" name="Google Shape;48;p8"/>
          <p:cNvPicPr preferRelativeResize="0"/>
          <p:nvPr/>
        </p:nvPicPr>
        <p:blipFill rotWithShape="1">
          <a:blip r:embed="rId4">
            <a:alphaModFix/>
          </a:blip>
          <a:srcRect/>
          <a:stretch/>
        </p:blipFill>
        <p:spPr>
          <a:xfrm>
            <a:off x="7436343" y="1918972"/>
            <a:ext cx="11207967" cy="8656556"/>
          </a:xfrm>
          <a:prstGeom prst="rect">
            <a:avLst/>
          </a:prstGeom>
          <a:noFill/>
          <a:ln>
            <a:noFill/>
          </a:ln>
        </p:spPr>
      </p:pic>
      <p:pic>
        <p:nvPicPr>
          <p:cNvPr id="49" name="Google Shape;49;p8"/>
          <p:cNvPicPr preferRelativeResize="0"/>
          <p:nvPr/>
        </p:nvPicPr>
        <p:blipFill rotWithShape="1">
          <a:blip r:embed="rId5">
            <a:alphaModFix/>
          </a:blip>
          <a:srcRect/>
          <a:stretch/>
        </p:blipFill>
        <p:spPr>
          <a:xfrm>
            <a:off x="7436343" y="1918972"/>
            <a:ext cx="11207967" cy="8656556"/>
          </a:xfrm>
          <a:prstGeom prst="rect">
            <a:avLst/>
          </a:prstGeom>
          <a:noFill/>
          <a:ln>
            <a:noFill/>
          </a:ln>
        </p:spPr>
      </p:pic>
      <p:sp>
        <p:nvSpPr>
          <p:cNvPr id="50" name="Google Shape;50;p8"/>
          <p:cNvSpPr/>
          <p:nvPr/>
        </p:nvSpPr>
        <p:spPr>
          <a:xfrm>
            <a:off x="16838481" y="6010587"/>
            <a:ext cx="1458000" cy="11268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51" name="Google Shape;51;p8"/>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SzPts val="7600"/>
              <a:buNone/>
            </a:pPr>
            <a:r>
              <a:rPr lang="en" b="1"/>
              <a:t>Introduce the sounds</a:t>
            </a:r>
            <a:endParaRPr b="1"/>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52" name="Google Shape;52;p8"/>
          <p:cNvGrpSpPr/>
          <p:nvPr/>
        </p:nvGrpSpPr>
        <p:grpSpPr>
          <a:xfrm>
            <a:off x="599448" y="3308558"/>
            <a:ext cx="2489999" cy="2588607"/>
            <a:chOff x="599452" y="3110429"/>
            <a:chExt cx="2680589" cy="2786745"/>
          </a:xfrm>
        </p:grpSpPr>
        <p:sp>
          <p:nvSpPr>
            <p:cNvPr id="53" name="Google Shape;53;p8"/>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 name="Google Shape;54;p8"/>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55" name="Google Shape;55;p8"/>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8"/>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7" name="Google Shape;57;p8"/>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p:tgtEl>
                                          <p:spTgt spid="47"/>
                                        </p:tgtEl>
                                        <p:attrNameLst>
                                          <p:attrName>ppt_w</p:attrName>
                                        </p:attrNameLst>
                                      </p:cBhvr>
                                      <p:tavLst>
                                        <p:tav tm="0">
                                          <p:val>
                                            <p:strVal val="0"/>
                                          </p:val>
                                        </p:tav>
                                        <p:tav tm="100000">
                                          <p:val>
                                            <p:strVal val="#ppt_w"/>
                                          </p:val>
                                        </p:tav>
                                      </p:tavLst>
                                    </p:anim>
                                    <p:anim calcmode="lin" valueType="num">
                                      <p:cBhvr additive="base">
                                        <p:cTn id="8" dur="1000"/>
                                        <p:tgtEl>
                                          <p:spTgt spid="47"/>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1000"/>
                                        <p:tgtEl>
                                          <p:spTgt spid="48"/>
                                        </p:tgtEl>
                                        <p:attrNameLst>
                                          <p:attrName>ppt_w</p:attrName>
                                        </p:attrNameLst>
                                      </p:cBhvr>
                                      <p:tavLst>
                                        <p:tav tm="0">
                                          <p:val>
                                            <p:strVal val="0"/>
                                          </p:val>
                                        </p:tav>
                                        <p:tav tm="100000">
                                          <p:val>
                                            <p:strVal val="#ppt_w"/>
                                          </p:val>
                                        </p:tav>
                                      </p:tavLst>
                                    </p:anim>
                                    <p:anim calcmode="lin" valueType="num">
                                      <p:cBhvr additive="base">
                                        <p:cTn id="14" dur="1000"/>
                                        <p:tgtEl>
                                          <p:spTgt spid="48"/>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1000"/>
                                        <p:tgtEl>
                                          <p:spTgt spid="49"/>
                                        </p:tgtEl>
                                        <p:attrNameLst>
                                          <p:attrName>ppt_w</p:attrName>
                                        </p:attrNameLst>
                                      </p:cBhvr>
                                      <p:tavLst>
                                        <p:tav tm="0">
                                          <p:val>
                                            <p:strVal val="0"/>
                                          </p:val>
                                        </p:tav>
                                        <p:tav tm="100000">
                                          <p:val>
                                            <p:strVal val="#ppt_w"/>
                                          </p:val>
                                        </p:tav>
                                      </p:tavLst>
                                    </p:anim>
                                    <p:anim calcmode="lin" valueType="num">
                                      <p:cBhvr additive="base">
                                        <p:cTn id="20" dur="1000"/>
                                        <p:tgtEl>
                                          <p:spTgt spid="49"/>
                                        </p:tgtEl>
                                        <p:attrNameLst>
                                          <p:attrName>ppt_h</p:attrName>
                                        </p:attrNameLst>
                                      </p:cBhvr>
                                      <p:tavLst>
                                        <p:tav tm="0">
                                          <p:val>
                                            <p:strVal val="0"/>
                                          </p:val>
                                        </p:tav>
                                        <p:tav tm="100000">
                                          <p:val>
                                            <p:strVal val="#ppt_h"/>
                                          </p:val>
                                        </p:tav>
                                      </p:tavLst>
                                    </p:anim>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9"/>
          <p:cNvPicPr preferRelativeResize="0"/>
          <p:nvPr/>
        </p:nvPicPr>
        <p:blipFill rotWithShape="1">
          <a:blip r:embed="rId3">
            <a:alphaModFix/>
          </a:blip>
          <a:srcRect/>
          <a:stretch/>
        </p:blipFill>
        <p:spPr>
          <a:xfrm rot="5400000">
            <a:off x="7189946" y="2336401"/>
            <a:ext cx="9633356" cy="6330493"/>
          </a:xfrm>
          <a:prstGeom prst="rect">
            <a:avLst/>
          </a:prstGeom>
          <a:noFill/>
          <a:ln>
            <a:noFill/>
          </a:ln>
        </p:spPr>
      </p:pic>
      <p:sp>
        <p:nvSpPr>
          <p:cNvPr id="64" name="Google Shape;64;p9"/>
          <p:cNvSpPr txBox="1"/>
          <p:nvPr/>
        </p:nvSpPr>
        <p:spPr>
          <a:xfrm>
            <a:off x="9190284" y="1989715"/>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3000" b="1" i="0" u="none" strike="noStrike" cap="none">
                <a:solidFill>
                  <a:schemeClr val="lt1"/>
                </a:solidFill>
                <a:latin typeface="Poppins"/>
                <a:ea typeface="Poppins"/>
                <a:cs typeface="Poppins"/>
                <a:sym typeface="Poppins"/>
              </a:rPr>
              <a:t>feud</a:t>
            </a:r>
            <a:endParaRPr sz="13000" b="1" i="0" u="none" strike="noStrike" cap="none">
              <a:solidFill>
                <a:schemeClr val="lt1"/>
              </a:solidFill>
              <a:latin typeface="Poppins"/>
              <a:ea typeface="Poppins"/>
              <a:cs typeface="Poppins"/>
              <a:sym typeface="Poppins"/>
            </a:endParaRPr>
          </a:p>
        </p:txBody>
      </p:sp>
      <p:sp>
        <p:nvSpPr>
          <p:cNvPr id="65" name="Google Shape;65;p9"/>
          <p:cNvSpPr/>
          <p:nvPr/>
        </p:nvSpPr>
        <p:spPr>
          <a:xfrm>
            <a:off x="10179686" y="5017467"/>
            <a:ext cx="3681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6" name="Google Shape;66;p9"/>
          <p:cNvSpPr/>
          <p:nvPr/>
        </p:nvSpPr>
        <p:spPr>
          <a:xfrm>
            <a:off x="10557572" y="4635982"/>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7" name="Google Shape;67;p9"/>
          <p:cNvSpPr/>
          <p:nvPr/>
        </p:nvSpPr>
        <p:spPr>
          <a:xfrm>
            <a:off x="11259328" y="4589362"/>
            <a:ext cx="1209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8" name="Google Shape;68;p9"/>
          <p:cNvSpPr/>
          <p:nvPr/>
        </p:nvSpPr>
        <p:spPr>
          <a:xfrm>
            <a:off x="13005276" y="4635982"/>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69" name="Google Shape;69;p9"/>
          <p:cNvCxnSpPr/>
          <p:nvPr/>
        </p:nvCxnSpPr>
        <p:spPr>
          <a:xfrm>
            <a:off x="11177995" y="3966470"/>
            <a:ext cx="1290000" cy="0"/>
          </a:xfrm>
          <a:prstGeom prst="straightConnector1">
            <a:avLst/>
          </a:prstGeom>
          <a:noFill/>
          <a:ln w="76200" cap="flat" cmpd="sng">
            <a:solidFill>
              <a:srgbClr val="EDC31B"/>
            </a:solidFill>
            <a:prstDash val="solid"/>
            <a:round/>
            <a:headEnd type="none" w="sm" len="sm"/>
            <a:tailEnd type="none" w="sm" len="sm"/>
          </a:ln>
        </p:spPr>
      </p:cxnSp>
      <p:sp>
        <p:nvSpPr>
          <p:cNvPr id="70" name="Google Shape;70;p9"/>
          <p:cNvSpPr/>
          <p:nvPr/>
        </p:nvSpPr>
        <p:spPr>
          <a:xfrm>
            <a:off x="11648823" y="4136946"/>
            <a:ext cx="351000" cy="3687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1" name="Google Shape;71;p9"/>
          <p:cNvSpPr txBox="1"/>
          <p:nvPr/>
        </p:nvSpPr>
        <p:spPr>
          <a:xfrm>
            <a:off x="9190284" y="6413324"/>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4100" b="1" i="0" u="none" strike="noStrike" cap="none">
                <a:solidFill>
                  <a:schemeClr val="lt1"/>
                </a:solidFill>
                <a:latin typeface="Poppins"/>
                <a:ea typeface="Poppins"/>
                <a:cs typeface="Poppins"/>
                <a:sym typeface="Poppins"/>
              </a:rPr>
              <a:t>feud</a:t>
            </a:r>
            <a:endParaRPr sz="14100" b="1" i="0" u="none" strike="noStrike" cap="none">
              <a:solidFill>
                <a:schemeClr val="lt1"/>
              </a:solidFill>
              <a:latin typeface="Poppins"/>
              <a:ea typeface="Poppins"/>
              <a:cs typeface="Poppins"/>
              <a:sym typeface="Poppins"/>
            </a:endParaRPr>
          </a:p>
        </p:txBody>
      </p:sp>
      <p:sp>
        <p:nvSpPr>
          <p:cNvPr id="72" name="Google Shape;72;p9"/>
          <p:cNvSpPr txBox="1">
            <a:spLocks noGrp="1"/>
          </p:cNvSpPr>
          <p:nvPr>
            <p:ph type="body" idx="1"/>
          </p:nvPr>
        </p:nvSpPr>
        <p:spPr>
          <a:xfrm>
            <a:off x="612750" y="5925312"/>
            <a:ext cx="5738700" cy="3204600"/>
          </a:xfrm>
          <a:prstGeom prst="rect">
            <a:avLst/>
          </a:prstGeom>
          <a:noFill/>
          <a:ln>
            <a:noFill/>
          </a:ln>
        </p:spPr>
        <p:txBody>
          <a:bodyPr spcFirstLastPara="1" wrap="square" lIns="0" tIns="18275" rIns="0" bIns="0" anchor="t" anchorCtr="0">
            <a:spAutoFit/>
          </a:bodyPr>
          <a:lstStyle/>
          <a:p>
            <a:pPr marL="0" lvl="0" indent="0" algn="l" rtl="0">
              <a:lnSpc>
                <a:spcPct val="100000"/>
              </a:lnSpc>
              <a:spcBef>
                <a:spcPts val="0"/>
              </a:spcBef>
              <a:spcAft>
                <a:spcPts val="0"/>
              </a:spcAft>
              <a:buClr>
                <a:srgbClr val="000000"/>
              </a:buClr>
              <a:buSzPts val="3450"/>
              <a:buFont typeface="Arial"/>
              <a:buNone/>
            </a:pPr>
            <a:r>
              <a:rPr lang="en"/>
              <a:t>It’s time to blend the sounds!</a:t>
            </a:r>
            <a:endParaRPr sz="1400" b="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3450"/>
              <a:buFont typeface="Arial"/>
              <a:buNone/>
            </a:pPr>
            <a:endParaRPr/>
          </a:p>
          <a:p>
            <a:pPr marL="0" lvl="0" indent="0" algn="l" rtl="0">
              <a:lnSpc>
                <a:spcPct val="100000"/>
              </a:lnSpc>
              <a:spcBef>
                <a:spcPts val="0"/>
              </a:spcBef>
              <a:spcAft>
                <a:spcPts val="0"/>
              </a:spcAft>
              <a:buClr>
                <a:srgbClr val="000000"/>
              </a:buClr>
              <a:buSzPts val="3450"/>
              <a:buFont typeface="Arial"/>
              <a:buNone/>
            </a:pPr>
            <a:r>
              <a:rPr lang="en"/>
              <a:t>It’s time to blend the sounds to help us read the words smoothly!</a:t>
            </a:r>
            <a:endParaRPr/>
          </a:p>
        </p:txBody>
      </p:sp>
      <p:sp>
        <p:nvSpPr>
          <p:cNvPr id="73" name="Google Shape;73;p9"/>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Blend </a:t>
            </a:r>
            <a:endParaRPr b="1"/>
          </a:p>
          <a:p>
            <a:pPr marL="0" lvl="0" indent="0" algn="l" rtl="0">
              <a:lnSpc>
                <a:spcPct val="100487"/>
              </a:lnSpc>
              <a:spcBef>
                <a:spcPts val="0"/>
              </a:spcBef>
              <a:spcAft>
                <a:spcPts val="0"/>
              </a:spcAft>
              <a:buClr>
                <a:srgbClr val="000000"/>
              </a:buClr>
              <a:buSzPts val="1400"/>
              <a:buFont typeface="Arial"/>
              <a:buNone/>
            </a:pPr>
            <a:r>
              <a:rPr lang="en" b="1"/>
              <a:t>the sounds</a:t>
            </a:r>
            <a:endParaRPr b="1"/>
          </a:p>
          <a:p>
            <a:pPr marL="0" lvl="0" indent="0" algn="l" rtl="0">
              <a:lnSpc>
                <a:spcPct val="100000"/>
              </a:lnSpc>
              <a:spcBef>
                <a:spcPts val="0"/>
              </a:spcBef>
              <a:spcAft>
                <a:spcPts val="0"/>
              </a:spcAft>
              <a:buSzPts val="7600"/>
              <a:buNone/>
            </a:pPr>
            <a:endParaRPr/>
          </a:p>
        </p:txBody>
      </p:sp>
      <p:pic>
        <p:nvPicPr>
          <p:cNvPr id="74" name="Google Shape;74;p9"/>
          <p:cNvPicPr preferRelativeResize="0"/>
          <p:nvPr/>
        </p:nvPicPr>
        <p:blipFill rotWithShape="1">
          <a:blip r:embed="rId4">
            <a:alphaModFix/>
          </a:blip>
          <a:srcRect/>
          <a:stretch/>
        </p:blipFill>
        <p:spPr>
          <a:xfrm>
            <a:off x="610315" y="3236871"/>
            <a:ext cx="2781813" cy="2356711"/>
          </a:xfrm>
          <a:prstGeom prst="rect">
            <a:avLst/>
          </a:prstGeom>
          <a:noFill/>
          <a:ln>
            <a:noFill/>
          </a:ln>
        </p:spPr>
      </p:pic>
      <p:sp>
        <p:nvSpPr>
          <p:cNvPr id="75" name="Google Shape;75;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76" name="Google Shape;76;p9"/>
          <p:cNvPicPr preferRelativeResize="0"/>
          <p:nvPr/>
        </p:nvPicPr>
        <p:blipFill rotWithShape="1">
          <a:blip r:embed="rId5">
            <a:alphaModFix/>
          </a:blip>
          <a:srcRect/>
          <a:stretch/>
        </p:blipFill>
        <p:spPr>
          <a:xfrm>
            <a:off x="17653913" y="312775"/>
            <a:ext cx="1821935" cy="15670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1"/>
                                        <p:tgtEl>
                                          <p:spTgt spid="69"/>
                                        </p:tgtEl>
                                      </p:cBhvr>
                                    </p:animEffect>
                                  </p:childTnLst>
                                </p:cTn>
                              </p:par>
                              <p:par>
                                <p:cTn id="13" presetID="10"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1"/>
                                        <p:tgtEl>
                                          <p:spTgt spid="7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1"/>
                                          </p:stCondLst>
                                        </p:cTn>
                                        <p:tgtEl>
                                          <p:spTgt spid="6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8"/>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1"/>
                                          </p:stCondLst>
                                        </p:cTn>
                                        <p:tgtEl>
                                          <p:spTgt spid="6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1000"/>
                                        <p:tgtEl>
                                          <p:spTgt spid="65"/>
                                        </p:tgtEl>
                                      </p:cBhvr>
                                    </p:animEffect>
                                  </p:childTnLst>
                                </p:cTn>
                              </p:par>
                              <p:par>
                                <p:cTn id="37" presetID="1" presetClass="exit" presetSubtype="0" fill="hold" nodeType="withEffect">
                                  <p:stCondLst>
                                    <p:cond delay="0"/>
                                  </p:stCondLst>
                                  <p:childTnLst>
                                    <p:set>
                                      <p:cBhvr>
                                        <p:cTn id="38" dur="1" fill="hold">
                                          <p:stCondLst>
                                            <p:cond delay="1"/>
                                          </p:stCondLst>
                                        </p:cTn>
                                        <p:tgtEl>
                                          <p:spTgt spid="6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1"/>
                                          </p:stCondLst>
                                        </p:cTn>
                                        <p:tgtEl>
                                          <p:spTgt spid="6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0"/>
          <p:cNvPicPr preferRelativeResize="0"/>
          <p:nvPr/>
        </p:nvPicPr>
        <p:blipFill rotWithShape="1">
          <a:blip r:embed="rId3">
            <a:alphaModFix/>
          </a:blip>
          <a:srcRect/>
          <a:stretch/>
        </p:blipFill>
        <p:spPr>
          <a:xfrm rot="5400000">
            <a:off x="7189946" y="2336401"/>
            <a:ext cx="9633356" cy="6330493"/>
          </a:xfrm>
          <a:prstGeom prst="rect">
            <a:avLst/>
          </a:prstGeom>
          <a:noFill/>
          <a:ln>
            <a:noFill/>
          </a:ln>
        </p:spPr>
      </p:pic>
      <p:sp>
        <p:nvSpPr>
          <p:cNvPr id="83" name="Google Shape;83;p10"/>
          <p:cNvSpPr txBox="1"/>
          <p:nvPr/>
        </p:nvSpPr>
        <p:spPr>
          <a:xfrm>
            <a:off x="9190284" y="1989715"/>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1000" b="1" i="0" u="none" strike="noStrike" cap="none">
                <a:solidFill>
                  <a:schemeClr val="lt1"/>
                </a:solidFill>
                <a:latin typeface="Poppins"/>
                <a:ea typeface="Poppins"/>
                <a:cs typeface="Poppins"/>
                <a:sym typeface="Poppins"/>
              </a:rPr>
              <a:t>Europe</a:t>
            </a:r>
            <a:endParaRPr sz="11000" b="1" i="0" u="none" strike="noStrike" cap="none">
              <a:solidFill>
                <a:schemeClr val="lt1"/>
              </a:solidFill>
              <a:latin typeface="Poppins"/>
              <a:ea typeface="Poppins"/>
              <a:cs typeface="Poppins"/>
              <a:sym typeface="Poppins"/>
            </a:endParaRPr>
          </a:p>
        </p:txBody>
      </p:sp>
      <p:sp>
        <p:nvSpPr>
          <p:cNvPr id="84" name="Google Shape;84;p10"/>
          <p:cNvSpPr/>
          <p:nvPr/>
        </p:nvSpPr>
        <p:spPr>
          <a:xfrm>
            <a:off x="9585214" y="5017444"/>
            <a:ext cx="4914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5" name="Google Shape;85;p10"/>
          <p:cNvSpPr/>
          <p:nvPr/>
        </p:nvSpPr>
        <p:spPr>
          <a:xfrm>
            <a:off x="9585202" y="4672609"/>
            <a:ext cx="1422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6" name="Google Shape;86;p10"/>
          <p:cNvSpPr/>
          <p:nvPr/>
        </p:nvSpPr>
        <p:spPr>
          <a:xfrm>
            <a:off x="11252633" y="4672585"/>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7" name="Google Shape;87;p10"/>
          <p:cNvSpPr/>
          <p:nvPr/>
        </p:nvSpPr>
        <p:spPr>
          <a:xfrm>
            <a:off x="10186613" y="4147383"/>
            <a:ext cx="351000" cy="3687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88" name="Google Shape;88;p10"/>
          <p:cNvCxnSpPr/>
          <p:nvPr/>
        </p:nvCxnSpPr>
        <p:spPr>
          <a:xfrm>
            <a:off x="9715785" y="3904690"/>
            <a:ext cx="1290000" cy="0"/>
          </a:xfrm>
          <a:prstGeom prst="straightConnector1">
            <a:avLst/>
          </a:prstGeom>
          <a:noFill/>
          <a:ln w="76200" cap="flat" cmpd="sng">
            <a:solidFill>
              <a:srgbClr val="EDC31B"/>
            </a:solidFill>
            <a:prstDash val="solid"/>
            <a:round/>
            <a:headEnd type="none" w="sm" len="sm"/>
            <a:tailEnd type="none" w="sm" len="sm"/>
          </a:ln>
        </p:spPr>
      </p:cxnSp>
      <p:sp>
        <p:nvSpPr>
          <p:cNvPr id="89" name="Google Shape;89;p10"/>
          <p:cNvSpPr/>
          <p:nvPr/>
        </p:nvSpPr>
        <p:spPr>
          <a:xfrm>
            <a:off x="12045313" y="4672585"/>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0" name="Google Shape;90;p10"/>
          <p:cNvSpPr/>
          <p:nvPr/>
        </p:nvSpPr>
        <p:spPr>
          <a:xfrm>
            <a:off x="12118662" y="4147383"/>
            <a:ext cx="351000" cy="3687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1" name="Google Shape;91;p10"/>
          <p:cNvSpPr/>
          <p:nvPr/>
        </p:nvSpPr>
        <p:spPr>
          <a:xfrm>
            <a:off x="12837992" y="4672585"/>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2" name="Google Shape;92;p10"/>
          <p:cNvSpPr txBox="1"/>
          <p:nvPr/>
        </p:nvSpPr>
        <p:spPr>
          <a:xfrm>
            <a:off x="9190284" y="6475104"/>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1000" b="1" i="0" u="none" strike="noStrike" cap="none">
                <a:solidFill>
                  <a:schemeClr val="lt1"/>
                </a:solidFill>
                <a:latin typeface="Poppins"/>
                <a:ea typeface="Poppins"/>
                <a:cs typeface="Poppins"/>
                <a:sym typeface="Poppins"/>
              </a:rPr>
              <a:t>Europe</a:t>
            </a:r>
            <a:endParaRPr sz="11000" b="1" i="0" u="none" strike="noStrike" cap="none">
              <a:solidFill>
                <a:schemeClr val="lt1"/>
              </a:solidFill>
              <a:latin typeface="Poppins"/>
              <a:ea typeface="Poppins"/>
              <a:cs typeface="Poppins"/>
              <a:sym typeface="Poppins"/>
            </a:endParaRPr>
          </a:p>
        </p:txBody>
      </p:sp>
      <p:sp>
        <p:nvSpPr>
          <p:cNvPr id="93" name="Google Shape;93;p10"/>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SzPts val="7600"/>
              <a:buNone/>
            </a:pPr>
            <a:r>
              <a:rPr lang="en" b="1"/>
              <a:t>Blend </a:t>
            </a:r>
            <a:endParaRPr b="1"/>
          </a:p>
          <a:p>
            <a:pPr marL="0" lvl="0" indent="0" algn="l" rtl="0">
              <a:lnSpc>
                <a:spcPct val="100487"/>
              </a:lnSpc>
              <a:spcBef>
                <a:spcPts val="0"/>
              </a:spcBef>
              <a:spcAft>
                <a:spcPts val="0"/>
              </a:spcAft>
              <a:buSzPts val="7600"/>
              <a:buNone/>
            </a:pPr>
            <a:r>
              <a:rPr lang="en" b="1"/>
              <a:t>the sounds</a:t>
            </a:r>
            <a:endParaRPr b="1"/>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pic>
        <p:nvPicPr>
          <p:cNvPr id="94" name="Google Shape;94;p10"/>
          <p:cNvPicPr preferRelativeResize="0"/>
          <p:nvPr/>
        </p:nvPicPr>
        <p:blipFill rotWithShape="1">
          <a:blip r:embed="rId4">
            <a:alphaModFix/>
          </a:blip>
          <a:srcRect/>
          <a:stretch/>
        </p:blipFill>
        <p:spPr>
          <a:xfrm>
            <a:off x="610315" y="3236871"/>
            <a:ext cx="2781813" cy="2356711"/>
          </a:xfrm>
          <a:prstGeom prst="rect">
            <a:avLst/>
          </a:prstGeom>
          <a:noFill/>
          <a:ln>
            <a:noFill/>
          </a:ln>
        </p:spPr>
      </p:pic>
      <p:sp>
        <p:nvSpPr>
          <p:cNvPr id="95" name="Google Shape;95;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6" name="Google Shape;96;p10"/>
          <p:cNvPicPr preferRelativeResize="0"/>
          <p:nvPr/>
        </p:nvPicPr>
        <p:blipFill rotWithShape="1">
          <a:blip r:embed="rId5">
            <a:alphaModFix/>
          </a:blip>
          <a:srcRect/>
          <a:stretch/>
        </p:blipFill>
        <p:spPr>
          <a:xfrm>
            <a:off x="17653913" y="312775"/>
            <a:ext cx="1821935" cy="15670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1"/>
                                        <p:tgtEl>
                                          <p:spTgt spid="88"/>
                                        </p:tgtEl>
                                      </p:cBhvr>
                                    </p:animEffect>
                                  </p:childTnLst>
                                </p:cTn>
                              </p:par>
                              <p:par>
                                <p:cTn id="13" presetID="10" presetClass="entr" presetSubtype="0"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1"/>
                                        <p:tgtEl>
                                          <p:spTgt spid="87"/>
                                        </p:tgtEl>
                                      </p:cBhvr>
                                    </p:animEffect>
                                  </p:childTnLst>
                                </p:cTn>
                              </p:par>
                              <p:par>
                                <p:cTn id="16" presetID="10" presetClass="entr" presetSubtype="0" fill="hold" nodeType="with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fade">
                                      <p:cBhvr>
                                        <p:cTn id="18" dur="1"/>
                                        <p:tgtEl>
                                          <p:spTgt spid="9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1"/>
                                          </p:stCondLst>
                                        </p:cTn>
                                        <p:tgtEl>
                                          <p:spTgt spid="8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fade">
                                      <p:cBhvr>
                                        <p:cTn id="33" dur="1"/>
                                        <p:tgtEl>
                                          <p:spTgt spid="89"/>
                                        </p:tgtEl>
                                      </p:cBhvr>
                                    </p:animEffect>
                                  </p:childTnLst>
                                </p:cTn>
                              </p:par>
                              <p:par>
                                <p:cTn id="34" presetID="1" presetClass="exit" presetSubtype="0" fill="hold" nodeType="withEffect">
                                  <p:stCondLst>
                                    <p:cond delay="0"/>
                                  </p:stCondLst>
                                  <p:childTnLst>
                                    <p:set>
                                      <p:cBhvr>
                                        <p:cTn id="35" dur="1" fill="hold">
                                          <p:stCondLst>
                                            <p:cond delay="1"/>
                                          </p:stCondLst>
                                        </p:cTn>
                                        <p:tgtEl>
                                          <p:spTgt spid="8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fade">
                                      <p:cBhvr>
                                        <p:cTn id="40" dur="100"/>
                                        <p:tgtEl>
                                          <p:spTgt spid="91"/>
                                        </p:tgtEl>
                                      </p:cBhvr>
                                    </p:animEffect>
                                  </p:childTnLst>
                                </p:cTn>
                              </p:par>
                              <p:par>
                                <p:cTn id="41" presetID="1" presetClass="exit" presetSubtype="0" fill="hold" nodeType="withEffect">
                                  <p:stCondLst>
                                    <p:cond delay="0"/>
                                  </p:stCondLst>
                                  <p:childTnLst>
                                    <p:set>
                                      <p:cBhvr>
                                        <p:cTn id="42" dur="1" fill="hold">
                                          <p:stCondLst>
                                            <p:cond delay="1"/>
                                          </p:stCondLst>
                                        </p:cTn>
                                        <p:tgtEl>
                                          <p:spTgt spid="8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fade">
                                      <p:cBhvr>
                                        <p:cTn id="47" dur="1000"/>
                                        <p:tgtEl>
                                          <p:spTgt spid="84"/>
                                        </p:tgtEl>
                                      </p:cBhvr>
                                    </p:animEffect>
                                  </p:childTnLst>
                                </p:cTn>
                              </p:par>
                              <p:par>
                                <p:cTn id="48" presetID="1" presetClass="exit" presetSubtype="0" fill="hold" nodeType="withEffect">
                                  <p:stCondLst>
                                    <p:cond delay="0"/>
                                  </p:stCondLst>
                                  <p:childTnLst>
                                    <p:set>
                                      <p:cBhvr>
                                        <p:cTn id="49" dur="1" fill="hold">
                                          <p:stCondLst>
                                            <p:cond delay="1"/>
                                          </p:stCondLst>
                                        </p:cTn>
                                        <p:tgtEl>
                                          <p:spTgt spid="9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1"/>
                                          </p:stCondLst>
                                        </p:cTn>
                                        <p:tgtEl>
                                          <p:spTgt spid="8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92"/>
                                        </p:tgtEl>
                                        <p:attrNameLst>
                                          <p:attrName>style.visibility</p:attrName>
                                        </p:attrNameLst>
                                      </p:cBhvr>
                                      <p:to>
                                        <p:strVal val="visible"/>
                                      </p:to>
                                    </p:set>
                                    <p:animEffect transition="in" filter="fade">
                                      <p:cBhvr>
                                        <p:cTn id="58"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1"/>
          <p:cNvGrpSpPr/>
          <p:nvPr/>
        </p:nvGrpSpPr>
        <p:grpSpPr>
          <a:xfrm>
            <a:off x="10298165" y="2139463"/>
            <a:ext cx="5102164" cy="2792258"/>
            <a:chOff x="5784675" y="818500"/>
            <a:chExt cx="2737800" cy="1941900"/>
          </a:xfrm>
        </p:grpSpPr>
        <p:sp>
          <p:nvSpPr>
            <p:cNvPr id="103" name="Google Shape;103;p11"/>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4" name="Google Shape;104;p11"/>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9300" b="1" i="0" u="none" strike="noStrike" cap="none">
                  <a:solidFill>
                    <a:schemeClr val="accent1"/>
                  </a:solidFill>
                  <a:latin typeface="Poppins"/>
                  <a:ea typeface="Poppins"/>
                  <a:cs typeface="Poppins"/>
                  <a:sym typeface="Poppins"/>
                </a:rPr>
                <a:t>feudal</a:t>
              </a:r>
              <a:endParaRPr sz="9300" b="1" i="0" u="none" strike="noStrike" cap="none">
                <a:solidFill>
                  <a:schemeClr val="accent1"/>
                </a:solidFill>
                <a:latin typeface="Poppins"/>
                <a:ea typeface="Poppins"/>
                <a:cs typeface="Poppins"/>
                <a:sym typeface="Poppins"/>
              </a:endParaRPr>
            </a:p>
          </p:txBody>
        </p:sp>
      </p:grpSp>
      <p:grpSp>
        <p:nvGrpSpPr>
          <p:cNvPr id="105" name="Google Shape;105;p11"/>
          <p:cNvGrpSpPr/>
          <p:nvPr/>
        </p:nvGrpSpPr>
        <p:grpSpPr>
          <a:xfrm>
            <a:off x="7584345" y="5360740"/>
            <a:ext cx="10587620" cy="3369585"/>
            <a:chOff x="5784675" y="818500"/>
            <a:chExt cx="2737800" cy="1941900"/>
          </a:xfrm>
        </p:grpSpPr>
        <p:sp>
          <p:nvSpPr>
            <p:cNvPr id="106" name="Google Shape;106;p11"/>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7" name="Google Shape;107;p11"/>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7700"/>
                <a:buFont typeface="Arial"/>
                <a:buNone/>
              </a:pPr>
              <a:r>
                <a:rPr lang="en" sz="6000" b="1" i="0" u="none" strike="noStrike" cap="none">
                  <a:solidFill>
                    <a:schemeClr val="accent1"/>
                  </a:solidFill>
                  <a:latin typeface="Poppins"/>
                  <a:ea typeface="Poppins"/>
                  <a:cs typeface="Poppins"/>
                  <a:sym typeface="Poppins"/>
                </a:rPr>
                <a:t>I read a blurb about the feudal system in Europe.</a:t>
              </a:r>
              <a:endParaRPr sz="6000" b="1" i="0" u="none" strike="noStrike" cap="none">
                <a:solidFill>
                  <a:schemeClr val="accent1"/>
                </a:solidFill>
                <a:latin typeface="Poppins"/>
                <a:ea typeface="Poppins"/>
                <a:cs typeface="Poppins"/>
                <a:sym typeface="Poppins"/>
              </a:endParaRPr>
            </a:p>
          </p:txBody>
        </p:sp>
      </p:grpSp>
      <p:sp>
        <p:nvSpPr>
          <p:cNvPr id="108" name="Google Shape;108;p11"/>
          <p:cNvSpPr/>
          <p:nvPr/>
        </p:nvSpPr>
        <p:spPr>
          <a:xfrm>
            <a:off x="12010318" y="4258462"/>
            <a:ext cx="351000" cy="3681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109" name="Google Shape;109;p11"/>
          <p:cNvCxnSpPr/>
          <p:nvPr/>
        </p:nvCxnSpPr>
        <p:spPr>
          <a:xfrm>
            <a:off x="11663358" y="4172990"/>
            <a:ext cx="1043700" cy="0"/>
          </a:xfrm>
          <a:prstGeom prst="straightConnector1">
            <a:avLst/>
          </a:prstGeom>
          <a:noFill/>
          <a:ln w="76200" cap="flat" cmpd="sng">
            <a:solidFill>
              <a:schemeClr val="accent4"/>
            </a:solidFill>
            <a:prstDash val="solid"/>
            <a:round/>
            <a:headEnd type="none" w="sm" len="sm"/>
            <a:tailEnd type="none" w="sm" len="sm"/>
          </a:ln>
        </p:spPr>
      </p:cxnSp>
      <p:sp>
        <p:nvSpPr>
          <p:cNvPr id="110" name="Google Shape;110;p11"/>
          <p:cNvSpPr/>
          <p:nvPr/>
        </p:nvSpPr>
        <p:spPr>
          <a:xfrm>
            <a:off x="13898121" y="4258462"/>
            <a:ext cx="351000" cy="3681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111" name="Google Shape;111;p11"/>
          <p:cNvCxnSpPr/>
          <p:nvPr/>
        </p:nvCxnSpPr>
        <p:spPr>
          <a:xfrm>
            <a:off x="12851452" y="2648064"/>
            <a:ext cx="0" cy="1775100"/>
          </a:xfrm>
          <a:prstGeom prst="straightConnector1">
            <a:avLst/>
          </a:prstGeom>
          <a:noFill/>
          <a:ln w="76200" cap="flat" cmpd="sng">
            <a:solidFill>
              <a:srgbClr val="EDC31B"/>
            </a:solidFill>
            <a:prstDash val="solid"/>
            <a:round/>
            <a:headEnd type="none" w="sm" len="sm"/>
            <a:tailEnd type="none" w="sm" len="sm"/>
          </a:ln>
        </p:spPr>
      </p:cxnSp>
      <p:sp>
        <p:nvSpPr>
          <p:cNvPr id="112" name="Google Shape;112;p11"/>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13" name="Google Shape;113;p11"/>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14" name="Google Shape;114;p11"/>
          <p:cNvSpPr txBox="1">
            <a:spLocks noGrp="1"/>
          </p:cNvSpPr>
          <p:nvPr>
            <p:ph type="body" idx="1"/>
          </p:nvPr>
        </p:nvSpPr>
        <p:spPr>
          <a:xfrm>
            <a:off x="612750" y="6126480"/>
            <a:ext cx="6256800" cy="2673600"/>
          </a:xfrm>
          <a:prstGeom prst="rect">
            <a:avLst/>
          </a:prstGeom>
          <a:noFill/>
          <a:ln>
            <a:noFill/>
          </a:ln>
        </p:spPr>
        <p:txBody>
          <a:bodyPr spcFirstLastPara="1" wrap="square" lIns="0" tIns="18275" rIns="0" bIns="0" anchor="t" anchorCtr="0">
            <a:spAutoFit/>
          </a:bodyPr>
          <a:lstStyle/>
          <a:p>
            <a:pPr marL="0" lvl="0" indent="0" algn="l" rtl="0">
              <a:lnSpc>
                <a:spcPct val="100000"/>
              </a:lnSpc>
              <a:spcBef>
                <a:spcPts val="0"/>
              </a:spcBef>
              <a:spcAft>
                <a:spcPts val="0"/>
              </a:spcAft>
              <a:buClr>
                <a:srgbClr val="000000"/>
              </a:buClr>
              <a:buSzPts val="3450"/>
              <a:buFont typeface="Arial"/>
              <a:buNone/>
            </a:pPr>
            <a:r>
              <a:rPr lang="en"/>
              <a:t>It’s time to read the words!</a:t>
            </a:r>
            <a:endParaRPr sz="1400" b="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3450"/>
              <a:buFont typeface="Arial"/>
              <a:buNone/>
            </a:pPr>
            <a:endParaRPr/>
          </a:p>
          <a:p>
            <a:pPr marL="0" lvl="0" indent="0" algn="l" rtl="0">
              <a:lnSpc>
                <a:spcPct val="100000"/>
              </a:lnSpc>
              <a:spcBef>
                <a:spcPts val="0"/>
              </a:spcBef>
              <a:spcAft>
                <a:spcPts val="0"/>
              </a:spcAft>
              <a:buClr>
                <a:srgbClr val="000000"/>
              </a:buClr>
              <a:buSzPts val="3450"/>
              <a:buFont typeface="Arial"/>
              <a:buNone/>
            </a:pPr>
            <a:r>
              <a:rPr lang="en"/>
              <a:t>It’s time to read the words, so we can read smoothly, like we are speaking!</a:t>
            </a:r>
            <a:endParaRPr/>
          </a:p>
        </p:txBody>
      </p:sp>
      <p:sp>
        <p:nvSpPr>
          <p:cNvPr id="115" name="Google Shape;115;p11"/>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Read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16" name="Google Shape;116;p11"/>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17" name="Google Shape;117;p11"/>
          <p:cNvPicPr preferRelativeResize="0"/>
          <p:nvPr/>
        </p:nvPicPr>
        <p:blipFill rotWithShape="1">
          <a:blip r:embed="rId5">
            <a:alphaModFix/>
          </a:blip>
          <a:srcRect/>
          <a:stretch/>
        </p:blipFill>
        <p:spPr>
          <a:xfrm>
            <a:off x="15986550" y="8915650"/>
            <a:ext cx="2484574" cy="179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additive="base">
                                        <p:cTn id="12" dur="1000"/>
                                        <p:tgtEl>
                                          <p:spTgt spid="102"/>
                                        </p:tgtEl>
                                        <p:attrNameLst>
                                          <p:attrName>ppt_w</p:attrName>
                                        </p:attrNameLst>
                                      </p:cBhvr>
                                      <p:tavLst>
                                        <p:tav tm="0">
                                          <p:val>
                                            <p:strVal val="0"/>
                                          </p:val>
                                        </p:tav>
                                        <p:tav tm="100000">
                                          <p:val>
                                            <p:strVal val="#ppt_w"/>
                                          </p:val>
                                        </p:tav>
                                      </p:tavLst>
                                    </p:anim>
                                    <p:anim calcmode="lin" valueType="num">
                                      <p:cBhvr additive="base">
                                        <p:cTn id="13" dur="1000"/>
                                        <p:tgtEl>
                                          <p:spTgt spid="102"/>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8"/>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fade">
                                      <p:cBhvr>
                                        <p:cTn id="22" dur="1"/>
                                        <p:tgtEl>
                                          <p:spTgt spid="1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1"/>
                                        <p:tgtEl>
                                          <p:spTgt spid="111"/>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105"/>
                                        </p:tgtEl>
                                        <p:attrNameLst>
                                          <p:attrName>style.visibility</p:attrName>
                                        </p:attrNameLst>
                                      </p:cBhvr>
                                      <p:to>
                                        <p:strVal val="visible"/>
                                      </p:to>
                                    </p:set>
                                    <p:anim calcmode="lin" valueType="num">
                                      <p:cBhvr additive="base">
                                        <p:cTn id="32" dur="1000"/>
                                        <p:tgtEl>
                                          <p:spTgt spid="105"/>
                                        </p:tgtEl>
                                        <p:attrNameLst>
                                          <p:attrName>ppt_w</p:attrName>
                                        </p:attrNameLst>
                                      </p:cBhvr>
                                      <p:tavLst>
                                        <p:tav tm="0">
                                          <p:val>
                                            <p:strVal val="0"/>
                                          </p:val>
                                        </p:tav>
                                        <p:tav tm="100000">
                                          <p:val>
                                            <p:strVal val="#ppt_w"/>
                                          </p:val>
                                        </p:tav>
                                      </p:tavLst>
                                    </p:anim>
                                    <p:anim calcmode="lin" valueType="num">
                                      <p:cBhvr additive="base">
                                        <p:cTn id="33" dur="1000"/>
                                        <p:tgtEl>
                                          <p:spTgt spid="10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2"/>
          <p:cNvSpPr txBox="1"/>
          <p:nvPr/>
        </p:nvSpPr>
        <p:spPr>
          <a:xfrm>
            <a:off x="7363007" y="1877875"/>
            <a:ext cx="13231500" cy="76641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1900" b="1" i="0" u="none" strike="noStrike" cap="none">
                <a:solidFill>
                  <a:schemeClr val="accent1"/>
                </a:solidFill>
                <a:latin typeface="Poppins"/>
                <a:ea typeface="Poppins"/>
                <a:cs typeface="Poppins"/>
                <a:sym typeface="Poppins"/>
              </a:rPr>
              <a:t>feud</a:t>
            </a:r>
            <a:endParaRPr sz="11900" b="1" i="0" u="none" strike="noStrike" cap="none">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1900" b="1" i="0" u="none" strike="noStrike" cap="none">
                <a:solidFill>
                  <a:schemeClr val="accent1"/>
                </a:solidFill>
                <a:latin typeface="Poppins"/>
                <a:ea typeface="Poppins"/>
                <a:cs typeface="Poppins"/>
                <a:sym typeface="Poppins"/>
              </a:rPr>
              <a:t>feudal</a:t>
            </a:r>
            <a:endParaRPr sz="11900" b="1" i="0" u="none" strike="noStrike" cap="none">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1900" b="1" i="0" u="none" strike="noStrike" cap="none">
                <a:solidFill>
                  <a:schemeClr val="accent1"/>
                </a:solidFill>
                <a:latin typeface="Poppins"/>
                <a:ea typeface="Poppins"/>
                <a:cs typeface="Poppins"/>
                <a:sym typeface="Poppins"/>
              </a:rPr>
              <a:t>Europe</a:t>
            </a:r>
            <a:endParaRPr sz="11900" b="1" i="0" u="none" strike="noStrike" cap="none">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8200" b="1" i="0" u="none" strike="noStrike" cap="none">
              <a:solidFill>
                <a:schemeClr val="accent1"/>
              </a:solidFill>
              <a:highlight>
                <a:srgbClr val="FFFFFF"/>
              </a:highlight>
              <a:latin typeface="Poppins"/>
              <a:ea typeface="Poppins"/>
              <a:cs typeface="Poppins"/>
              <a:sym typeface="Poppins"/>
            </a:endParaRPr>
          </a:p>
        </p:txBody>
      </p:sp>
      <p:sp>
        <p:nvSpPr>
          <p:cNvPr id="124" name="Google Shape;124;p12"/>
          <p:cNvSpPr txBox="1">
            <a:spLocks noGrp="1"/>
          </p:cNvSpPr>
          <p:nvPr>
            <p:ph type="body" idx="1"/>
          </p:nvPr>
        </p:nvSpPr>
        <p:spPr>
          <a:xfrm>
            <a:off x="612750" y="5971032"/>
            <a:ext cx="5738700" cy="3204600"/>
          </a:xfrm>
          <a:prstGeom prst="rect">
            <a:avLst/>
          </a:prstGeom>
          <a:noFill/>
          <a:ln>
            <a:noFill/>
          </a:ln>
        </p:spPr>
        <p:txBody>
          <a:bodyPr spcFirstLastPara="1" wrap="square" lIns="0" tIns="18275" rIns="0" bIns="0" anchor="t" anchorCtr="0">
            <a:spAutoFit/>
          </a:bodyPr>
          <a:lstStyle/>
          <a:p>
            <a:pPr marL="0" lvl="0" indent="0" algn="l" rtl="0">
              <a:lnSpc>
                <a:spcPct val="100000"/>
              </a:lnSpc>
              <a:spcBef>
                <a:spcPts val="0"/>
              </a:spcBef>
              <a:spcAft>
                <a:spcPts val="0"/>
              </a:spcAft>
              <a:buClr>
                <a:srgbClr val="000000"/>
              </a:buClr>
              <a:buSzPts val="3450"/>
              <a:buFont typeface="Arial"/>
              <a:buNone/>
            </a:pPr>
            <a:r>
              <a:rPr lang="en"/>
              <a:t>It’s time to decode the sounds in the word!</a:t>
            </a:r>
            <a:endParaRPr sz="1400" b="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3450"/>
              <a:buFont typeface="Arial"/>
              <a:buNone/>
            </a:pPr>
            <a:endParaRPr/>
          </a:p>
          <a:p>
            <a:pPr marL="0" lvl="0" indent="0" algn="l" rtl="0">
              <a:lnSpc>
                <a:spcPct val="100000"/>
              </a:lnSpc>
              <a:spcBef>
                <a:spcPts val="0"/>
              </a:spcBef>
              <a:spcAft>
                <a:spcPts val="0"/>
              </a:spcAft>
              <a:buClr>
                <a:srgbClr val="000000"/>
              </a:buClr>
              <a:buSzPts val="3450"/>
              <a:buFont typeface="Arial"/>
              <a:buNone/>
            </a:pPr>
            <a:r>
              <a:rPr lang="en"/>
              <a:t>It’s time to decode the sounds in the words so we can read the words!</a:t>
            </a:r>
            <a:endParaRPr/>
          </a:p>
        </p:txBody>
      </p:sp>
      <p:sp>
        <p:nvSpPr>
          <p:cNvPr id="125" name="Google Shape;125;p1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Decode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26" name="Google Shape;126;p12"/>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27" name="Google Shape;127;p12"/>
          <p:cNvPicPr preferRelativeResize="0"/>
          <p:nvPr/>
        </p:nvPicPr>
        <p:blipFill rotWithShape="1">
          <a:blip r:embed="rId4">
            <a:alphaModFix/>
          </a:blip>
          <a:srcRect/>
          <a:stretch/>
        </p:blipFill>
        <p:spPr>
          <a:xfrm>
            <a:off x="619374" y="3236875"/>
            <a:ext cx="3224603" cy="233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1000"/>
                                        <p:tgtEl>
                                          <p:spTgt spid="123"/>
                                        </p:tgtEl>
                                        <p:attrNameLst>
                                          <p:attrName>ppt_w</p:attrName>
                                        </p:attrNameLst>
                                      </p:cBhvr>
                                      <p:tavLst>
                                        <p:tav tm="0">
                                          <p:val>
                                            <p:strVal val="0"/>
                                          </p:val>
                                        </p:tav>
                                        <p:tav tm="100000">
                                          <p:val>
                                            <p:strVal val="#ppt_w"/>
                                          </p:val>
                                        </p:tav>
                                      </p:tavLst>
                                    </p:anim>
                                    <p:anim calcmode="lin" valueType="num">
                                      <p:cBhvr additive="base">
                                        <p:cTn id="8" dur="1000"/>
                                        <p:tgtEl>
                                          <p:spTgt spid="12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3"/>
          <p:cNvPicPr preferRelativeResize="0"/>
          <p:nvPr/>
        </p:nvPicPr>
        <p:blipFill rotWithShape="1">
          <a:blip r:embed="rId3">
            <a:alphaModFix/>
          </a:blip>
          <a:srcRect/>
          <a:stretch/>
        </p:blipFill>
        <p:spPr>
          <a:xfrm>
            <a:off x="7523475" y="4286396"/>
            <a:ext cx="3934561" cy="2967702"/>
          </a:xfrm>
          <a:prstGeom prst="rect">
            <a:avLst/>
          </a:prstGeom>
          <a:noFill/>
          <a:ln>
            <a:noFill/>
          </a:ln>
        </p:spPr>
      </p:pic>
      <p:pic>
        <p:nvPicPr>
          <p:cNvPr id="134" name="Google Shape;134;p13"/>
          <p:cNvPicPr preferRelativeResize="0"/>
          <p:nvPr/>
        </p:nvPicPr>
        <p:blipFill rotWithShape="1">
          <a:blip r:embed="rId4">
            <a:alphaModFix/>
          </a:blip>
          <a:srcRect/>
          <a:stretch/>
        </p:blipFill>
        <p:spPr>
          <a:xfrm>
            <a:off x="10473951" y="4286420"/>
            <a:ext cx="3934561" cy="3931443"/>
          </a:xfrm>
          <a:prstGeom prst="rect">
            <a:avLst/>
          </a:prstGeom>
          <a:noFill/>
          <a:ln>
            <a:noFill/>
          </a:ln>
        </p:spPr>
      </p:pic>
      <p:pic>
        <p:nvPicPr>
          <p:cNvPr id="135" name="Google Shape;135;p13"/>
          <p:cNvPicPr preferRelativeResize="0"/>
          <p:nvPr/>
        </p:nvPicPr>
        <p:blipFill rotWithShape="1">
          <a:blip r:embed="rId5">
            <a:alphaModFix/>
          </a:blip>
          <a:srcRect/>
          <a:stretch/>
        </p:blipFill>
        <p:spPr>
          <a:xfrm>
            <a:off x="13463293" y="4286420"/>
            <a:ext cx="3934561" cy="3931443"/>
          </a:xfrm>
          <a:prstGeom prst="rect">
            <a:avLst/>
          </a:prstGeom>
          <a:noFill/>
          <a:ln>
            <a:noFill/>
          </a:ln>
        </p:spPr>
      </p:pic>
      <p:sp>
        <p:nvSpPr>
          <p:cNvPr id="136" name="Google Shape;136;p13"/>
          <p:cNvSpPr txBox="1"/>
          <p:nvPr/>
        </p:nvSpPr>
        <p:spPr>
          <a:xfrm>
            <a:off x="7831302" y="4405883"/>
            <a:ext cx="2232000" cy="17151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3900" b="1" i="0" u="none" strike="noStrike" cap="none">
                <a:solidFill>
                  <a:schemeClr val="lt1"/>
                </a:solidFill>
                <a:latin typeface="Poppins"/>
                <a:ea typeface="Poppins"/>
                <a:cs typeface="Poppins"/>
                <a:sym typeface="Poppins"/>
              </a:rPr>
              <a:t>f</a:t>
            </a:r>
            <a:endParaRPr sz="13700" b="1" i="0" u="none" strike="noStrike" cap="none">
              <a:solidFill>
                <a:srgbClr val="000000"/>
              </a:solidFill>
              <a:latin typeface="Poppins"/>
              <a:ea typeface="Poppins"/>
              <a:cs typeface="Poppins"/>
              <a:sym typeface="Poppins"/>
            </a:endParaRPr>
          </a:p>
        </p:txBody>
      </p:sp>
      <p:sp>
        <p:nvSpPr>
          <p:cNvPr id="137" name="Google Shape;137;p13"/>
          <p:cNvSpPr txBox="1"/>
          <p:nvPr/>
        </p:nvSpPr>
        <p:spPr>
          <a:xfrm>
            <a:off x="10869481" y="4550708"/>
            <a:ext cx="3156000" cy="17151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3000" b="1" i="0" u="none" strike="noStrike" cap="none">
                <a:solidFill>
                  <a:schemeClr val="lt1"/>
                </a:solidFill>
                <a:latin typeface="Poppins"/>
                <a:ea typeface="Poppins"/>
                <a:cs typeface="Poppins"/>
                <a:sym typeface="Poppins"/>
              </a:rPr>
              <a:t>eu</a:t>
            </a:r>
            <a:endParaRPr sz="13000" b="1" i="0" u="none" strike="noStrike" cap="none">
              <a:solidFill>
                <a:srgbClr val="000000"/>
              </a:solidFill>
              <a:latin typeface="Poppins"/>
              <a:ea typeface="Poppins"/>
              <a:cs typeface="Poppins"/>
              <a:sym typeface="Poppins"/>
            </a:endParaRPr>
          </a:p>
        </p:txBody>
      </p:sp>
      <p:sp>
        <p:nvSpPr>
          <p:cNvPr id="138" name="Google Shape;138;p13"/>
          <p:cNvSpPr txBox="1"/>
          <p:nvPr/>
        </p:nvSpPr>
        <p:spPr>
          <a:xfrm>
            <a:off x="14126205" y="4550684"/>
            <a:ext cx="2232000" cy="17151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3900" b="1" i="0" u="none" strike="noStrike" cap="none">
                <a:solidFill>
                  <a:schemeClr val="lt1"/>
                </a:solidFill>
                <a:latin typeface="Poppins"/>
                <a:ea typeface="Poppins"/>
                <a:cs typeface="Poppins"/>
                <a:sym typeface="Poppins"/>
              </a:rPr>
              <a:t>d</a:t>
            </a:r>
            <a:endParaRPr sz="13900" b="1" i="0" u="none" strike="noStrike" cap="none">
              <a:solidFill>
                <a:srgbClr val="000000"/>
              </a:solidFill>
              <a:latin typeface="Poppins"/>
              <a:ea typeface="Poppins"/>
              <a:cs typeface="Poppins"/>
              <a:sym typeface="Poppins"/>
            </a:endParaRPr>
          </a:p>
        </p:txBody>
      </p:sp>
      <p:sp>
        <p:nvSpPr>
          <p:cNvPr id="139" name="Google Shape;139;p13"/>
          <p:cNvSpPr txBox="1">
            <a:spLocks noGrp="1"/>
          </p:cNvSpPr>
          <p:nvPr>
            <p:ph type="body" idx="1"/>
          </p:nvPr>
        </p:nvSpPr>
        <p:spPr>
          <a:xfrm>
            <a:off x="612750" y="6154125"/>
            <a:ext cx="5738700" cy="3204600"/>
          </a:xfrm>
          <a:prstGeom prst="rect">
            <a:avLst/>
          </a:prstGeom>
          <a:noFill/>
          <a:ln>
            <a:noFill/>
          </a:ln>
        </p:spPr>
        <p:txBody>
          <a:bodyPr spcFirstLastPara="1" wrap="square" lIns="0" tIns="18275" rIns="0" bIns="0" anchor="t" anchorCtr="0">
            <a:spAutoFit/>
          </a:bodyPr>
          <a:lstStyle/>
          <a:p>
            <a:pPr marL="0" lvl="0" indent="0" algn="l" rtl="0">
              <a:lnSpc>
                <a:spcPct val="100000"/>
              </a:lnSpc>
              <a:spcBef>
                <a:spcPts val="0"/>
              </a:spcBef>
              <a:spcAft>
                <a:spcPts val="0"/>
              </a:spcAft>
              <a:buClr>
                <a:srgbClr val="000000"/>
              </a:buClr>
              <a:buSzPts val="3450"/>
              <a:buFont typeface="Arial"/>
              <a:buNone/>
            </a:pPr>
            <a:r>
              <a:rPr lang="en"/>
              <a:t>It’s time to spell the words! </a:t>
            </a:r>
            <a:endParaRPr sz="1400" b="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3450"/>
              <a:buFont typeface="Arial"/>
              <a:buNone/>
            </a:pPr>
            <a:endParaRPr/>
          </a:p>
          <a:p>
            <a:pPr marL="0" lvl="0" indent="0" algn="l" rtl="0">
              <a:lnSpc>
                <a:spcPct val="100000"/>
              </a:lnSpc>
              <a:spcBef>
                <a:spcPts val="0"/>
              </a:spcBef>
              <a:spcAft>
                <a:spcPts val="0"/>
              </a:spcAft>
              <a:buClr>
                <a:srgbClr val="000000"/>
              </a:buClr>
              <a:buSzPts val="3450"/>
              <a:buFont typeface="Arial"/>
              <a:buNone/>
            </a:pPr>
            <a:r>
              <a:rPr lang="en"/>
              <a:t>It’s time to spell the words to show we understand the rule!</a:t>
            </a:r>
            <a:endParaRPr/>
          </a:p>
        </p:txBody>
      </p:sp>
      <p:sp>
        <p:nvSpPr>
          <p:cNvPr id="140" name="Google Shape;140;p13"/>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Spell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41" name="Google Shape;141;p13"/>
          <p:cNvPicPr preferRelativeResize="0"/>
          <p:nvPr/>
        </p:nvPicPr>
        <p:blipFill rotWithShape="1">
          <a:blip r:embed="rId6">
            <a:alphaModFix/>
          </a:blip>
          <a:srcRect/>
          <a:stretch/>
        </p:blipFill>
        <p:spPr>
          <a:xfrm>
            <a:off x="18281858" y="549800"/>
            <a:ext cx="669700" cy="1285901"/>
          </a:xfrm>
          <a:prstGeom prst="rect">
            <a:avLst/>
          </a:prstGeom>
          <a:noFill/>
          <a:ln>
            <a:noFill/>
          </a:ln>
        </p:spPr>
      </p:pic>
      <p:pic>
        <p:nvPicPr>
          <p:cNvPr id="142" name="Google Shape;142;p13"/>
          <p:cNvPicPr preferRelativeResize="0"/>
          <p:nvPr/>
        </p:nvPicPr>
        <p:blipFill rotWithShape="1">
          <a:blip r:embed="rId7">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par>
                                <p:cTn id="8" presetID="10" presetClass="entr" presetSubtype="0"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fade">
                                      <p:cBhvr>
                                        <p:cTn id="10" dur="1000"/>
                                        <p:tgtEl>
                                          <p:spTgt spid="1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4"/>
                                        </p:tgtEl>
                                        <p:attrNameLst>
                                          <p:attrName>style.visibility</p:attrName>
                                        </p:attrNameLst>
                                      </p:cBhvr>
                                      <p:to>
                                        <p:strVal val="visible"/>
                                      </p:to>
                                    </p:set>
                                    <p:animEffect transition="in" filter="fade">
                                      <p:cBhvr>
                                        <p:cTn id="15" dur="1000"/>
                                        <p:tgtEl>
                                          <p:spTgt spid="134"/>
                                        </p:tgtEl>
                                      </p:cBhvr>
                                    </p:animEffect>
                                  </p:childTnLst>
                                </p:cTn>
                              </p:par>
                              <p:par>
                                <p:cTn id="16" presetID="10" presetClass="entr" presetSubtype="0" fill="hold" nodeType="withEffect">
                                  <p:stCondLst>
                                    <p:cond delay="0"/>
                                  </p:stCondLst>
                                  <p:childTnLst>
                                    <p:set>
                                      <p:cBhvr>
                                        <p:cTn id="17" dur="1" fill="hold">
                                          <p:stCondLst>
                                            <p:cond delay="0"/>
                                          </p:stCondLst>
                                        </p:cTn>
                                        <p:tgtEl>
                                          <p:spTgt spid="137"/>
                                        </p:tgtEl>
                                        <p:attrNameLst>
                                          <p:attrName>style.visibility</p:attrName>
                                        </p:attrNameLst>
                                      </p:cBhvr>
                                      <p:to>
                                        <p:strVal val="visible"/>
                                      </p:to>
                                    </p:set>
                                    <p:animEffect transition="in" filter="fade">
                                      <p:cBhvr>
                                        <p:cTn id="18" dur="1000"/>
                                        <p:tgtEl>
                                          <p:spTgt spid="1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5"/>
                                        </p:tgtEl>
                                        <p:attrNameLst>
                                          <p:attrName>style.visibility</p:attrName>
                                        </p:attrNameLst>
                                      </p:cBhvr>
                                      <p:to>
                                        <p:strVal val="visible"/>
                                      </p:to>
                                    </p:set>
                                    <p:animEffect transition="in" filter="fade">
                                      <p:cBhvr>
                                        <p:cTn id="23" dur="1000"/>
                                        <p:tgtEl>
                                          <p:spTgt spid="135"/>
                                        </p:tgtEl>
                                      </p:cBhvr>
                                    </p:animEffect>
                                  </p:childTnLst>
                                </p:cTn>
                              </p:par>
                              <p:par>
                                <p:cTn id="24" presetID="10" presetClass="entr" presetSubtype="0" fill="hold" nodeType="withEffect">
                                  <p:stCondLst>
                                    <p:cond delay="0"/>
                                  </p:stCondLst>
                                  <p:childTnLst>
                                    <p:set>
                                      <p:cBhvr>
                                        <p:cTn id="25" dur="1" fill="hold">
                                          <p:stCondLst>
                                            <p:cond delay="0"/>
                                          </p:stCondLst>
                                        </p:cTn>
                                        <p:tgtEl>
                                          <p:spTgt spid="138"/>
                                        </p:tgtEl>
                                        <p:attrNameLst>
                                          <p:attrName>style.visibility</p:attrName>
                                        </p:attrNameLst>
                                      </p:cBhvr>
                                      <p:to>
                                        <p:strVal val="visible"/>
                                      </p:to>
                                    </p:set>
                                    <p:animEffect transition="in" filter="fade">
                                      <p:cBhvr>
                                        <p:cTn id="26"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14"/>
          <p:cNvPicPr preferRelativeResize="0"/>
          <p:nvPr/>
        </p:nvPicPr>
        <p:blipFill rotWithShape="1">
          <a:blip r:embed="rId3">
            <a:alphaModFix/>
          </a:blip>
          <a:srcRect/>
          <a:stretch/>
        </p:blipFill>
        <p:spPr>
          <a:xfrm>
            <a:off x="7142477" y="4654231"/>
            <a:ext cx="3155666" cy="2344486"/>
          </a:xfrm>
          <a:prstGeom prst="rect">
            <a:avLst/>
          </a:prstGeom>
          <a:noFill/>
          <a:ln>
            <a:noFill/>
          </a:ln>
        </p:spPr>
      </p:pic>
      <p:pic>
        <p:nvPicPr>
          <p:cNvPr id="149" name="Google Shape;149;p14"/>
          <p:cNvPicPr preferRelativeResize="0"/>
          <p:nvPr/>
        </p:nvPicPr>
        <p:blipFill rotWithShape="1">
          <a:blip r:embed="rId4">
            <a:alphaModFix/>
          </a:blip>
          <a:srcRect/>
          <a:stretch/>
        </p:blipFill>
        <p:spPr>
          <a:xfrm>
            <a:off x="9508888" y="4654250"/>
            <a:ext cx="3155666" cy="3105807"/>
          </a:xfrm>
          <a:prstGeom prst="rect">
            <a:avLst/>
          </a:prstGeom>
          <a:noFill/>
          <a:ln>
            <a:noFill/>
          </a:ln>
        </p:spPr>
      </p:pic>
      <p:pic>
        <p:nvPicPr>
          <p:cNvPr id="150" name="Google Shape;150;p14"/>
          <p:cNvPicPr preferRelativeResize="0"/>
          <p:nvPr/>
        </p:nvPicPr>
        <p:blipFill rotWithShape="1">
          <a:blip r:embed="rId5">
            <a:alphaModFix/>
          </a:blip>
          <a:srcRect/>
          <a:stretch/>
        </p:blipFill>
        <p:spPr>
          <a:xfrm>
            <a:off x="11906471" y="4654250"/>
            <a:ext cx="3155666" cy="3105807"/>
          </a:xfrm>
          <a:prstGeom prst="rect">
            <a:avLst/>
          </a:prstGeom>
          <a:noFill/>
          <a:ln>
            <a:noFill/>
          </a:ln>
        </p:spPr>
      </p:pic>
      <p:sp>
        <p:nvSpPr>
          <p:cNvPr id="151" name="Google Shape;151;p14"/>
          <p:cNvSpPr txBox="1"/>
          <p:nvPr/>
        </p:nvSpPr>
        <p:spPr>
          <a:xfrm>
            <a:off x="7238561" y="4748628"/>
            <a:ext cx="2070000" cy="13569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1000" b="1" i="0" u="none" strike="noStrike" cap="none">
                <a:solidFill>
                  <a:schemeClr val="lt1"/>
                </a:solidFill>
                <a:latin typeface="Poppins"/>
                <a:ea typeface="Poppins"/>
                <a:cs typeface="Poppins"/>
                <a:sym typeface="Poppins"/>
              </a:rPr>
              <a:t>Eu</a:t>
            </a:r>
            <a:endParaRPr sz="11000" b="1" i="0" u="none" strike="noStrike" cap="none">
              <a:solidFill>
                <a:srgbClr val="000000"/>
              </a:solidFill>
              <a:latin typeface="Poppins"/>
              <a:ea typeface="Poppins"/>
              <a:cs typeface="Poppins"/>
              <a:sym typeface="Poppins"/>
            </a:endParaRPr>
          </a:p>
        </p:txBody>
      </p:sp>
      <p:pic>
        <p:nvPicPr>
          <p:cNvPr id="152" name="Google Shape;152;p14"/>
          <p:cNvPicPr preferRelativeResize="0"/>
          <p:nvPr/>
        </p:nvPicPr>
        <p:blipFill rotWithShape="1">
          <a:blip r:embed="rId6">
            <a:alphaModFix/>
          </a:blip>
          <a:srcRect/>
          <a:stretch/>
        </p:blipFill>
        <p:spPr>
          <a:xfrm>
            <a:off x="14324835" y="4654250"/>
            <a:ext cx="3155666" cy="2344521"/>
          </a:xfrm>
          <a:prstGeom prst="rect">
            <a:avLst/>
          </a:prstGeom>
          <a:noFill/>
          <a:ln>
            <a:noFill/>
          </a:ln>
        </p:spPr>
      </p:pic>
      <p:sp>
        <p:nvSpPr>
          <p:cNvPr id="153" name="Google Shape;153;p14"/>
          <p:cNvSpPr txBox="1"/>
          <p:nvPr/>
        </p:nvSpPr>
        <p:spPr>
          <a:xfrm>
            <a:off x="10052941" y="4863018"/>
            <a:ext cx="1791000" cy="13569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000" b="1" i="0" u="none" strike="noStrike" cap="none">
                <a:solidFill>
                  <a:schemeClr val="lt1"/>
                </a:solidFill>
                <a:latin typeface="Poppins"/>
                <a:ea typeface="Poppins"/>
                <a:cs typeface="Poppins"/>
                <a:sym typeface="Poppins"/>
              </a:rPr>
              <a:t>r</a:t>
            </a:r>
            <a:endParaRPr sz="12000" b="1" i="0" u="none" strike="noStrike" cap="none">
              <a:solidFill>
                <a:srgbClr val="000000"/>
              </a:solidFill>
              <a:latin typeface="Poppins"/>
              <a:ea typeface="Poppins"/>
              <a:cs typeface="Poppins"/>
              <a:sym typeface="Poppins"/>
            </a:endParaRPr>
          </a:p>
        </p:txBody>
      </p:sp>
      <p:sp>
        <p:nvSpPr>
          <p:cNvPr id="154" name="Google Shape;154;p14"/>
          <p:cNvSpPr txBox="1"/>
          <p:nvPr/>
        </p:nvSpPr>
        <p:spPr>
          <a:xfrm>
            <a:off x="12438155" y="4863018"/>
            <a:ext cx="1791000" cy="13569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000" b="1" i="0" u="none" strike="noStrike" cap="none">
                <a:solidFill>
                  <a:schemeClr val="lt1"/>
                </a:solidFill>
                <a:latin typeface="Poppins"/>
                <a:ea typeface="Poppins"/>
                <a:cs typeface="Poppins"/>
                <a:sym typeface="Poppins"/>
              </a:rPr>
              <a:t>o</a:t>
            </a:r>
            <a:endParaRPr sz="12000" b="1" i="0" u="none" strike="noStrike" cap="none">
              <a:solidFill>
                <a:srgbClr val="000000"/>
              </a:solidFill>
              <a:latin typeface="Poppins"/>
              <a:ea typeface="Poppins"/>
              <a:cs typeface="Poppins"/>
              <a:sym typeface="Poppins"/>
            </a:endParaRPr>
          </a:p>
        </p:txBody>
      </p:sp>
      <p:sp>
        <p:nvSpPr>
          <p:cNvPr id="155" name="Google Shape;155;p14"/>
          <p:cNvSpPr txBox="1"/>
          <p:nvPr/>
        </p:nvSpPr>
        <p:spPr>
          <a:xfrm>
            <a:off x="14823369" y="4863018"/>
            <a:ext cx="1791000" cy="13569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000" b="1" i="0" u="none" strike="noStrike" cap="none">
                <a:solidFill>
                  <a:schemeClr val="lt1"/>
                </a:solidFill>
                <a:latin typeface="Poppins"/>
                <a:ea typeface="Poppins"/>
                <a:cs typeface="Poppins"/>
                <a:sym typeface="Poppins"/>
              </a:rPr>
              <a:t>p</a:t>
            </a:r>
            <a:endParaRPr sz="12000" b="1" i="0" u="none" strike="noStrike" cap="none">
              <a:solidFill>
                <a:srgbClr val="000000"/>
              </a:solidFill>
              <a:latin typeface="Poppins"/>
              <a:ea typeface="Poppins"/>
              <a:cs typeface="Poppins"/>
              <a:sym typeface="Poppins"/>
            </a:endParaRPr>
          </a:p>
        </p:txBody>
      </p:sp>
      <p:pic>
        <p:nvPicPr>
          <p:cNvPr id="156" name="Google Shape;156;p14"/>
          <p:cNvPicPr preferRelativeResize="0"/>
          <p:nvPr/>
        </p:nvPicPr>
        <p:blipFill rotWithShape="1">
          <a:blip r:embed="rId5">
            <a:alphaModFix/>
          </a:blip>
          <a:srcRect/>
          <a:stretch/>
        </p:blipFill>
        <p:spPr>
          <a:xfrm>
            <a:off x="16684172" y="4654250"/>
            <a:ext cx="3155666" cy="3105807"/>
          </a:xfrm>
          <a:prstGeom prst="rect">
            <a:avLst/>
          </a:prstGeom>
          <a:noFill/>
          <a:ln>
            <a:noFill/>
          </a:ln>
        </p:spPr>
      </p:pic>
      <p:sp>
        <p:nvSpPr>
          <p:cNvPr id="157" name="Google Shape;157;p14"/>
          <p:cNvSpPr txBox="1"/>
          <p:nvPr/>
        </p:nvSpPr>
        <p:spPr>
          <a:xfrm>
            <a:off x="17215856" y="4863018"/>
            <a:ext cx="1791000" cy="13569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000" b="1" i="0" u="none" strike="noStrike" cap="none">
                <a:solidFill>
                  <a:schemeClr val="lt1"/>
                </a:solidFill>
                <a:latin typeface="Poppins"/>
                <a:ea typeface="Poppins"/>
                <a:cs typeface="Poppins"/>
                <a:sym typeface="Poppins"/>
              </a:rPr>
              <a:t>e</a:t>
            </a:r>
            <a:endParaRPr sz="12000" b="1" i="0" u="none" strike="noStrike" cap="none">
              <a:solidFill>
                <a:srgbClr val="000000"/>
              </a:solidFill>
              <a:latin typeface="Poppins"/>
              <a:ea typeface="Poppins"/>
              <a:cs typeface="Poppins"/>
              <a:sym typeface="Poppins"/>
            </a:endParaRPr>
          </a:p>
        </p:txBody>
      </p:sp>
      <p:sp>
        <p:nvSpPr>
          <p:cNvPr id="158" name="Google Shape;158;p14"/>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SzPts val="7600"/>
              <a:buNone/>
            </a:pPr>
            <a:r>
              <a:rPr lang="en" b="1"/>
              <a:t>Spell </a:t>
            </a:r>
            <a:br>
              <a:rPr lang="en" b="1"/>
            </a:br>
            <a:r>
              <a:rPr lang="en" b="1"/>
              <a:t>the words</a:t>
            </a:r>
            <a:endParaRPr b="1"/>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pic>
        <p:nvPicPr>
          <p:cNvPr id="159" name="Google Shape;159;p14"/>
          <p:cNvPicPr preferRelativeResize="0"/>
          <p:nvPr/>
        </p:nvPicPr>
        <p:blipFill rotWithShape="1">
          <a:blip r:embed="rId7">
            <a:alphaModFix/>
          </a:blip>
          <a:srcRect/>
          <a:stretch/>
        </p:blipFill>
        <p:spPr>
          <a:xfrm>
            <a:off x="18281858" y="549800"/>
            <a:ext cx="669700" cy="1285901"/>
          </a:xfrm>
          <a:prstGeom prst="rect">
            <a:avLst/>
          </a:prstGeom>
          <a:noFill/>
          <a:ln>
            <a:noFill/>
          </a:ln>
        </p:spPr>
      </p:pic>
      <p:pic>
        <p:nvPicPr>
          <p:cNvPr id="160" name="Google Shape;160;p14"/>
          <p:cNvPicPr preferRelativeResize="0"/>
          <p:nvPr/>
        </p:nvPicPr>
        <p:blipFill rotWithShape="1">
          <a:blip r:embed="rId8">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childTnLst>
                                </p:cTn>
                              </p:par>
                              <p:par>
                                <p:cTn id="8" presetID="10" presetClass="entr" presetSubtype="0" fill="hold" nodeType="withEffect">
                                  <p:stCondLst>
                                    <p:cond delay="0"/>
                                  </p:stCondLst>
                                  <p:childTnLst>
                                    <p:set>
                                      <p:cBhvr>
                                        <p:cTn id="9" dur="1" fill="hold">
                                          <p:stCondLst>
                                            <p:cond delay="0"/>
                                          </p:stCondLst>
                                        </p:cTn>
                                        <p:tgtEl>
                                          <p:spTgt spid="151"/>
                                        </p:tgtEl>
                                        <p:attrNameLst>
                                          <p:attrName>style.visibility</p:attrName>
                                        </p:attrNameLst>
                                      </p:cBhvr>
                                      <p:to>
                                        <p:strVal val="visible"/>
                                      </p:to>
                                    </p:set>
                                    <p:animEffect transition="in" filter="fade">
                                      <p:cBhvr>
                                        <p:cTn id="10" dur="1000"/>
                                        <p:tgtEl>
                                          <p:spTgt spid="1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9"/>
                                        </p:tgtEl>
                                        <p:attrNameLst>
                                          <p:attrName>style.visibility</p:attrName>
                                        </p:attrNameLst>
                                      </p:cBhvr>
                                      <p:to>
                                        <p:strVal val="visible"/>
                                      </p:to>
                                    </p:set>
                                    <p:animEffect transition="in" filter="fade">
                                      <p:cBhvr>
                                        <p:cTn id="15" dur="1000"/>
                                        <p:tgtEl>
                                          <p:spTgt spid="149"/>
                                        </p:tgtEl>
                                      </p:cBhvr>
                                    </p:animEffect>
                                  </p:childTnLst>
                                </p:cTn>
                              </p:par>
                              <p:par>
                                <p:cTn id="16" presetID="10" presetClass="entr" presetSubtype="0" fill="hold" nodeType="withEffect">
                                  <p:stCondLst>
                                    <p:cond delay="0"/>
                                  </p:stCondLst>
                                  <p:childTnLst>
                                    <p:set>
                                      <p:cBhvr>
                                        <p:cTn id="17" dur="1" fill="hold">
                                          <p:stCondLst>
                                            <p:cond delay="0"/>
                                          </p:stCondLst>
                                        </p:cTn>
                                        <p:tgtEl>
                                          <p:spTgt spid="153"/>
                                        </p:tgtEl>
                                        <p:attrNameLst>
                                          <p:attrName>style.visibility</p:attrName>
                                        </p:attrNameLst>
                                      </p:cBhvr>
                                      <p:to>
                                        <p:strVal val="visible"/>
                                      </p:to>
                                    </p:set>
                                    <p:animEffect transition="in" filter="fade">
                                      <p:cBhvr>
                                        <p:cTn id="18" dur="1000"/>
                                        <p:tgtEl>
                                          <p:spTgt spid="1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0"/>
                                        </p:tgtEl>
                                        <p:attrNameLst>
                                          <p:attrName>style.visibility</p:attrName>
                                        </p:attrNameLst>
                                      </p:cBhvr>
                                      <p:to>
                                        <p:strVal val="visible"/>
                                      </p:to>
                                    </p:set>
                                    <p:animEffect transition="in" filter="fade">
                                      <p:cBhvr>
                                        <p:cTn id="23" dur="1000"/>
                                        <p:tgtEl>
                                          <p:spTgt spid="150"/>
                                        </p:tgtEl>
                                      </p:cBhvr>
                                    </p:animEffect>
                                  </p:childTnLst>
                                </p:cTn>
                              </p:par>
                              <p:par>
                                <p:cTn id="24" presetID="10" presetClass="entr" presetSubtype="0" fill="hold" nodeType="withEffect">
                                  <p:stCondLst>
                                    <p:cond delay="0"/>
                                  </p:stCondLst>
                                  <p:childTnLst>
                                    <p:set>
                                      <p:cBhvr>
                                        <p:cTn id="25" dur="1" fill="hold">
                                          <p:stCondLst>
                                            <p:cond delay="0"/>
                                          </p:stCondLst>
                                        </p:cTn>
                                        <p:tgtEl>
                                          <p:spTgt spid="154"/>
                                        </p:tgtEl>
                                        <p:attrNameLst>
                                          <p:attrName>style.visibility</p:attrName>
                                        </p:attrNameLst>
                                      </p:cBhvr>
                                      <p:to>
                                        <p:strVal val="visible"/>
                                      </p:to>
                                    </p:set>
                                    <p:animEffect transition="in" filter="fade">
                                      <p:cBhvr>
                                        <p:cTn id="26" dur="1000"/>
                                        <p:tgtEl>
                                          <p:spTgt spid="15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2"/>
                                        </p:tgtEl>
                                        <p:attrNameLst>
                                          <p:attrName>style.visibility</p:attrName>
                                        </p:attrNameLst>
                                      </p:cBhvr>
                                      <p:to>
                                        <p:strVal val="visible"/>
                                      </p:to>
                                    </p:set>
                                    <p:animEffect transition="in" filter="fade">
                                      <p:cBhvr>
                                        <p:cTn id="31" dur="1000"/>
                                        <p:tgtEl>
                                          <p:spTgt spid="152"/>
                                        </p:tgtEl>
                                      </p:cBhvr>
                                    </p:animEffect>
                                  </p:childTnLst>
                                </p:cTn>
                              </p:par>
                              <p:par>
                                <p:cTn id="32" presetID="10" presetClass="entr" presetSubtype="0" fill="hold" nodeType="withEffect">
                                  <p:stCondLst>
                                    <p:cond delay="0"/>
                                  </p:stCondLst>
                                  <p:childTnLst>
                                    <p:set>
                                      <p:cBhvr>
                                        <p:cTn id="33" dur="1" fill="hold">
                                          <p:stCondLst>
                                            <p:cond delay="0"/>
                                          </p:stCondLst>
                                        </p:cTn>
                                        <p:tgtEl>
                                          <p:spTgt spid="155"/>
                                        </p:tgtEl>
                                        <p:attrNameLst>
                                          <p:attrName>style.visibility</p:attrName>
                                        </p:attrNameLst>
                                      </p:cBhvr>
                                      <p:to>
                                        <p:strVal val="visible"/>
                                      </p:to>
                                    </p:set>
                                    <p:animEffect transition="in" filter="fade">
                                      <p:cBhvr>
                                        <p:cTn id="34" dur="1000"/>
                                        <p:tgtEl>
                                          <p:spTgt spid="15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6"/>
                                        </p:tgtEl>
                                        <p:attrNameLst>
                                          <p:attrName>style.visibility</p:attrName>
                                        </p:attrNameLst>
                                      </p:cBhvr>
                                      <p:to>
                                        <p:strVal val="visible"/>
                                      </p:to>
                                    </p:set>
                                    <p:animEffect transition="in" filter="fade">
                                      <p:cBhvr>
                                        <p:cTn id="39" dur="1000"/>
                                        <p:tgtEl>
                                          <p:spTgt spid="156"/>
                                        </p:tgtEl>
                                      </p:cBhvr>
                                    </p:animEffect>
                                  </p:childTnLst>
                                </p:cTn>
                              </p:par>
                              <p:par>
                                <p:cTn id="40" presetID="10" presetClass="entr" presetSubtype="0" fill="hold" nodeType="withEffect">
                                  <p:stCondLst>
                                    <p:cond delay="0"/>
                                  </p:stCondLst>
                                  <p:childTnLst>
                                    <p:set>
                                      <p:cBhvr>
                                        <p:cTn id="41" dur="1" fill="hold">
                                          <p:stCondLst>
                                            <p:cond delay="0"/>
                                          </p:stCondLst>
                                        </p:cTn>
                                        <p:tgtEl>
                                          <p:spTgt spid="157"/>
                                        </p:tgtEl>
                                        <p:attrNameLst>
                                          <p:attrName>style.visibility</p:attrName>
                                        </p:attrNameLst>
                                      </p:cBhvr>
                                      <p:to>
                                        <p:strVal val="visible"/>
                                      </p:to>
                                    </p:set>
                                    <p:animEffect transition="in" filter="fade">
                                      <p:cBhvr>
                                        <p:cTn id="42"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pSp>
        <p:nvGrpSpPr>
          <p:cNvPr id="166" name="Google Shape;166;p15"/>
          <p:cNvGrpSpPr/>
          <p:nvPr/>
        </p:nvGrpSpPr>
        <p:grpSpPr>
          <a:xfrm>
            <a:off x="7488794" y="4570555"/>
            <a:ext cx="5250553" cy="2830125"/>
            <a:chOff x="5784675" y="818500"/>
            <a:chExt cx="2737800" cy="1941900"/>
          </a:xfrm>
        </p:grpSpPr>
        <p:sp>
          <p:nvSpPr>
            <p:cNvPr id="167" name="Google Shape;167;p15"/>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68" name="Google Shape;168;p15"/>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endParaRPr sz="11000" b="1" i="0" u="none" strike="noStrike" cap="none">
                <a:solidFill>
                  <a:schemeClr val="accent2"/>
                </a:solidFill>
                <a:latin typeface="Questrial"/>
                <a:ea typeface="Questrial"/>
                <a:cs typeface="Questrial"/>
                <a:sym typeface="Questrial"/>
              </a:endParaRPr>
            </a:p>
          </p:txBody>
        </p:sp>
      </p:grpSp>
      <p:grpSp>
        <p:nvGrpSpPr>
          <p:cNvPr id="169" name="Google Shape;169;p15"/>
          <p:cNvGrpSpPr/>
          <p:nvPr/>
        </p:nvGrpSpPr>
        <p:grpSpPr>
          <a:xfrm>
            <a:off x="13467873" y="4570555"/>
            <a:ext cx="5250553" cy="2830125"/>
            <a:chOff x="5784675" y="818500"/>
            <a:chExt cx="2737800" cy="1941900"/>
          </a:xfrm>
        </p:grpSpPr>
        <p:sp>
          <p:nvSpPr>
            <p:cNvPr id="170" name="Google Shape;170;p15"/>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71" name="Google Shape;171;p15"/>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endParaRPr sz="11000" b="1" i="0" u="none" strike="noStrike" cap="none">
                <a:solidFill>
                  <a:schemeClr val="accent2"/>
                </a:solidFill>
                <a:latin typeface="Questrial"/>
                <a:ea typeface="Questrial"/>
                <a:cs typeface="Questrial"/>
                <a:sym typeface="Questrial"/>
              </a:endParaRPr>
            </a:p>
          </p:txBody>
        </p:sp>
      </p:grpSp>
      <p:sp>
        <p:nvSpPr>
          <p:cNvPr id="172" name="Google Shape;172;p15"/>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High </a:t>
            </a:r>
            <a:br>
              <a:rPr lang="en" b="1"/>
            </a:br>
            <a:r>
              <a:rPr lang="en" b="1"/>
              <a:t>Frequency </a:t>
            </a:r>
            <a:br>
              <a:rPr lang="en" b="1"/>
            </a:br>
            <a:r>
              <a:rPr lang="en" b="1"/>
              <a:t>Words</a:t>
            </a:r>
            <a:endParaRPr b="1"/>
          </a:p>
          <a:p>
            <a:pPr marL="0" lvl="0" indent="0" algn="l" rtl="0">
              <a:lnSpc>
                <a:spcPct val="100000"/>
              </a:lnSpc>
              <a:spcBef>
                <a:spcPts val="0"/>
              </a:spcBef>
              <a:spcAft>
                <a:spcPts val="0"/>
              </a:spcAft>
              <a:buSzPts val="7600"/>
              <a:buNone/>
            </a:pPr>
            <a:endParaRPr/>
          </a:p>
        </p:txBody>
      </p:sp>
      <p:sp>
        <p:nvSpPr>
          <p:cNvPr id="173" name="Google Shape;173;p15"/>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74" name="Google Shape;174;p15"/>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75" name="Google Shape;175;p15"/>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76" name="Google Shape;176;p15"/>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additive="base">
                                        <p:cTn id="7" dur="1000"/>
                                        <p:tgtEl>
                                          <p:spTgt spid="166"/>
                                        </p:tgtEl>
                                        <p:attrNameLst>
                                          <p:attrName>ppt_w</p:attrName>
                                        </p:attrNameLst>
                                      </p:cBhvr>
                                      <p:tavLst>
                                        <p:tav tm="0">
                                          <p:val>
                                            <p:strVal val="0"/>
                                          </p:val>
                                        </p:tav>
                                        <p:tav tm="100000">
                                          <p:val>
                                            <p:strVal val="#ppt_w"/>
                                          </p:val>
                                        </p:tav>
                                      </p:tavLst>
                                    </p:anim>
                                    <p:anim calcmode="lin" valueType="num">
                                      <p:cBhvr additive="base">
                                        <p:cTn id="8" dur="1000"/>
                                        <p:tgtEl>
                                          <p:spTgt spid="16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69"/>
                                        </p:tgtEl>
                                        <p:attrNameLst>
                                          <p:attrName>style.visibility</p:attrName>
                                        </p:attrNameLst>
                                      </p:cBhvr>
                                      <p:to>
                                        <p:strVal val="visible"/>
                                      </p:to>
                                    </p:set>
                                    <p:anim calcmode="lin" valueType="num">
                                      <p:cBhvr additive="base">
                                        <p:cTn id="13" dur="1000"/>
                                        <p:tgtEl>
                                          <p:spTgt spid="169"/>
                                        </p:tgtEl>
                                        <p:attrNameLst>
                                          <p:attrName>ppt_w</p:attrName>
                                        </p:attrNameLst>
                                      </p:cBhvr>
                                      <p:tavLst>
                                        <p:tav tm="0">
                                          <p:val>
                                            <p:strVal val="0"/>
                                          </p:val>
                                        </p:tav>
                                        <p:tav tm="100000">
                                          <p:val>
                                            <p:strVal val="#ppt_w"/>
                                          </p:val>
                                        </p:tav>
                                      </p:tavLst>
                                    </p:anim>
                                    <p:anim calcmode="lin" valueType="num">
                                      <p:cBhvr additive="base">
                                        <p:cTn id="14" dur="1000"/>
                                        <p:tgtEl>
                                          <p:spTgt spid="16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2250</Words>
  <Application>Microsoft Office PowerPoint</Application>
  <PresentationFormat>Custom</PresentationFormat>
  <Paragraphs>177</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Poppins Black</vt:lpstr>
      <vt:lpstr>Calibri</vt:lpstr>
      <vt:lpstr>Short Stack</vt:lpstr>
      <vt:lpstr>Arial</vt:lpstr>
      <vt:lpstr>Poppins</vt:lpstr>
      <vt:lpstr>Questrial</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2024-07-24T20:30:11Z</dcterms:modified>
</cp:coreProperties>
</file>