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Short Stack"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41">
          <p15:clr>
            <a:srgbClr val="A4A3A4"/>
          </p15:clr>
        </p15:guide>
        <p15:guide id="2" pos="317">
          <p15:clr>
            <a:srgbClr val="A4A3A4"/>
          </p15:clr>
        </p15:guide>
        <p15:guide id="3" orient="horz" pos="158">
          <p15:clr>
            <a:srgbClr val="9AA0A6"/>
          </p15:clr>
        </p15:guide>
        <p15:guide id="4" orient="horz" pos="2454">
          <p15:clr>
            <a:srgbClr val="9AA0A6"/>
          </p15:clr>
        </p15:guide>
        <p15:guide id="5" pos="79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441"/>
        <p:guide pos="317"/>
        <p:guide orient="horz" pos="158"/>
        <p:guide orient="horz" pos="2454"/>
        <p:guide pos="79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u spelled e-w.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e-w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E-w is one way to make the long u sound. E-w can say long u, /u/ like </a:t>
            </a:r>
            <a:r>
              <a:rPr lang="en" sz="1200" i="1">
                <a:solidFill>
                  <a:schemeClr val="dk1"/>
                </a:solidFill>
                <a:latin typeface="Poppins"/>
                <a:ea typeface="Poppins"/>
                <a:cs typeface="Poppins"/>
                <a:sym typeface="Poppins"/>
              </a:rPr>
              <a:t>gr</a:t>
            </a:r>
            <a:r>
              <a:rPr lang="en" sz="1200" i="1" u="sng">
                <a:solidFill>
                  <a:schemeClr val="dk1"/>
                </a:solidFill>
                <a:latin typeface="Poppins"/>
                <a:ea typeface="Poppins"/>
                <a:cs typeface="Poppins"/>
                <a:sym typeface="Poppins"/>
              </a:rPr>
              <a:t>ew</a:t>
            </a:r>
            <a:r>
              <a:rPr lang="en" sz="1200" i="1">
                <a:solidFill>
                  <a:schemeClr val="dk1"/>
                </a:solidFill>
                <a:latin typeface="Poppins"/>
                <a:ea typeface="Poppins"/>
                <a:cs typeface="Poppins"/>
                <a:sym typeface="Poppins"/>
              </a:rPr>
              <a:t> and f</a:t>
            </a:r>
            <a:r>
              <a:rPr lang="en" sz="1200" i="1" u="sng">
                <a:solidFill>
                  <a:schemeClr val="dk1"/>
                </a:solidFill>
                <a:latin typeface="Poppins"/>
                <a:ea typeface="Poppins"/>
                <a:cs typeface="Poppins"/>
                <a:sym typeface="Poppins"/>
              </a:rPr>
              <a:t>ew</a:t>
            </a:r>
            <a:r>
              <a:rPr lang="en" sz="1200">
                <a:solidFill>
                  <a:schemeClr val="dk1"/>
                </a:solidFill>
                <a:latin typeface="Poppins"/>
                <a:ea typeface="Poppins"/>
                <a:cs typeface="Poppins"/>
                <a:sym typeface="Poppins"/>
              </a:rPr>
              <a:t>. For example, when I see grew, I say /g/ /r/ /u/ = grew. What does e-w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see this card, we can say /u/.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e-w long u words,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e-w can say the long u, /u/.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e-w can make the long u sound,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grew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e-w.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 /r/ /u/. Putting it altogether. /g/ /r/ /u/ = "grew".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grew</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sz="1200" b="1">
              <a:solidFill>
                <a:schemeClr val="dk1"/>
              </a:solidFill>
              <a:latin typeface="Poppins"/>
              <a:ea typeface="Poppins"/>
              <a:cs typeface="Poppins"/>
              <a:sym typeface="Poppins"/>
            </a:endParaRPr>
          </a:p>
        </p:txBody>
      </p:sp>
      <p:sp>
        <p:nvSpPr>
          <p:cNvPr id="60" name="Google Shape;60;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1" name="Google Shape;61;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few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e-w.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e-w. Let's try it with the long u sound /u/.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/f/ /u/ = "few". Remember, e-w may say /u/. Great thinking while blending the sounds today!</a:t>
            </a:r>
            <a:endParaRPr sz="1200">
              <a:solidFill>
                <a:schemeClr val="dk1"/>
              </a:solidFill>
              <a:latin typeface="Poppins"/>
              <a:ea typeface="Poppins"/>
              <a:cs typeface="Poppins"/>
              <a:sym typeface="Poppins"/>
            </a:endParaRPr>
          </a:p>
        </p:txBody>
      </p:sp>
      <p:sp>
        <p:nvSpPr>
          <p:cNvPr id="79" name="Google Shape;79;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0" name="Google Shape;80;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threw.</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e-w. Let's underline it to remember it stays together. /th/ /r/ /u/ . Put it together /th/ /r/ /u/ = "threw".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"threw".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cashew.</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e-w. I also see an a. I bet this is 2 syllables. Underline and dot!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"cashew", /k/ /a/ /sh/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Very few of us drew a cashew.</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e-w can make the long u sound, /u/. Those brains are growing!</a:t>
            </a:r>
            <a:endParaRPr sz="1200" b="1">
              <a:solidFill>
                <a:schemeClr val="dk1"/>
              </a:solidFill>
              <a:latin typeface="Poppins"/>
              <a:ea typeface="Poppins"/>
              <a:cs typeface="Poppins"/>
              <a:sym typeface="Poppins"/>
            </a:endParaRPr>
          </a:p>
        </p:txBody>
      </p:sp>
      <p:sp>
        <p:nvSpPr>
          <p:cNvPr id="96" name="Google Shape;96;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7" name="Google Shape;97;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shrewd, screw, spew, renew, brew</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a:t>
            </a:r>
            <a:r>
              <a:rPr lang="en" sz="1200">
                <a:solidFill>
                  <a:schemeClr val="dk1"/>
                </a:solidFill>
                <a:latin typeface="Poppins"/>
                <a:ea typeface="Poppins"/>
                <a:cs typeface="Poppins"/>
                <a:sym typeface="Poppins"/>
              </a:rPr>
              <a: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4" name="Google Shape;124;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5" name="Google Shape;125;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crew</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crew</a:t>
            </a:r>
            <a:r>
              <a:rPr lang="en" sz="1200">
                <a:solidFill>
                  <a:schemeClr val="dk1"/>
                </a:solidFill>
                <a:latin typeface="Poppins"/>
                <a:ea typeface="Poppins"/>
                <a:cs typeface="Poppins"/>
                <a:sym typeface="Poppins"/>
              </a:rPr>
              <a:t>. Let's listen to the sounds and match the sound to the correct letter. The word is "crew". I hear /k/ /r/ /u/. We'll use e-w for the long u sound.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crew </a:t>
            </a:r>
            <a:r>
              <a:rPr lang="en" sz="1200">
                <a:solidFill>
                  <a:schemeClr val="dk1"/>
                </a:solidFill>
                <a:latin typeface="Poppins"/>
                <a:ea typeface="Poppins"/>
                <a:cs typeface="Poppins"/>
                <a:sym typeface="Poppins"/>
              </a:rPr>
              <a:t>we write the letters c-r-e-w. </a:t>
            </a:r>
            <a:endParaRPr sz="1200" b="1">
              <a:solidFill>
                <a:schemeClr val="dk1"/>
              </a:solidFill>
              <a:latin typeface="Poppins"/>
              <a:ea typeface="Poppins"/>
              <a:cs typeface="Poppins"/>
              <a:sym typeface="Poppins"/>
            </a:endParaRPr>
          </a:p>
        </p:txBody>
      </p:sp>
      <p:sp>
        <p:nvSpPr>
          <p:cNvPr id="134" name="Google Shape;134;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5" name="Google Shape;135;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a:t>
            </a:r>
            <a:r>
              <a:rPr lang="en" sz="1200" i="1">
                <a:solidFill>
                  <a:schemeClr val="dk1"/>
                </a:solidFill>
                <a:latin typeface="Poppins"/>
                <a:ea typeface="Poppins"/>
                <a:cs typeface="Poppins"/>
                <a:sym typeface="Poppins"/>
              </a:rPr>
              <a:t>crew </a:t>
            </a:r>
            <a:r>
              <a:rPr lang="en" sz="1200">
                <a:solidFill>
                  <a:schemeClr val="dk1"/>
                </a:solidFill>
                <a:latin typeface="Poppins"/>
                <a:ea typeface="Poppins"/>
                <a:cs typeface="Poppins"/>
                <a:sym typeface="Poppins"/>
              </a:rPr>
              <a:t>to </a:t>
            </a:r>
            <a:r>
              <a:rPr lang="en" sz="1200" i="1">
                <a:solidFill>
                  <a:schemeClr val="dk1"/>
                </a:solidFill>
                <a:latin typeface="Poppins"/>
                <a:ea typeface="Poppins"/>
                <a:cs typeface="Poppins"/>
                <a:sym typeface="Poppins"/>
              </a:rPr>
              <a:t>drew. </a:t>
            </a:r>
            <a:r>
              <a:rPr lang="en" sz="1200">
                <a:solidFill>
                  <a:schemeClr val="dk1"/>
                </a:solidFill>
                <a:latin typeface="Poppins"/>
                <a:ea typeface="Poppins"/>
                <a:cs typeface="Poppins"/>
                <a:sym typeface="Poppins"/>
              </a:rPr>
              <a:t>How do I spell the word </a:t>
            </a:r>
            <a:r>
              <a:rPr lang="en" sz="1200" i="1">
                <a:solidFill>
                  <a:schemeClr val="dk1"/>
                </a:solidFill>
                <a:latin typeface="Poppins"/>
                <a:ea typeface="Poppins"/>
                <a:cs typeface="Poppins"/>
                <a:sym typeface="Poppins"/>
              </a:rPr>
              <a:t>drew</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"drew" we write the letters d-r-e-w. Let's change the word to </a:t>
            </a:r>
            <a:r>
              <a:rPr lang="en" sz="1200" i="1">
                <a:solidFill>
                  <a:schemeClr val="dk1"/>
                </a:solidFill>
                <a:latin typeface="Poppins"/>
                <a:ea typeface="Poppins"/>
                <a:cs typeface="Poppins"/>
                <a:sym typeface="Poppins"/>
              </a:rPr>
              <a:t>chew</a:t>
            </a:r>
            <a:r>
              <a:rPr lang="en" sz="1200">
                <a:solidFill>
                  <a:schemeClr val="dk1"/>
                </a:solidFill>
                <a:latin typeface="Poppins"/>
                <a:ea typeface="Poppins"/>
                <a:cs typeface="Poppins"/>
                <a:sym typeface="Poppins"/>
              </a:rPr>
              <a:t>. How would we spell</a:t>
            </a:r>
            <a:r>
              <a:rPr lang="en" sz="1200" i="1">
                <a:solidFill>
                  <a:schemeClr val="dk1"/>
                </a:solidFill>
                <a:latin typeface="Poppins"/>
                <a:ea typeface="Poppins"/>
                <a:cs typeface="Poppins"/>
                <a:sym typeface="Poppins"/>
              </a:rPr>
              <a:t> chew</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time to change the /d/ to /ch/.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Yup! How did you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Allows students to share.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e-w can say the long u, /u/. Great thinking! Awesome job spelling words today!</a:t>
            </a:r>
            <a:endParaRPr sz="1200">
              <a:solidFill>
                <a:schemeClr val="dk1"/>
              </a:solidFill>
              <a:latin typeface="Poppins"/>
              <a:ea typeface="Poppins"/>
              <a:cs typeface="Poppins"/>
              <a:sym typeface="Poppins"/>
            </a:endParaRPr>
          </a:p>
        </p:txBody>
      </p:sp>
      <p:sp>
        <p:nvSpPr>
          <p:cNvPr id="149" name="Google Shape;149;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0" name="Google Shape;150;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who</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uses an usual sound for the wh and the o. In this word, the w-h says /h/ and the o says /oo/. Read this word with me. /h/ /oo/.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"who". Who has been learning new sound spelling patterns? Read it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 Display the word </a:t>
            </a:r>
            <a:r>
              <a:rPr lang="en" sz="1200" i="1">
                <a:solidFill>
                  <a:schemeClr val="dk1"/>
                </a:solidFill>
                <a:latin typeface="Poppins"/>
                <a:ea typeface="Poppins"/>
                <a:cs typeface="Poppins"/>
                <a:sym typeface="Poppins"/>
              </a:rPr>
              <a:t>two</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this high frequency word, "to". Well, you're never going to believe it, but this word t-w-o, is read exactly the same way. These words are called homophones because they sound the same even though they're spelled differently and mean different thing. T-o is used like "I'm going to school." T-w-o is used like "I have two hands." It's the spelling for the number 2. Let's read both these words.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we do this.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"two" into /t/ /oo/. Students move a manipulative on their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segment and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Read it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who, two</a:t>
            </a:r>
            <a:endParaRPr sz="1200" b="1">
              <a:solidFill>
                <a:schemeClr val="dk1"/>
              </a:solidFill>
              <a:latin typeface="Poppins"/>
              <a:ea typeface="Poppins"/>
              <a:cs typeface="Poppins"/>
              <a:sym typeface="Poppins"/>
            </a:endParaRPr>
          </a:p>
        </p:txBody>
      </p:sp>
      <p:sp>
        <p:nvSpPr>
          <p:cNvPr id="167" name="Google Shape;167;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68" name="Google Shape;168;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1067262" y="541406"/>
            <a:ext cx="3751849" cy="9610018"/>
          </a:xfrm>
          <a:prstGeom prst="rect">
            <a:avLst/>
          </a:prstGeom>
          <a:noFill/>
          <a:ln>
            <a:noFill/>
          </a:ln>
        </p:spPr>
      </p:pic>
      <p:sp>
        <p:nvSpPr>
          <p:cNvPr id="32" name="Google Shape;32;p7"/>
          <p:cNvSpPr txBox="1"/>
          <p:nvPr/>
        </p:nvSpPr>
        <p:spPr>
          <a:xfrm>
            <a:off x="11067286" y="4260683"/>
            <a:ext cx="3752400" cy="52401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8500" b="1" i="0" u="none" strike="noStrike" cap="none">
                <a:solidFill>
                  <a:schemeClr val="accent1"/>
                </a:solidFill>
                <a:highlight>
                  <a:schemeClr val="lt1"/>
                </a:highlight>
                <a:latin typeface="Poppins"/>
                <a:ea typeface="Poppins"/>
                <a:cs typeface="Poppins"/>
                <a:sym typeface="Poppins"/>
              </a:rPr>
              <a:t>gr</a:t>
            </a:r>
            <a:r>
              <a:rPr lang="en" sz="8500" b="1" i="0" u="none" strike="noStrike" cap="none">
                <a:solidFill>
                  <a:srgbClr val="FF0000"/>
                </a:solidFill>
                <a:highlight>
                  <a:schemeClr val="lt1"/>
                </a:highlight>
                <a:latin typeface="Poppins"/>
                <a:ea typeface="Poppins"/>
                <a:cs typeface="Poppins"/>
                <a:sym typeface="Poppins"/>
              </a:rPr>
              <a:t>ew</a:t>
            </a:r>
            <a:endParaRPr sz="8500" b="1" i="0" u="none" strike="noStrike" cap="none">
              <a:solidFill>
                <a:schemeClr val="accent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900"/>
              <a:buFont typeface="Arial"/>
              <a:buNone/>
            </a:pPr>
            <a:r>
              <a:rPr lang="en" sz="5300" b="1" i="0" u="none" strike="noStrike" cap="none">
                <a:solidFill>
                  <a:schemeClr val="dk1"/>
                </a:solidFill>
                <a:highlight>
                  <a:schemeClr val="lt1"/>
                </a:highlight>
                <a:latin typeface="Poppins"/>
                <a:ea typeface="Poppins"/>
                <a:cs typeface="Poppins"/>
                <a:sym typeface="Poppins"/>
              </a:rPr>
              <a:t>/</a:t>
            </a:r>
            <a:r>
              <a:rPr lang="en" sz="5300" b="1" i="0" u="none" strike="noStrike" cap="none">
                <a:solidFill>
                  <a:schemeClr val="accent1"/>
                </a:solidFill>
                <a:highlight>
                  <a:schemeClr val="lt1"/>
                </a:highlight>
                <a:latin typeface="Poppins"/>
                <a:ea typeface="Poppins"/>
                <a:cs typeface="Poppins"/>
                <a:sym typeface="Poppins"/>
              </a:rPr>
              <a:t>g</a:t>
            </a:r>
            <a:r>
              <a:rPr lang="en" sz="5300" b="1" i="0" u="none" strike="noStrike" cap="none">
                <a:solidFill>
                  <a:schemeClr val="dk1"/>
                </a:solidFill>
                <a:highlight>
                  <a:schemeClr val="lt1"/>
                </a:highlight>
                <a:latin typeface="Poppins"/>
                <a:ea typeface="Poppins"/>
                <a:cs typeface="Poppins"/>
                <a:sym typeface="Poppins"/>
              </a:rPr>
              <a:t>/ /</a:t>
            </a:r>
            <a:r>
              <a:rPr lang="en" sz="5300" b="1" i="0" u="none" strike="noStrike" cap="none">
                <a:solidFill>
                  <a:schemeClr val="accent1"/>
                </a:solidFill>
                <a:highlight>
                  <a:schemeClr val="lt1"/>
                </a:highlight>
                <a:latin typeface="Poppins"/>
                <a:ea typeface="Poppins"/>
                <a:cs typeface="Poppins"/>
                <a:sym typeface="Poppins"/>
              </a:rPr>
              <a:t>r</a:t>
            </a:r>
            <a:r>
              <a:rPr lang="en" sz="5300" b="1" i="0" u="none" strike="noStrike" cap="none">
                <a:solidFill>
                  <a:schemeClr val="dk1"/>
                </a:solidFill>
                <a:highlight>
                  <a:schemeClr val="lt1"/>
                </a:highlight>
                <a:latin typeface="Poppins"/>
                <a:ea typeface="Poppins"/>
                <a:cs typeface="Poppins"/>
                <a:sym typeface="Poppins"/>
              </a:rPr>
              <a:t>/ /</a:t>
            </a:r>
            <a:r>
              <a:rPr lang="en" sz="5300" b="1" i="0" u="none" strike="noStrike" cap="none">
                <a:solidFill>
                  <a:srgbClr val="FF0000"/>
                </a:solidFill>
                <a:highlight>
                  <a:schemeClr val="lt1"/>
                </a:highlight>
                <a:latin typeface="Poppins"/>
                <a:ea typeface="Poppins"/>
                <a:cs typeface="Poppins"/>
                <a:sym typeface="Poppins"/>
              </a:rPr>
              <a:t>ū</a:t>
            </a:r>
            <a:r>
              <a:rPr lang="en" sz="5300" b="1" i="0" u="none" strike="noStrike" cap="none">
                <a:solidFill>
                  <a:schemeClr val="dk1"/>
                </a:solidFill>
                <a:highlight>
                  <a:schemeClr val="lt1"/>
                </a:highlight>
                <a:latin typeface="Poppins"/>
                <a:ea typeface="Poppins"/>
                <a:cs typeface="Poppins"/>
                <a:sym typeface="Poppins"/>
              </a:rPr>
              <a:t>/</a:t>
            </a:r>
            <a:r>
              <a:rPr lang="en" sz="5500" b="1" i="0" u="none" strike="noStrike" cap="none">
                <a:solidFill>
                  <a:schemeClr val="dk1"/>
                </a:solidFill>
                <a:highlight>
                  <a:schemeClr val="lt1"/>
                </a:highlight>
                <a:latin typeface="Poppins"/>
                <a:ea typeface="Poppins"/>
                <a:cs typeface="Poppins"/>
                <a:sym typeface="Poppins"/>
              </a:rPr>
              <a:t> </a:t>
            </a:r>
            <a:r>
              <a:rPr lang="en" sz="5800" b="1" i="0" u="none" strike="noStrike" cap="none">
                <a:solidFill>
                  <a:schemeClr val="dk1"/>
                </a:solidFill>
                <a:highlight>
                  <a:schemeClr val="lt1"/>
                </a:highlight>
                <a:latin typeface="Poppins"/>
                <a:ea typeface="Poppins"/>
                <a:cs typeface="Poppins"/>
                <a:sym typeface="Poppins"/>
              </a:rPr>
              <a:t>= </a:t>
            </a:r>
            <a:r>
              <a:rPr lang="en" sz="5800" b="1" i="0" u="none" strike="noStrike" cap="none">
                <a:solidFill>
                  <a:schemeClr val="accent1"/>
                </a:solidFill>
                <a:highlight>
                  <a:schemeClr val="lt1"/>
                </a:highlight>
                <a:latin typeface="Poppins"/>
                <a:ea typeface="Poppins"/>
                <a:cs typeface="Poppins"/>
                <a:sym typeface="Poppins"/>
              </a:rPr>
              <a:t>gr</a:t>
            </a:r>
            <a:r>
              <a:rPr lang="en" sz="5800" b="1" i="0" u="none" strike="noStrike" cap="none">
                <a:solidFill>
                  <a:srgbClr val="FF0000"/>
                </a:solidFill>
                <a:highlight>
                  <a:schemeClr val="lt1"/>
                </a:highlight>
                <a:latin typeface="Poppins"/>
                <a:ea typeface="Poppins"/>
                <a:cs typeface="Poppins"/>
                <a:sym typeface="Poppins"/>
              </a:rPr>
              <a:t>ew</a:t>
            </a:r>
            <a:endParaRPr sz="106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1150986" y="4964719"/>
            <a:ext cx="3584400" cy="1381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l="874" r="874"/>
          <a:stretch/>
        </p:blipFill>
        <p:spPr>
          <a:xfrm>
            <a:off x="11667510" y="1296190"/>
            <a:ext cx="2750407" cy="2784181"/>
          </a:xfrm>
          <a:prstGeom prst="rect">
            <a:avLst/>
          </a:prstGeom>
          <a:noFill/>
          <a:ln>
            <a:noFill/>
          </a:ln>
        </p:spPr>
      </p:pic>
      <p:sp>
        <p:nvSpPr>
          <p:cNvPr id="35" name="Google Shape;35;p7"/>
          <p:cNvSpPr txBox="1">
            <a:spLocks noGrp="1"/>
          </p:cNvSpPr>
          <p:nvPr>
            <p:ph type="body" idx="1"/>
          </p:nvPr>
        </p:nvSpPr>
        <p:spPr>
          <a:xfrm>
            <a:off x="612750" y="6318504"/>
            <a:ext cx="57423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SzPts val="3450"/>
              <a:buNone/>
            </a:pPr>
            <a:r>
              <a:rPr lang="en"/>
              <a:t>It’s time to learn new sounds! </a:t>
            </a:r>
            <a:endParaRPr/>
          </a:p>
          <a:p>
            <a:pPr marL="0" lvl="0" indent="0" algn="l" rtl="0">
              <a:lnSpc>
                <a:spcPct val="100000"/>
              </a:lnSpc>
              <a:spcBef>
                <a:spcPts val="0"/>
              </a:spcBef>
              <a:spcAft>
                <a:spcPts val="0"/>
              </a:spcAft>
              <a:buSzPts val="3450"/>
              <a:buNone/>
            </a:pPr>
            <a:endParaRPr/>
          </a:p>
          <a:p>
            <a:pPr marL="0" lvl="0" indent="0" algn="l" rtl="0">
              <a:lnSpc>
                <a:spcPct val="100000"/>
              </a:lnSpc>
              <a:spcBef>
                <a:spcPts val="0"/>
              </a:spcBef>
              <a:spcAft>
                <a:spcPts val="0"/>
              </a:spcAft>
              <a:buSzPts val="3450"/>
              <a:buNone/>
            </a:pPr>
            <a:r>
              <a:rPr lang="en"/>
              <a:t>We use the sound rule to help us read!</a:t>
            </a:r>
            <a:endParaRPr/>
          </a:p>
        </p:txBody>
      </p:sp>
      <p:sp>
        <p:nvSpPr>
          <p:cNvPr id="36" name="Google Shape;36;p7"/>
          <p:cNvSpPr txBox="1">
            <a:spLocks noGrp="1"/>
          </p:cNvSpPr>
          <p:nvPr>
            <p:ph type="body" idx="2"/>
          </p:nvPr>
        </p:nvSpPr>
        <p:spPr>
          <a:xfrm>
            <a:off x="612750" y="631025"/>
            <a:ext cx="5742300" cy="248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 name="Google Shape;39;p7"/>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7"/>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 presetClass="exit" presetSubtype="0" fill="hold" nodeType="withEffect">
                                  <p:stCondLst>
                                    <p:cond delay="0"/>
                                  </p:stCondLst>
                                  <p:childTnLst>
                                    <p:set>
                                      <p:cBhvr>
                                        <p:cTn id="9" dur="1" fill="hold">
                                          <p:stCondLst>
                                            <p:cond delay="1"/>
                                          </p:stCondLst>
                                        </p:cTn>
                                        <p:tgtEl>
                                          <p:spTgt spid="31"/>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a:stretch/>
        </p:blipFill>
        <p:spPr>
          <a:xfrm>
            <a:off x="7741143" y="1918972"/>
            <a:ext cx="11207967" cy="8656556"/>
          </a:xfrm>
          <a:prstGeom prst="rect">
            <a:avLst/>
          </a:prstGeom>
          <a:noFill/>
          <a:ln>
            <a:noFill/>
          </a:ln>
        </p:spPr>
      </p:pic>
      <p:pic>
        <p:nvPicPr>
          <p:cNvPr id="48" name="Google Shape;48;p8"/>
          <p:cNvPicPr preferRelativeResize="0"/>
          <p:nvPr/>
        </p:nvPicPr>
        <p:blipFill rotWithShape="1">
          <a:blip r:embed="rId4">
            <a:alphaModFix/>
          </a:blip>
          <a:srcRect/>
          <a:stretch/>
        </p:blipFill>
        <p:spPr>
          <a:xfrm>
            <a:off x="7741143" y="1918972"/>
            <a:ext cx="11207967" cy="8656556"/>
          </a:xfrm>
          <a:prstGeom prst="rect">
            <a:avLst/>
          </a:prstGeom>
          <a:noFill/>
          <a:ln>
            <a:noFill/>
          </a:ln>
        </p:spPr>
      </p:pic>
      <p:pic>
        <p:nvPicPr>
          <p:cNvPr id="49" name="Google Shape;49;p8"/>
          <p:cNvPicPr preferRelativeResize="0"/>
          <p:nvPr/>
        </p:nvPicPr>
        <p:blipFill rotWithShape="1">
          <a:blip r:embed="rId5">
            <a:alphaModFix/>
          </a:blip>
          <a:srcRect/>
          <a:stretch/>
        </p:blipFill>
        <p:spPr>
          <a:xfrm>
            <a:off x="7741143" y="1918972"/>
            <a:ext cx="11207967" cy="8656556"/>
          </a:xfrm>
          <a:prstGeom prst="rect">
            <a:avLst/>
          </a:prstGeom>
          <a:noFill/>
          <a:ln>
            <a:noFill/>
          </a:ln>
        </p:spPr>
      </p:pic>
      <p:sp>
        <p:nvSpPr>
          <p:cNvPr id="50" name="Google Shape;50;p8"/>
          <p:cNvSpPr/>
          <p:nvPr/>
        </p:nvSpPr>
        <p:spPr>
          <a:xfrm>
            <a:off x="14023881" y="6037237"/>
            <a:ext cx="1458000" cy="1126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1" name="Google Shape;51;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2" name="Google Shape;52;p8"/>
          <p:cNvGrpSpPr/>
          <p:nvPr/>
        </p:nvGrpSpPr>
        <p:grpSpPr>
          <a:xfrm>
            <a:off x="599448" y="3308558"/>
            <a:ext cx="2489999" cy="2588607"/>
            <a:chOff x="599452" y="3110429"/>
            <a:chExt cx="2680589" cy="2786745"/>
          </a:xfrm>
        </p:grpSpPr>
        <p:sp>
          <p:nvSpPr>
            <p:cNvPr id="53" name="Google Shape;53;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 name="Google Shape;54;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5" name="Google Shape;55;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 name="Google Shape;57;p8"/>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p:tgtEl>
                                          <p:spTgt spid="47"/>
                                        </p:tgtEl>
                                        <p:attrNameLst>
                                          <p:attrName>ppt_w</p:attrName>
                                        </p:attrNameLst>
                                      </p:cBhvr>
                                      <p:tavLst>
                                        <p:tav tm="0">
                                          <p:val>
                                            <p:strVal val="0"/>
                                          </p:val>
                                        </p:tav>
                                        <p:tav tm="100000">
                                          <p:val>
                                            <p:strVal val="#ppt_w"/>
                                          </p:val>
                                        </p:tav>
                                      </p:tavLst>
                                    </p:anim>
                                    <p:anim calcmode="lin" valueType="num">
                                      <p:cBhvr additive="base">
                                        <p:cTn id="8" dur="1000"/>
                                        <p:tgtEl>
                                          <p:spTgt spid="4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1000"/>
                                        <p:tgtEl>
                                          <p:spTgt spid="48"/>
                                        </p:tgtEl>
                                        <p:attrNameLst>
                                          <p:attrName>ppt_w</p:attrName>
                                        </p:attrNameLst>
                                      </p:cBhvr>
                                      <p:tavLst>
                                        <p:tav tm="0">
                                          <p:val>
                                            <p:strVal val="0"/>
                                          </p:val>
                                        </p:tav>
                                        <p:tav tm="100000">
                                          <p:val>
                                            <p:strVal val="#ppt_w"/>
                                          </p:val>
                                        </p:tav>
                                      </p:tavLst>
                                    </p:anim>
                                    <p:anim calcmode="lin" valueType="num">
                                      <p:cBhvr additive="base">
                                        <p:cTn id="14" dur="1000"/>
                                        <p:tgtEl>
                                          <p:spTgt spid="4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p:tgtEl>
                                          <p:spTgt spid="49"/>
                                        </p:tgtEl>
                                        <p:attrNameLst>
                                          <p:attrName>ppt_w</p:attrName>
                                        </p:attrNameLst>
                                      </p:cBhvr>
                                      <p:tavLst>
                                        <p:tav tm="0">
                                          <p:val>
                                            <p:strVal val="0"/>
                                          </p:val>
                                        </p:tav>
                                        <p:tav tm="100000">
                                          <p:val>
                                            <p:strVal val="#ppt_w"/>
                                          </p:val>
                                        </p:tav>
                                      </p:tavLst>
                                    </p:anim>
                                    <p:anim calcmode="lin" valueType="num">
                                      <p:cBhvr additive="base">
                                        <p:cTn id="20" dur="1000"/>
                                        <p:tgtEl>
                                          <p:spTgt spid="49"/>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a:stretch/>
        </p:blipFill>
        <p:spPr>
          <a:xfrm rot="5400000">
            <a:off x="7418546" y="2412601"/>
            <a:ext cx="9633356" cy="6330493"/>
          </a:xfrm>
          <a:prstGeom prst="rect">
            <a:avLst/>
          </a:prstGeom>
          <a:noFill/>
          <a:ln>
            <a:noFill/>
          </a:ln>
        </p:spPr>
      </p:pic>
      <p:sp>
        <p:nvSpPr>
          <p:cNvPr id="64" name="Google Shape;64;p9"/>
          <p:cNvSpPr txBox="1"/>
          <p:nvPr/>
        </p:nvSpPr>
        <p:spPr>
          <a:xfrm>
            <a:off x="9418884" y="20659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900" b="1" i="0" u="none" strike="noStrike" cap="none">
                <a:solidFill>
                  <a:schemeClr val="lt1"/>
                </a:solidFill>
                <a:latin typeface="Poppins"/>
                <a:ea typeface="Poppins"/>
                <a:cs typeface="Poppins"/>
                <a:sym typeface="Poppins"/>
              </a:rPr>
              <a:t>grew</a:t>
            </a:r>
            <a:endParaRPr sz="12900" b="1" i="0" u="none" strike="noStrike" cap="none">
              <a:solidFill>
                <a:schemeClr val="lt1"/>
              </a:solidFill>
              <a:latin typeface="Poppins"/>
              <a:ea typeface="Poppins"/>
              <a:cs typeface="Poppins"/>
              <a:sym typeface="Poppins"/>
            </a:endParaRPr>
          </a:p>
        </p:txBody>
      </p:sp>
      <p:sp>
        <p:nvSpPr>
          <p:cNvPr id="65" name="Google Shape;65;p9"/>
          <p:cNvSpPr/>
          <p:nvPr/>
        </p:nvSpPr>
        <p:spPr>
          <a:xfrm>
            <a:off x="10120030" y="5093667"/>
            <a:ext cx="4356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9"/>
          <p:cNvSpPr/>
          <p:nvPr/>
        </p:nvSpPr>
        <p:spPr>
          <a:xfrm>
            <a:off x="10786172"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9"/>
          <p:cNvSpPr/>
          <p:nvPr/>
        </p:nvSpPr>
        <p:spPr>
          <a:xfrm>
            <a:off x="11406571"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9"/>
          <p:cNvSpPr/>
          <p:nvPr/>
        </p:nvSpPr>
        <p:spPr>
          <a:xfrm>
            <a:off x="12305012" y="4712206"/>
            <a:ext cx="1617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9" name="Google Shape;69;p9"/>
          <p:cNvCxnSpPr/>
          <p:nvPr/>
        </p:nvCxnSpPr>
        <p:spPr>
          <a:xfrm>
            <a:off x="12321979" y="4056223"/>
            <a:ext cx="1290000" cy="0"/>
          </a:xfrm>
          <a:prstGeom prst="straightConnector1">
            <a:avLst/>
          </a:prstGeom>
          <a:noFill/>
          <a:ln w="76200" cap="flat" cmpd="sng">
            <a:solidFill>
              <a:srgbClr val="EDC31B"/>
            </a:solidFill>
            <a:prstDash val="solid"/>
            <a:round/>
            <a:headEnd type="none" w="sm" len="sm"/>
            <a:tailEnd type="none" w="sm" len="sm"/>
          </a:ln>
        </p:spPr>
      </p:cxnSp>
      <p:sp>
        <p:nvSpPr>
          <p:cNvPr id="70" name="Google Shape;70;p9"/>
          <p:cNvSpPr/>
          <p:nvPr/>
        </p:nvSpPr>
        <p:spPr>
          <a:xfrm>
            <a:off x="12792807" y="4199593"/>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txBox="1"/>
          <p:nvPr/>
        </p:nvSpPr>
        <p:spPr>
          <a:xfrm>
            <a:off x="9418884" y="6728234"/>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300" b="1" i="0" u="none" strike="noStrike" cap="none">
                <a:solidFill>
                  <a:schemeClr val="lt1"/>
                </a:solidFill>
                <a:latin typeface="Poppins"/>
                <a:ea typeface="Poppins"/>
                <a:cs typeface="Poppins"/>
                <a:sym typeface="Poppins"/>
              </a:rPr>
              <a:t>grew</a:t>
            </a:r>
            <a:endParaRPr sz="13300" b="1" i="0" u="none" strike="noStrike" cap="none">
              <a:solidFill>
                <a:schemeClr val="lt1"/>
              </a:solidFill>
              <a:latin typeface="Poppins"/>
              <a:ea typeface="Poppins"/>
              <a:cs typeface="Poppins"/>
              <a:sym typeface="Poppins"/>
            </a:endParaRPr>
          </a:p>
        </p:txBody>
      </p:sp>
      <p:sp>
        <p:nvSpPr>
          <p:cNvPr id="72" name="Google Shape;72;p9"/>
          <p:cNvSpPr txBox="1">
            <a:spLocks noGrp="1"/>
          </p:cNvSpPr>
          <p:nvPr>
            <p:ph type="body" idx="1"/>
          </p:nvPr>
        </p:nvSpPr>
        <p:spPr>
          <a:xfrm>
            <a:off x="612750" y="5925312"/>
            <a:ext cx="5738700" cy="3735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blend the sounds!</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blend the sounds to help us read the words smoothly!</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SzPts val="3450"/>
              <a:buNone/>
            </a:pPr>
            <a:endParaRPr/>
          </a:p>
        </p:txBody>
      </p:sp>
      <p:sp>
        <p:nvSpPr>
          <p:cNvPr id="73" name="Google Shape;73;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a:t>
            </a:r>
            <a:endParaRPr b="1"/>
          </a:p>
          <a:p>
            <a:pPr marL="0" lvl="0" indent="0" algn="l" rtl="0">
              <a:lnSpc>
                <a:spcPct val="100487"/>
              </a:lnSpc>
              <a:spcBef>
                <a:spcPts val="0"/>
              </a:spcBef>
              <a:spcAft>
                <a:spcPts val="0"/>
              </a:spcAft>
              <a:buClr>
                <a:srgbClr val="000000"/>
              </a:buClr>
              <a:buSzPts val="1400"/>
              <a:buFont typeface="Arial"/>
              <a:buNone/>
            </a:pPr>
            <a:r>
              <a:rPr lang="en" b="1"/>
              <a:t>the sounds</a:t>
            </a:r>
            <a:endParaRPr b="1"/>
          </a:p>
          <a:p>
            <a:pPr marL="0" lvl="0" indent="0" algn="l" rtl="0">
              <a:lnSpc>
                <a:spcPct val="100000"/>
              </a:lnSpc>
              <a:spcBef>
                <a:spcPts val="0"/>
              </a:spcBef>
              <a:spcAft>
                <a:spcPts val="0"/>
              </a:spcAft>
              <a:buSzPts val="7600"/>
              <a:buNone/>
            </a:pPr>
            <a:endParaRPr/>
          </a:p>
        </p:txBody>
      </p:sp>
      <p:pic>
        <p:nvPicPr>
          <p:cNvPr id="74" name="Google Shape;74;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75" name="Google Shape;75;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6" name="Google Shape;76;p9"/>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
                                        <p:tgtEl>
                                          <p:spTgt spid="69"/>
                                        </p:tgtEl>
                                      </p:cBhvr>
                                    </p:animEffect>
                                  </p:childTnLst>
                                </p:cTn>
                              </p:par>
                              <p:par>
                                <p:cTn id="13" presetID="10"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1"/>
                                          </p:stCondLst>
                                        </p:cTn>
                                        <p:tgtEl>
                                          <p:spTgt spid="6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6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1000"/>
                                        <p:tgtEl>
                                          <p:spTgt spid="65"/>
                                        </p:tgtEl>
                                      </p:cBhvr>
                                    </p:animEffect>
                                  </p:childTnLst>
                                </p:cTn>
                              </p:par>
                              <p:par>
                                <p:cTn id="37" presetID="1" presetClass="exit" presetSubtype="0" fill="hold" nodeType="withEffect">
                                  <p:stCondLst>
                                    <p:cond delay="0"/>
                                  </p:stCondLst>
                                  <p:childTnLst>
                                    <p:set>
                                      <p:cBhvr>
                                        <p:cTn id="38" dur="1" fill="hold">
                                          <p:stCondLst>
                                            <p:cond delay="1"/>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6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0"/>
          <p:cNvPicPr preferRelativeResize="0"/>
          <p:nvPr/>
        </p:nvPicPr>
        <p:blipFill rotWithShape="1">
          <a:blip r:embed="rId3">
            <a:alphaModFix/>
          </a:blip>
          <a:srcRect/>
          <a:stretch/>
        </p:blipFill>
        <p:spPr>
          <a:xfrm rot="5400000">
            <a:off x="7418546" y="2412601"/>
            <a:ext cx="9633356" cy="6330493"/>
          </a:xfrm>
          <a:prstGeom prst="rect">
            <a:avLst/>
          </a:prstGeom>
          <a:noFill/>
          <a:ln>
            <a:noFill/>
          </a:ln>
        </p:spPr>
      </p:pic>
      <p:sp>
        <p:nvSpPr>
          <p:cNvPr id="83" name="Google Shape;83;p10"/>
          <p:cNvSpPr txBox="1"/>
          <p:nvPr/>
        </p:nvSpPr>
        <p:spPr>
          <a:xfrm>
            <a:off x="9418884" y="20659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400" b="1" i="0" u="none" strike="noStrike" cap="none">
                <a:solidFill>
                  <a:schemeClr val="lt1"/>
                </a:solidFill>
                <a:latin typeface="Poppins"/>
                <a:ea typeface="Poppins"/>
                <a:cs typeface="Poppins"/>
                <a:sym typeface="Poppins"/>
              </a:rPr>
              <a:t>few</a:t>
            </a:r>
            <a:endParaRPr sz="13400" b="1" i="0" u="none" strike="noStrike" cap="none">
              <a:solidFill>
                <a:schemeClr val="lt1"/>
              </a:solidFill>
              <a:latin typeface="Poppins"/>
              <a:ea typeface="Poppins"/>
              <a:cs typeface="Poppins"/>
              <a:sym typeface="Poppins"/>
            </a:endParaRPr>
          </a:p>
        </p:txBody>
      </p:sp>
      <p:sp>
        <p:nvSpPr>
          <p:cNvPr id="84" name="Google Shape;84;p10"/>
          <p:cNvSpPr/>
          <p:nvPr/>
        </p:nvSpPr>
        <p:spPr>
          <a:xfrm>
            <a:off x="10830231" y="5093667"/>
            <a:ext cx="2889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10"/>
          <p:cNvSpPr/>
          <p:nvPr/>
        </p:nvSpPr>
        <p:spPr>
          <a:xfrm>
            <a:off x="10993928"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10"/>
          <p:cNvSpPr/>
          <p:nvPr/>
        </p:nvSpPr>
        <p:spPr>
          <a:xfrm>
            <a:off x="11803116" y="4712206"/>
            <a:ext cx="1476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10"/>
          <p:cNvSpPr/>
          <p:nvPr/>
        </p:nvSpPr>
        <p:spPr>
          <a:xfrm>
            <a:off x="12273936" y="4210030"/>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8" name="Google Shape;88;p10"/>
          <p:cNvCxnSpPr/>
          <p:nvPr/>
        </p:nvCxnSpPr>
        <p:spPr>
          <a:xfrm>
            <a:off x="11803108" y="3994443"/>
            <a:ext cx="1290000" cy="0"/>
          </a:xfrm>
          <a:prstGeom prst="straightConnector1">
            <a:avLst/>
          </a:prstGeom>
          <a:noFill/>
          <a:ln w="76200" cap="flat" cmpd="sng">
            <a:solidFill>
              <a:srgbClr val="EDC31B"/>
            </a:solidFill>
            <a:prstDash val="solid"/>
            <a:round/>
            <a:headEnd type="none" w="sm" len="sm"/>
            <a:tailEnd type="none" w="sm" len="sm"/>
          </a:ln>
        </p:spPr>
      </p:cxnSp>
      <p:sp>
        <p:nvSpPr>
          <p:cNvPr id="89" name="Google Shape;89;p10"/>
          <p:cNvSpPr txBox="1"/>
          <p:nvPr/>
        </p:nvSpPr>
        <p:spPr>
          <a:xfrm>
            <a:off x="9418884" y="6743073"/>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400" b="1" i="0" u="none" strike="noStrike" cap="none">
                <a:solidFill>
                  <a:schemeClr val="lt1"/>
                </a:solidFill>
                <a:latin typeface="Poppins"/>
                <a:ea typeface="Poppins"/>
                <a:cs typeface="Poppins"/>
                <a:sym typeface="Poppins"/>
              </a:rPr>
              <a:t>few</a:t>
            </a:r>
            <a:endParaRPr sz="13400" b="1" i="0" u="none" strike="noStrike" cap="none">
              <a:solidFill>
                <a:schemeClr val="lt1"/>
              </a:solidFill>
              <a:latin typeface="Poppins"/>
              <a:ea typeface="Poppins"/>
              <a:cs typeface="Poppins"/>
              <a:sym typeface="Poppins"/>
            </a:endParaRPr>
          </a:p>
        </p:txBody>
      </p:sp>
      <p:sp>
        <p:nvSpPr>
          <p:cNvPr id="90" name="Google Shape;90;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1" name="Google Shape;91;p10"/>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2" name="Google Shape;92;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Blend </a:t>
            </a:r>
            <a:endParaRPr b="1"/>
          </a:p>
          <a:p>
            <a:pPr marL="0" lvl="0" indent="0" algn="l" rtl="0">
              <a:lnSpc>
                <a:spcPct val="100487"/>
              </a:lnSpc>
              <a:spcBef>
                <a:spcPts val="0"/>
              </a:spcBef>
              <a:spcAft>
                <a:spcPts val="0"/>
              </a:spcAft>
              <a:buSzPts val="7600"/>
              <a:buNone/>
            </a:pPr>
            <a:r>
              <a:rPr lang="en" b="1"/>
              <a:t>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93" name="Google Shape;93;p10"/>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
                                        <p:tgtEl>
                                          <p:spTgt spid="88"/>
                                        </p:tgtEl>
                                      </p:cBhvr>
                                    </p:animEffect>
                                  </p:childTnLst>
                                </p:cTn>
                              </p:par>
                              <p:par>
                                <p:cTn id="13" presetID="10"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1"/>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6"/>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1"/>
                                          </p:stCondLst>
                                        </p:cTn>
                                        <p:tgtEl>
                                          <p:spTgt spid="8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1000"/>
                                        <p:tgtEl>
                                          <p:spTgt spid="84"/>
                                        </p:tgtEl>
                                      </p:cBhvr>
                                    </p:animEffect>
                                  </p:childTnLst>
                                </p:cTn>
                              </p:par>
                              <p:par>
                                <p:cTn id="31" presetID="1" presetClass="exit" presetSubtype="0" fill="hold" nodeType="withEffect">
                                  <p:stCondLst>
                                    <p:cond delay="0"/>
                                  </p:stCondLst>
                                  <p:childTnLst>
                                    <p:set>
                                      <p:cBhvr>
                                        <p:cTn id="32" dur="1" fill="hold">
                                          <p:stCondLst>
                                            <p:cond delay="1"/>
                                          </p:stCondLst>
                                        </p:cTn>
                                        <p:tgtEl>
                                          <p:spTgt spid="8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8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fade">
                                      <p:cBhvr>
                                        <p:cTn id="41"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p11"/>
          <p:cNvGrpSpPr/>
          <p:nvPr/>
        </p:nvGrpSpPr>
        <p:grpSpPr>
          <a:xfrm>
            <a:off x="7660180" y="2398393"/>
            <a:ext cx="5102164" cy="2802550"/>
            <a:chOff x="5784675" y="818500"/>
            <a:chExt cx="2737800" cy="1941900"/>
          </a:xfrm>
        </p:grpSpPr>
        <p:sp>
          <p:nvSpPr>
            <p:cNvPr id="100" name="Google Shape;100;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1" name="Google Shape;101;p11"/>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900" b="1" i="0" u="none" strike="noStrike" cap="none">
                  <a:solidFill>
                    <a:schemeClr val="accent1"/>
                  </a:solidFill>
                  <a:latin typeface="Poppins"/>
                  <a:ea typeface="Poppins"/>
                  <a:cs typeface="Poppins"/>
                  <a:sym typeface="Poppins"/>
                </a:rPr>
                <a:t>threw</a:t>
              </a:r>
              <a:endParaRPr sz="9900" b="1" i="0" u="none" strike="noStrike" cap="none">
                <a:solidFill>
                  <a:schemeClr val="accent1"/>
                </a:solidFill>
                <a:latin typeface="Poppins"/>
                <a:ea typeface="Poppins"/>
                <a:cs typeface="Poppins"/>
                <a:sym typeface="Poppins"/>
              </a:endParaRPr>
            </a:p>
          </p:txBody>
        </p:sp>
      </p:grpSp>
      <p:grpSp>
        <p:nvGrpSpPr>
          <p:cNvPr id="102" name="Google Shape;102;p11"/>
          <p:cNvGrpSpPr/>
          <p:nvPr/>
        </p:nvGrpSpPr>
        <p:grpSpPr>
          <a:xfrm>
            <a:off x="13146182" y="2398396"/>
            <a:ext cx="5102164" cy="2802550"/>
            <a:chOff x="5784675" y="907452"/>
            <a:chExt cx="2737800" cy="1941900"/>
          </a:xfrm>
        </p:grpSpPr>
        <p:sp>
          <p:nvSpPr>
            <p:cNvPr id="103" name="Google Shape;103;p11"/>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11"/>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900"/>
                <a:buFont typeface="Arial"/>
                <a:buNone/>
              </a:pPr>
              <a:r>
                <a:rPr lang="en" sz="7700" b="1" i="0" u="none" strike="noStrike" cap="none">
                  <a:solidFill>
                    <a:schemeClr val="accent1"/>
                  </a:solidFill>
                  <a:latin typeface="Poppins"/>
                  <a:ea typeface="Poppins"/>
                  <a:cs typeface="Poppins"/>
                  <a:sym typeface="Poppins"/>
                </a:rPr>
                <a:t>cashew</a:t>
              </a:r>
              <a:endParaRPr sz="7700" b="1" i="0" u="none" strike="noStrike" cap="none">
                <a:solidFill>
                  <a:schemeClr val="accent1"/>
                </a:solidFill>
                <a:latin typeface="Poppins"/>
                <a:ea typeface="Poppins"/>
                <a:cs typeface="Poppins"/>
                <a:sym typeface="Poppins"/>
              </a:endParaRPr>
            </a:p>
          </p:txBody>
        </p:sp>
      </p:grpSp>
      <p:grpSp>
        <p:nvGrpSpPr>
          <p:cNvPr id="105" name="Google Shape;105;p11"/>
          <p:cNvGrpSpPr/>
          <p:nvPr/>
        </p:nvGrpSpPr>
        <p:grpSpPr>
          <a:xfrm>
            <a:off x="7660184" y="5328749"/>
            <a:ext cx="10587620" cy="3382207"/>
            <a:chOff x="5784675" y="818500"/>
            <a:chExt cx="2737800" cy="1941900"/>
          </a:xfrm>
        </p:grpSpPr>
        <p:sp>
          <p:nvSpPr>
            <p:cNvPr id="106" name="Google Shape;106;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7" name="Google Shape;107;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800" b="1" i="0" u="none" strike="noStrike" cap="none">
                  <a:solidFill>
                    <a:schemeClr val="accent1"/>
                  </a:solidFill>
                  <a:latin typeface="Poppins"/>
                  <a:ea typeface="Poppins"/>
                  <a:cs typeface="Poppins"/>
                  <a:sym typeface="Poppins"/>
                </a:rPr>
                <a:t>Very few of us drew a cashew.</a:t>
              </a:r>
              <a:endParaRPr sz="6800" b="1" i="0" u="none" strike="noStrike" cap="none">
                <a:solidFill>
                  <a:schemeClr val="accent1"/>
                </a:solidFill>
                <a:latin typeface="Poppins"/>
                <a:ea typeface="Poppins"/>
                <a:cs typeface="Poppins"/>
                <a:sym typeface="Poppins"/>
              </a:endParaRPr>
            </a:p>
          </p:txBody>
        </p:sp>
      </p:grpSp>
      <p:cxnSp>
        <p:nvCxnSpPr>
          <p:cNvPr id="108" name="Google Shape;108;p11"/>
          <p:cNvCxnSpPr/>
          <p:nvPr/>
        </p:nvCxnSpPr>
        <p:spPr>
          <a:xfrm>
            <a:off x="16483795" y="4438498"/>
            <a:ext cx="1043700" cy="0"/>
          </a:xfrm>
          <a:prstGeom prst="straightConnector1">
            <a:avLst/>
          </a:prstGeom>
          <a:noFill/>
          <a:ln w="76200" cap="flat" cmpd="sng">
            <a:solidFill>
              <a:schemeClr val="accent4"/>
            </a:solidFill>
            <a:prstDash val="solid"/>
            <a:round/>
            <a:headEnd type="none" w="sm" len="sm"/>
            <a:tailEnd type="none" w="sm" len="sm"/>
          </a:ln>
        </p:spPr>
      </p:cxnSp>
      <p:sp>
        <p:nvSpPr>
          <p:cNvPr id="109" name="Google Shape;109;p11"/>
          <p:cNvSpPr/>
          <p:nvPr/>
        </p:nvSpPr>
        <p:spPr>
          <a:xfrm>
            <a:off x="10787183" y="4524261"/>
            <a:ext cx="351000" cy="369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0" name="Google Shape;110;p11"/>
          <p:cNvSpPr/>
          <p:nvPr/>
        </p:nvSpPr>
        <p:spPr>
          <a:xfrm>
            <a:off x="16830759" y="4524261"/>
            <a:ext cx="351000" cy="369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1" name="Google Shape;111;p11"/>
          <p:cNvCxnSpPr/>
          <p:nvPr/>
        </p:nvCxnSpPr>
        <p:spPr>
          <a:xfrm>
            <a:off x="10440219" y="4438498"/>
            <a:ext cx="1043700" cy="0"/>
          </a:xfrm>
          <a:prstGeom prst="straightConnector1">
            <a:avLst/>
          </a:prstGeom>
          <a:noFill/>
          <a:ln w="76200" cap="flat" cmpd="sng">
            <a:solidFill>
              <a:schemeClr val="accent4"/>
            </a:solidFill>
            <a:prstDash val="solid"/>
            <a:round/>
            <a:headEnd type="none" w="sm" len="sm"/>
            <a:tailEnd type="none" w="sm" len="sm"/>
          </a:ln>
        </p:spPr>
      </p:cxnSp>
      <p:cxnSp>
        <p:nvCxnSpPr>
          <p:cNvPr id="112" name="Google Shape;112;p11"/>
          <p:cNvCxnSpPr/>
          <p:nvPr/>
        </p:nvCxnSpPr>
        <p:spPr>
          <a:xfrm>
            <a:off x="16216127" y="2908387"/>
            <a:ext cx="0" cy="1781700"/>
          </a:xfrm>
          <a:prstGeom prst="straightConnector1">
            <a:avLst/>
          </a:prstGeom>
          <a:noFill/>
          <a:ln w="76200" cap="flat" cmpd="sng">
            <a:solidFill>
              <a:srgbClr val="EDC31B"/>
            </a:solidFill>
            <a:prstDash val="solid"/>
            <a:round/>
            <a:headEnd type="none" w="sm" len="sm"/>
            <a:tailEnd type="none" w="sm" len="sm"/>
          </a:ln>
        </p:spPr>
      </p:cxnSp>
      <p:cxnSp>
        <p:nvCxnSpPr>
          <p:cNvPr id="113" name="Google Shape;113;p11"/>
          <p:cNvCxnSpPr/>
          <p:nvPr/>
        </p:nvCxnSpPr>
        <p:spPr>
          <a:xfrm>
            <a:off x="8710889" y="4438498"/>
            <a:ext cx="1043700" cy="0"/>
          </a:xfrm>
          <a:prstGeom prst="straightConnector1">
            <a:avLst/>
          </a:prstGeom>
          <a:noFill/>
          <a:ln w="76200" cap="flat" cmpd="sng">
            <a:solidFill>
              <a:schemeClr val="accent4"/>
            </a:solidFill>
            <a:prstDash val="solid"/>
            <a:round/>
            <a:headEnd type="none" w="sm" len="sm"/>
            <a:tailEnd type="none" w="sm" len="sm"/>
          </a:ln>
        </p:spPr>
      </p:cxnSp>
      <p:cxnSp>
        <p:nvCxnSpPr>
          <p:cNvPr id="114" name="Google Shape;114;p11"/>
          <p:cNvCxnSpPr/>
          <p:nvPr/>
        </p:nvCxnSpPr>
        <p:spPr>
          <a:xfrm>
            <a:off x="15112263" y="4438498"/>
            <a:ext cx="1043700" cy="0"/>
          </a:xfrm>
          <a:prstGeom prst="straightConnector1">
            <a:avLst/>
          </a:prstGeom>
          <a:noFill/>
          <a:ln w="76200" cap="flat" cmpd="sng">
            <a:solidFill>
              <a:schemeClr val="accent4"/>
            </a:solidFill>
            <a:prstDash val="solid"/>
            <a:round/>
            <a:headEnd type="none" w="sm" len="sm"/>
            <a:tailEnd type="none" w="sm" len="sm"/>
          </a:ln>
        </p:spPr>
      </p:cxnSp>
      <p:sp>
        <p:nvSpPr>
          <p:cNvPr id="115" name="Google Shape;115;p11"/>
          <p:cNvSpPr/>
          <p:nvPr/>
        </p:nvSpPr>
        <p:spPr>
          <a:xfrm>
            <a:off x="14623130" y="4524261"/>
            <a:ext cx="351000" cy="369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6" name="Google Shape;116;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7" name="Google Shape;117;p11"/>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8" name="Google Shape;118;p11"/>
          <p:cNvSpPr txBox="1">
            <a:spLocks noGrp="1"/>
          </p:cNvSpPr>
          <p:nvPr>
            <p:ph type="body" idx="1"/>
          </p:nvPr>
        </p:nvSpPr>
        <p:spPr>
          <a:xfrm>
            <a:off x="612750" y="6126480"/>
            <a:ext cx="61329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read the words!</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read the words, so we can read smoothly, like we are speaking!</a:t>
            </a:r>
            <a:endParaRPr/>
          </a:p>
        </p:txBody>
      </p:sp>
      <p:sp>
        <p:nvSpPr>
          <p:cNvPr id="119" name="Google Shape;119;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20" name="Google Shape;120;p11"/>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21" name="Google Shape;121;p11"/>
          <p:cNvPicPr preferRelativeResize="0"/>
          <p:nvPr/>
        </p:nvPicPr>
        <p:blipFill rotWithShape="1">
          <a:blip r:embed="rId5">
            <a:alphaModFix/>
          </a:blip>
          <a:srcRect/>
          <a:stretch/>
        </p:blipFill>
        <p:spPr>
          <a:xfrm>
            <a:off x="16073150" y="890095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000"/>
                                        <p:tgtEl>
                                          <p:spTgt spid="99"/>
                                        </p:tgtEl>
                                        <p:attrNameLst>
                                          <p:attrName>ppt_w</p:attrName>
                                        </p:attrNameLst>
                                      </p:cBhvr>
                                      <p:tavLst>
                                        <p:tav tm="0">
                                          <p:val>
                                            <p:strVal val="0"/>
                                          </p:val>
                                        </p:tav>
                                        <p:tav tm="100000">
                                          <p:val>
                                            <p:strVal val="#ppt_w"/>
                                          </p:val>
                                        </p:tav>
                                      </p:tavLst>
                                    </p:anim>
                                    <p:anim calcmode="lin" valueType="num">
                                      <p:cBhvr additive="base">
                                        <p:cTn id="13" dur="1000"/>
                                        <p:tgtEl>
                                          <p:spTgt spid="9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1"/>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1"/>
                                        <p:tgtEl>
                                          <p:spTgt spid="113"/>
                                        </p:tgtEl>
                                      </p:cBhvr>
                                    </p:animEffect>
                                  </p:childTnLst>
                                </p:cTn>
                              </p:par>
                              <p:par>
                                <p:cTn id="21" presetID="1" presetClass="entr" presetSubtype="0"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1000"/>
                                        <p:tgtEl>
                                          <p:spTgt spid="102"/>
                                        </p:tgtEl>
                                        <p:attrNameLst>
                                          <p:attrName>ppt_w</p:attrName>
                                        </p:attrNameLst>
                                      </p:cBhvr>
                                      <p:tavLst>
                                        <p:tav tm="0">
                                          <p:val>
                                            <p:strVal val="0"/>
                                          </p:val>
                                        </p:tav>
                                        <p:tav tm="100000">
                                          <p:val>
                                            <p:strVal val="#ppt_w"/>
                                          </p:val>
                                        </p:tav>
                                      </p:tavLst>
                                    </p:anim>
                                    <p:anim calcmode="lin" valueType="num">
                                      <p:cBhvr additive="base">
                                        <p:cTn id="28" dur="1000"/>
                                        <p:tgtEl>
                                          <p:spTgt spid="102"/>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1"/>
                                        <p:tgtEl>
                                          <p:spTgt spid="108"/>
                                        </p:tgtEl>
                                      </p:cBhvr>
                                    </p:animEffect>
                                  </p:childTnLst>
                                </p:cTn>
                              </p:par>
                              <p:par>
                                <p:cTn id="34" presetID="1" presetClass="entr" presetSubtype="0" fill="hold" nodeType="withEffect">
                                  <p:stCondLst>
                                    <p:cond delay="0"/>
                                  </p:stCondLst>
                                  <p:childTnLst>
                                    <p:set>
                                      <p:cBhvr>
                                        <p:cTn id="35" dur="1" fill="hold">
                                          <p:stCondLst>
                                            <p:cond delay="0"/>
                                          </p:stCondLst>
                                        </p:cTn>
                                        <p:tgtEl>
                                          <p:spTgt spid="110"/>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1"/>
                                        <p:tgtEl>
                                          <p:spTgt spid="115"/>
                                        </p:tgtEl>
                                      </p:cBhvr>
                                    </p:animEffect>
                                  </p:childTnLst>
                                </p:cTn>
                              </p:par>
                              <p:par>
                                <p:cTn id="39" presetID="10" presetClass="entr" presetSubtype="0" fill="hold" nodeType="with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
                                        <p:tgtEl>
                                          <p:spTgt spid="1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1"/>
                                        <p:tgtEl>
                                          <p:spTgt spid="112"/>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05"/>
                                        </p:tgtEl>
                                        <p:attrNameLst>
                                          <p:attrName>style.visibility</p:attrName>
                                        </p:attrNameLst>
                                      </p:cBhvr>
                                      <p:to>
                                        <p:strVal val="visible"/>
                                      </p:to>
                                    </p:set>
                                    <p:anim calcmode="lin" valueType="num">
                                      <p:cBhvr additive="base">
                                        <p:cTn id="51" dur="1000"/>
                                        <p:tgtEl>
                                          <p:spTgt spid="105"/>
                                        </p:tgtEl>
                                        <p:attrNameLst>
                                          <p:attrName>ppt_w</p:attrName>
                                        </p:attrNameLst>
                                      </p:cBhvr>
                                      <p:tavLst>
                                        <p:tav tm="0">
                                          <p:val>
                                            <p:strVal val="0"/>
                                          </p:val>
                                        </p:tav>
                                        <p:tav tm="100000">
                                          <p:val>
                                            <p:strVal val="#ppt_w"/>
                                          </p:val>
                                        </p:tav>
                                      </p:tavLst>
                                    </p:anim>
                                    <p:anim calcmode="lin" valueType="num">
                                      <p:cBhvr additive="base">
                                        <p:cTn id="52" dur="1000"/>
                                        <p:tgtEl>
                                          <p:spTgt spid="1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p:nvPr/>
        </p:nvSpPr>
        <p:spPr>
          <a:xfrm>
            <a:off x="7058207" y="2380592"/>
            <a:ext cx="11908500" cy="68703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100" b="1" i="0" u="none" strike="noStrike" cap="none" dirty="0">
                <a:solidFill>
                  <a:schemeClr val="accent1"/>
                </a:solidFill>
                <a:latin typeface="Poppins"/>
                <a:ea typeface="Poppins"/>
                <a:cs typeface="Poppins"/>
                <a:sym typeface="Poppins"/>
              </a:rPr>
              <a:t>shrewd		screw</a:t>
            </a:r>
            <a:endParaRPr sz="11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100" b="1" i="0" u="none" strike="noStrike" cap="none" dirty="0">
                <a:solidFill>
                  <a:schemeClr val="accent1"/>
                </a:solidFill>
                <a:latin typeface="Poppins"/>
                <a:ea typeface="Poppins"/>
                <a:cs typeface="Poppins"/>
                <a:sym typeface="Poppins"/>
              </a:rPr>
              <a:t>spew			renew</a:t>
            </a:r>
            <a:endParaRPr sz="11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100" b="1" i="0" u="none" strike="noStrike" cap="none" dirty="0">
                <a:solidFill>
                  <a:schemeClr val="accent1"/>
                </a:solidFill>
                <a:latin typeface="Poppins"/>
                <a:ea typeface="Poppins"/>
                <a:cs typeface="Poppins"/>
                <a:sym typeface="Poppins"/>
              </a:rPr>
              <a:t>brew</a:t>
            </a:r>
            <a:endParaRPr sz="11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600" b="1" i="0" u="none" strike="noStrike" cap="none" dirty="0">
              <a:solidFill>
                <a:schemeClr val="accent1"/>
              </a:solidFill>
              <a:highlight>
                <a:srgbClr val="FFFFFF"/>
              </a:highlight>
              <a:latin typeface="Poppins"/>
              <a:ea typeface="Poppins"/>
              <a:cs typeface="Poppins"/>
              <a:sym typeface="Poppins"/>
            </a:endParaRPr>
          </a:p>
        </p:txBody>
      </p:sp>
      <p:sp>
        <p:nvSpPr>
          <p:cNvPr id="128" name="Google Shape;128;p12"/>
          <p:cNvSpPr txBox="1">
            <a:spLocks noGrp="1"/>
          </p:cNvSpPr>
          <p:nvPr>
            <p:ph type="body" idx="1"/>
          </p:nvPr>
        </p:nvSpPr>
        <p:spPr>
          <a:xfrm>
            <a:off x="612750" y="5971032"/>
            <a:ext cx="5738700" cy="3735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decode the sounds in the word!</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decode the sounds in the words so we can read the words!</a:t>
            </a:r>
            <a:endParaRPr/>
          </a:p>
          <a:p>
            <a:pPr marL="0" lvl="0" indent="0" algn="l" rtl="0">
              <a:lnSpc>
                <a:spcPct val="100000"/>
              </a:lnSpc>
              <a:spcBef>
                <a:spcPts val="0"/>
              </a:spcBef>
              <a:spcAft>
                <a:spcPts val="0"/>
              </a:spcAft>
              <a:buSzPts val="3450"/>
              <a:buNone/>
            </a:pPr>
            <a:endParaRPr/>
          </a:p>
        </p:txBody>
      </p:sp>
      <p:sp>
        <p:nvSpPr>
          <p:cNvPr id="129" name="Google Shape;129;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30" name="Google Shape;130;p12"/>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31" name="Google Shape;131;p12"/>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p:tgtEl>
                                          <p:spTgt spid="127"/>
                                        </p:tgtEl>
                                        <p:attrNameLst>
                                          <p:attrName>ppt_w</p:attrName>
                                        </p:attrNameLst>
                                      </p:cBhvr>
                                      <p:tavLst>
                                        <p:tav tm="0">
                                          <p:val>
                                            <p:strVal val="0"/>
                                          </p:val>
                                        </p:tav>
                                        <p:tav tm="100000">
                                          <p:val>
                                            <p:strVal val="#ppt_w"/>
                                          </p:val>
                                        </p:tav>
                                      </p:tavLst>
                                    </p:anim>
                                    <p:anim calcmode="lin" valueType="num">
                                      <p:cBhvr additive="base">
                                        <p:cTn id="8" dur="100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3"/>
          <p:cNvPicPr preferRelativeResize="0"/>
          <p:nvPr/>
        </p:nvPicPr>
        <p:blipFill rotWithShape="1">
          <a:blip r:embed="rId3">
            <a:alphaModFix/>
          </a:blip>
          <a:srcRect/>
          <a:stretch/>
        </p:blipFill>
        <p:spPr>
          <a:xfrm>
            <a:off x="7665769" y="3858963"/>
            <a:ext cx="4231572" cy="3163155"/>
          </a:xfrm>
          <a:prstGeom prst="rect">
            <a:avLst/>
          </a:prstGeom>
          <a:noFill/>
          <a:ln>
            <a:noFill/>
          </a:ln>
        </p:spPr>
      </p:pic>
      <p:pic>
        <p:nvPicPr>
          <p:cNvPr id="138" name="Google Shape;138;p13"/>
          <p:cNvPicPr preferRelativeResize="0"/>
          <p:nvPr/>
        </p:nvPicPr>
        <p:blipFill rotWithShape="1">
          <a:blip r:embed="rId4">
            <a:alphaModFix/>
          </a:blip>
          <a:srcRect/>
          <a:stretch/>
        </p:blipFill>
        <p:spPr>
          <a:xfrm>
            <a:off x="10821440" y="3871506"/>
            <a:ext cx="4231572" cy="4190362"/>
          </a:xfrm>
          <a:prstGeom prst="rect">
            <a:avLst/>
          </a:prstGeom>
          <a:noFill/>
          <a:ln>
            <a:noFill/>
          </a:ln>
        </p:spPr>
      </p:pic>
      <p:pic>
        <p:nvPicPr>
          <p:cNvPr id="139" name="Google Shape;139;p13"/>
          <p:cNvPicPr preferRelativeResize="0"/>
          <p:nvPr/>
        </p:nvPicPr>
        <p:blipFill rotWithShape="1">
          <a:blip r:embed="rId5">
            <a:alphaModFix/>
          </a:blip>
          <a:srcRect/>
          <a:stretch/>
        </p:blipFill>
        <p:spPr>
          <a:xfrm>
            <a:off x="14025253" y="3871506"/>
            <a:ext cx="4231572" cy="4190362"/>
          </a:xfrm>
          <a:prstGeom prst="rect">
            <a:avLst/>
          </a:prstGeom>
          <a:noFill/>
          <a:ln>
            <a:noFill/>
          </a:ln>
        </p:spPr>
      </p:pic>
      <p:sp>
        <p:nvSpPr>
          <p:cNvPr id="140" name="Google Shape;140;p13"/>
          <p:cNvSpPr txBox="1"/>
          <p:nvPr/>
        </p:nvSpPr>
        <p:spPr>
          <a:xfrm>
            <a:off x="7738897" y="3679360"/>
            <a:ext cx="3156000" cy="2634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400" b="1" i="0" u="none" strike="noStrike" cap="none">
                <a:solidFill>
                  <a:schemeClr val="lt1"/>
                </a:solidFill>
                <a:latin typeface="Poppins"/>
                <a:ea typeface="Poppins"/>
                <a:cs typeface="Poppins"/>
                <a:sym typeface="Poppins"/>
              </a:rPr>
              <a:t>c</a:t>
            </a:r>
            <a:endParaRPr sz="13400" b="1" i="0" u="none" strike="noStrike" cap="none">
              <a:solidFill>
                <a:srgbClr val="000000"/>
              </a:solidFill>
              <a:latin typeface="Poppins"/>
              <a:ea typeface="Poppins"/>
              <a:cs typeface="Poppins"/>
              <a:sym typeface="Poppins"/>
            </a:endParaRPr>
          </a:p>
        </p:txBody>
      </p:sp>
      <p:sp>
        <p:nvSpPr>
          <p:cNvPr id="141" name="Google Shape;141;p13"/>
          <p:cNvSpPr txBox="1"/>
          <p:nvPr/>
        </p:nvSpPr>
        <p:spPr>
          <a:xfrm>
            <a:off x="14354996" y="3679360"/>
            <a:ext cx="3156000" cy="2634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Poppins"/>
                <a:ea typeface="Poppins"/>
                <a:cs typeface="Poppins"/>
                <a:sym typeface="Poppins"/>
              </a:rPr>
              <a:t>ew</a:t>
            </a:r>
            <a:endParaRPr sz="12100" b="1" i="0" u="none" strike="noStrike" cap="none">
              <a:solidFill>
                <a:srgbClr val="000000"/>
              </a:solidFill>
              <a:latin typeface="Poppins"/>
              <a:ea typeface="Poppins"/>
              <a:cs typeface="Poppins"/>
              <a:sym typeface="Poppins"/>
            </a:endParaRPr>
          </a:p>
        </p:txBody>
      </p:sp>
      <p:sp>
        <p:nvSpPr>
          <p:cNvPr id="142" name="Google Shape;142;p13"/>
          <p:cNvSpPr txBox="1"/>
          <p:nvPr/>
        </p:nvSpPr>
        <p:spPr>
          <a:xfrm>
            <a:off x="11199349" y="3679360"/>
            <a:ext cx="3156000" cy="2634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400" b="1" i="0" u="none" strike="noStrike" cap="none">
                <a:solidFill>
                  <a:schemeClr val="lt1"/>
                </a:solidFill>
                <a:latin typeface="Poppins"/>
                <a:ea typeface="Poppins"/>
                <a:cs typeface="Poppins"/>
                <a:sym typeface="Poppins"/>
              </a:rPr>
              <a:t>r</a:t>
            </a:r>
            <a:endParaRPr sz="13400" b="1" i="0" u="none" strike="noStrike" cap="none">
              <a:solidFill>
                <a:srgbClr val="000000"/>
              </a:solidFill>
              <a:latin typeface="Poppins"/>
              <a:ea typeface="Poppins"/>
              <a:cs typeface="Poppins"/>
              <a:sym typeface="Poppins"/>
            </a:endParaRPr>
          </a:p>
        </p:txBody>
      </p:sp>
      <p:sp>
        <p:nvSpPr>
          <p:cNvPr id="143" name="Google Shape;143;p13"/>
          <p:cNvSpPr txBox="1">
            <a:spLocks noGrp="1"/>
          </p:cNvSpPr>
          <p:nvPr>
            <p:ph type="body" idx="1"/>
          </p:nvPr>
        </p:nvSpPr>
        <p:spPr>
          <a:xfrm>
            <a:off x="612750" y="6154125"/>
            <a:ext cx="57387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spell the words! </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spell the words to show we understand the rule!</a:t>
            </a:r>
            <a:endParaRPr/>
          </a:p>
        </p:txBody>
      </p:sp>
      <p:sp>
        <p:nvSpPr>
          <p:cNvPr id="144" name="Google Shape;144;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45" name="Google Shape;145;p13"/>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46" name="Google Shape;146;p13"/>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10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1000"/>
                                        <p:tgtEl>
                                          <p:spTgt spid="138"/>
                                        </p:tgtEl>
                                      </p:cBhvr>
                                    </p:animEffect>
                                  </p:childTnLst>
                                </p:cTn>
                              </p:par>
                              <p:par>
                                <p:cTn id="16" presetID="10" presetClass="entr" presetSubtype="0" fill="hold" nodeType="with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1000"/>
                                        <p:tgtEl>
                                          <p:spTgt spid="1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fade">
                                      <p:cBhvr>
                                        <p:cTn id="23" dur="1000"/>
                                        <p:tgtEl>
                                          <p:spTgt spid="139"/>
                                        </p:tgtEl>
                                      </p:cBhvr>
                                    </p:animEffect>
                                  </p:childTnLst>
                                </p:cTn>
                              </p:par>
                              <p:par>
                                <p:cTn id="24" presetID="10" presetClass="entr" presetSubtype="0" fill="hold" nodeType="with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fade">
                                      <p:cBhvr>
                                        <p:cTn id="26"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4"/>
          <p:cNvPicPr preferRelativeResize="0"/>
          <p:nvPr/>
        </p:nvPicPr>
        <p:blipFill rotWithShape="1">
          <a:blip r:embed="rId3">
            <a:alphaModFix/>
          </a:blip>
          <a:srcRect/>
          <a:stretch/>
        </p:blipFill>
        <p:spPr>
          <a:xfrm>
            <a:off x="7658495" y="1539666"/>
            <a:ext cx="4231572" cy="3196962"/>
          </a:xfrm>
          <a:prstGeom prst="rect">
            <a:avLst/>
          </a:prstGeom>
          <a:noFill/>
          <a:ln>
            <a:noFill/>
          </a:ln>
        </p:spPr>
      </p:pic>
      <p:pic>
        <p:nvPicPr>
          <p:cNvPr id="153" name="Google Shape;153;p14"/>
          <p:cNvPicPr preferRelativeResize="0"/>
          <p:nvPr/>
        </p:nvPicPr>
        <p:blipFill rotWithShape="1">
          <a:blip r:embed="rId4">
            <a:alphaModFix/>
          </a:blip>
          <a:srcRect/>
          <a:stretch/>
        </p:blipFill>
        <p:spPr>
          <a:xfrm>
            <a:off x="10814166" y="1552343"/>
            <a:ext cx="4231572" cy="4235146"/>
          </a:xfrm>
          <a:prstGeom prst="rect">
            <a:avLst/>
          </a:prstGeom>
          <a:noFill/>
          <a:ln>
            <a:noFill/>
          </a:ln>
        </p:spPr>
      </p:pic>
      <p:pic>
        <p:nvPicPr>
          <p:cNvPr id="154" name="Google Shape;154;p14"/>
          <p:cNvPicPr preferRelativeResize="0"/>
          <p:nvPr/>
        </p:nvPicPr>
        <p:blipFill rotWithShape="1">
          <a:blip r:embed="rId5">
            <a:alphaModFix/>
          </a:blip>
          <a:srcRect/>
          <a:stretch/>
        </p:blipFill>
        <p:spPr>
          <a:xfrm>
            <a:off x="14017977" y="1552343"/>
            <a:ext cx="4231572" cy="4235146"/>
          </a:xfrm>
          <a:prstGeom prst="rect">
            <a:avLst/>
          </a:prstGeom>
          <a:noFill/>
          <a:ln>
            <a:noFill/>
          </a:ln>
        </p:spPr>
      </p:pic>
      <p:sp>
        <p:nvSpPr>
          <p:cNvPr id="155" name="Google Shape;155;p14"/>
          <p:cNvSpPr txBox="1"/>
          <p:nvPr/>
        </p:nvSpPr>
        <p:spPr>
          <a:xfrm>
            <a:off x="7731622" y="1358144"/>
            <a:ext cx="3156000" cy="2661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400" b="1" i="0" u="none" strike="noStrike" cap="none">
                <a:solidFill>
                  <a:schemeClr val="lt1"/>
                </a:solidFill>
                <a:latin typeface="Poppins"/>
                <a:ea typeface="Poppins"/>
                <a:cs typeface="Poppins"/>
                <a:sym typeface="Poppins"/>
              </a:rPr>
              <a:t>d</a:t>
            </a:r>
            <a:endParaRPr sz="13400" b="1" i="0" u="none" strike="noStrike" cap="none">
              <a:solidFill>
                <a:srgbClr val="000000"/>
              </a:solidFill>
              <a:latin typeface="Poppins"/>
              <a:ea typeface="Poppins"/>
              <a:cs typeface="Poppins"/>
              <a:sym typeface="Poppins"/>
            </a:endParaRPr>
          </a:p>
        </p:txBody>
      </p:sp>
      <p:sp>
        <p:nvSpPr>
          <p:cNvPr id="156" name="Google Shape;156;p14"/>
          <p:cNvSpPr txBox="1"/>
          <p:nvPr/>
        </p:nvSpPr>
        <p:spPr>
          <a:xfrm>
            <a:off x="14347720" y="1358144"/>
            <a:ext cx="3156000" cy="2661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300" b="1" i="0" u="none" strike="noStrike" cap="none">
                <a:solidFill>
                  <a:schemeClr val="lt1"/>
                </a:solidFill>
                <a:latin typeface="Poppins"/>
                <a:ea typeface="Poppins"/>
                <a:cs typeface="Poppins"/>
                <a:sym typeface="Poppins"/>
              </a:rPr>
              <a:t>ew</a:t>
            </a:r>
            <a:endParaRPr sz="12300" b="1" i="0" u="none" strike="noStrike" cap="none">
              <a:solidFill>
                <a:srgbClr val="000000"/>
              </a:solidFill>
              <a:latin typeface="Poppins"/>
              <a:ea typeface="Poppins"/>
              <a:cs typeface="Poppins"/>
              <a:sym typeface="Poppins"/>
            </a:endParaRPr>
          </a:p>
        </p:txBody>
      </p:sp>
      <p:sp>
        <p:nvSpPr>
          <p:cNvPr id="157" name="Google Shape;157;p14"/>
          <p:cNvSpPr txBox="1"/>
          <p:nvPr/>
        </p:nvSpPr>
        <p:spPr>
          <a:xfrm>
            <a:off x="11192075" y="1358144"/>
            <a:ext cx="3156000" cy="2661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400" b="1" i="0" u="none" strike="noStrike" cap="none">
                <a:solidFill>
                  <a:schemeClr val="lt1"/>
                </a:solidFill>
                <a:latin typeface="Poppins"/>
                <a:ea typeface="Poppins"/>
                <a:cs typeface="Poppins"/>
                <a:sym typeface="Poppins"/>
              </a:rPr>
              <a:t>r</a:t>
            </a:r>
            <a:endParaRPr sz="13400" b="1" i="0" u="none" strike="noStrike" cap="none">
              <a:solidFill>
                <a:srgbClr val="000000"/>
              </a:solidFill>
              <a:latin typeface="Poppins"/>
              <a:ea typeface="Poppins"/>
              <a:cs typeface="Poppins"/>
              <a:sym typeface="Poppins"/>
            </a:endParaRPr>
          </a:p>
        </p:txBody>
      </p:sp>
      <p:pic>
        <p:nvPicPr>
          <p:cNvPr id="158" name="Google Shape;158;p14"/>
          <p:cNvPicPr preferRelativeResize="0"/>
          <p:nvPr/>
        </p:nvPicPr>
        <p:blipFill rotWithShape="1">
          <a:blip r:embed="rId3">
            <a:alphaModFix/>
          </a:blip>
          <a:srcRect/>
          <a:stretch/>
        </p:blipFill>
        <p:spPr>
          <a:xfrm>
            <a:off x="7585391" y="5873076"/>
            <a:ext cx="4231572" cy="3196962"/>
          </a:xfrm>
          <a:prstGeom prst="rect">
            <a:avLst/>
          </a:prstGeom>
          <a:noFill/>
          <a:ln>
            <a:noFill/>
          </a:ln>
        </p:spPr>
      </p:pic>
      <p:pic>
        <p:nvPicPr>
          <p:cNvPr id="159" name="Google Shape;159;p14"/>
          <p:cNvPicPr preferRelativeResize="0"/>
          <p:nvPr/>
        </p:nvPicPr>
        <p:blipFill rotWithShape="1">
          <a:blip r:embed="rId4">
            <a:alphaModFix/>
          </a:blip>
          <a:srcRect/>
          <a:stretch/>
        </p:blipFill>
        <p:spPr>
          <a:xfrm>
            <a:off x="10752640" y="5873076"/>
            <a:ext cx="4231572" cy="4235146"/>
          </a:xfrm>
          <a:prstGeom prst="rect">
            <a:avLst/>
          </a:prstGeom>
          <a:noFill/>
          <a:ln>
            <a:noFill/>
          </a:ln>
        </p:spPr>
      </p:pic>
      <p:sp>
        <p:nvSpPr>
          <p:cNvPr id="160" name="Google Shape;160;p14"/>
          <p:cNvSpPr txBox="1"/>
          <p:nvPr/>
        </p:nvSpPr>
        <p:spPr>
          <a:xfrm>
            <a:off x="7658518" y="5691555"/>
            <a:ext cx="3156000" cy="2661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900" b="1" i="0" u="none" strike="noStrike" cap="none">
                <a:solidFill>
                  <a:schemeClr val="lt1"/>
                </a:solidFill>
                <a:latin typeface="Poppins"/>
                <a:ea typeface="Poppins"/>
                <a:cs typeface="Poppins"/>
                <a:sym typeface="Poppins"/>
              </a:rPr>
              <a:t>ch</a:t>
            </a:r>
            <a:endParaRPr sz="13900" b="1" i="0" u="none" strike="noStrike" cap="none">
              <a:solidFill>
                <a:srgbClr val="000000"/>
              </a:solidFill>
              <a:latin typeface="Poppins"/>
              <a:ea typeface="Poppins"/>
              <a:cs typeface="Poppins"/>
              <a:sym typeface="Poppins"/>
            </a:endParaRPr>
          </a:p>
        </p:txBody>
      </p:sp>
      <p:sp>
        <p:nvSpPr>
          <p:cNvPr id="161" name="Google Shape;161;p14"/>
          <p:cNvSpPr txBox="1"/>
          <p:nvPr/>
        </p:nvSpPr>
        <p:spPr>
          <a:xfrm>
            <a:off x="11118971" y="5691555"/>
            <a:ext cx="3156000" cy="2661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400" b="1" i="0" u="none" strike="noStrike" cap="none">
                <a:solidFill>
                  <a:schemeClr val="lt1"/>
                </a:solidFill>
                <a:latin typeface="Poppins"/>
                <a:ea typeface="Poppins"/>
                <a:cs typeface="Poppins"/>
                <a:sym typeface="Poppins"/>
              </a:rPr>
              <a:t>ew</a:t>
            </a:r>
            <a:endParaRPr sz="12400" b="1" i="0" u="none" strike="noStrike" cap="none">
              <a:solidFill>
                <a:srgbClr val="000000"/>
              </a:solidFill>
              <a:latin typeface="Poppins"/>
              <a:ea typeface="Poppins"/>
              <a:cs typeface="Poppins"/>
              <a:sym typeface="Poppins"/>
            </a:endParaRPr>
          </a:p>
        </p:txBody>
      </p:sp>
      <p:sp>
        <p:nvSpPr>
          <p:cNvPr id="162" name="Google Shape;162;p1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163" name="Google Shape;163;p14"/>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64" name="Google Shape;164;p14"/>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1"/>
                                        <p:tgtEl>
                                          <p:spTgt spid="153"/>
                                        </p:tgtEl>
                                      </p:cBhvr>
                                    </p:animEffect>
                                  </p:childTnLst>
                                </p:cTn>
                              </p:par>
                              <p:par>
                                <p:cTn id="13" presetID="10" presetClass="entr" presetSubtype="0"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1"/>
                                        <p:tgtEl>
                                          <p:spTgt spid="1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fade">
                                      <p:cBhvr>
                                        <p:cTn id="20" dur="1"/>
                                        <p:tgtEl>
                                          <p:spTgt spid="154"/>
                                        </p:tgtEl>
                                      </p:cBhvr>
                                    </p:animEffect>
                                  </p:childTnLst>
                                </p:cTn>
                              </p:par>
                              <p:par>
                                <p:cTn id="21" presetID="10" presetClass="entr" presetSubtype="0" fill="hold" nodeType="with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fade">
                                      <p:cBhvr>
                                        <p:cTn id="23" dur="1"/>
                                        <p:tgtEl>
                                          <p:spTgt spid="1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1000"/>
                                        <p:tgtEl>
                                          <p:spTgt spid="158"/>
                                        </p:tgtEl>
                                      </p:cBhvr>
                                    </p:animEffect>
                                  </p:childTnLst>
                                </p:cTn>
                              </p:par>
                              <p:par>
                                <p:cTn id="29" presetID="10" presetClass="entr" presetSubtype="0" fill="hold" nodeType="with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1000"/>
                                        <p:tgtEl>
                                          <p:spTgt spid="1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fade">
                                      <p:cBhvr>
                                        <p:cTn id="36" dur="1000"/>
                                        <p:tgtEl>
                                          <p:spTgt spid="159"/>
                                        </p:tgtEl>
                                      </p:cBhvr>
                                    </p:animEffect>
                                  </p:childTnLst>
                                </p:cTn>
                              </p:par>
                              <p:par>
                                <p:cTn id="37" presetID="10" presetClass="entr" presetSubtype="0" fill="hold" nodeType="with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15"/>
          <p:cNvGrpSpPr/>
          <p:nvPr/>
        </p:nvGrpSpPr>
        <p:grpSpPr>
          <a:xfrm>
            <a:off x="7260194" y="4341955"/>
            <a:ext cx="5250553" cy="2830125"/>
            <a:chOff x="5784675" y="818500"/>
            <a:chExt cx="2737800" cy="1941900"/>
          </a:xfrm>
        </p:grpSpPr>
        <p:sp>
          <p:nvSpPr>
            <p:cNvPr id="171" name="Google Shape;171;p15"/>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2" name="Google Shape;172;p15"/>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800" b="1" i="0" u="none" strike="noStrike" cap="none">
                  <a:solidFill>
                    <a:schemeClr val="accent2"/>
                  </a:solidFill>
                  <a:latin typeface="Poppins"/>
                  <a:ea typeface="Poppins"/>
                  <a:cs typeface="Poppins"/>
                  <a:sym typeface="Poppins"/>
                </a:rPr>
                <a:t>who</a:t>
              </a:r>
              <a:endParaRPr sz="8800" b="1" i="0" u="none" strike="noStrike" cap="none">
                <a:solidFill>
                  <a:schemeClr val="accent2"/>
                </a:solidFill>
                <a:latin typeface="Poppins"/>
                <a:ea typeface="Poppins"/>
                <a:cs typeface="Poppins"/>
                <a:sym typeface="Poppins"/>
              </a:endParaRPr>
            </a:p>
          </p:txBody>
        </p:sp>
      </p:grpSp>
      <p:grpSp>
        <p:nvGrpSpPr>
          <p:cNvPr id="173" name="Google Shape;173;p15"/>
          <p:cNvGrpSpPr/>
          <p:nvPr/>
        </p:nvGrpSpPr>
        <p:grpSpPr>
          <a:xfrm>
            <a:off x="13239273" y="4341955"/>
            <a:ext cx="5250553" cy="2830125"/>
            <a:chOff x="5784675" y="818500"/>
            <a:chExt cx="2737800" cy="1941900"/>
          </a:xfrm>
        </p:grpSpPr>
        <p:sp>
          <p:nvSpPr>
            <p:cNvPr id="174" name="Google Shape;174;p15"/>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5" name="Google Shape;175;p15"/>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100" b="1" i="0" u="none" strike="noStrike" cap="none">
                  <a:solidFill>
                    <a:schemeClr val="accent2"/>
                  </a:solidFill>
                  <a:latin typeface="Poppins"/>
                  <a:ea typeface="Poppins"/>
                  <a:cs typeface="Poppins"/>
                  <a:sym typeface="Poppins"/>
                </a:rPr>
                <a:t>two</a:t>
              </a:r>
              <a:endParaRPr sz="9100" b="1" i="0" u="none" strike="noStrike" cap="none">
                <a:solidFill>
                  <a:schemeClr val="accent2"/>
                </a:solidFill>
                <a:latin typeface="Poppins"/>
                <a:ea typeface="Poppins"/>
                <a:cs typeface="Poppins"/>
                <a:sym typeface="Poppins"/>
              </a:endParaRPr>
            </a:p>
          </p:txBody>
        </p:sp>
      </p:grpSp>
      <p:sp>
        <p:nvSpPr>
          <p:cNvPr id="176" name="Google Shape;176;p15"/>
          <p:cNvSpPr/>
          <p:nvPr/>
        </p:nvSpPr>
        <p:spPr>
          <a:xfrm>
            <a:off x="10413938" y="5300983"/>
            <a:ext cx="810000" cy="1141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7" name="Google Shape;177;p15"/>
          <p:cNvSpPr/>
          <p:nvPr/>
        </p:nvSpPr>
        <p:spPr>
          <a:xfrm>
            <a:off x="15249114" y="5242575"/>
            <a:ext cx="1775700" cy="1141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8" name="Google Shape;178;p15"/>
          <p:cNvSpPr txBox="1">
            <a:spLocks noGrp="1"/>
          </p:cNvSpPr>
          <p:nvPr>
            <p:ph type="body" idx="1"/>
          </p:nvPr>
        </p:nvSpPr>
        <p:spPr>
          <a:xfrm>
            <a:off x="612750" y="6739128"/>
            <a:ext cx="57387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We see high frequency words all the time! </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Let’s figure out how to read them!</a:t>
            </a:r>
            <a:endParaRPr/>
          </a:p>
        </p:txBody>
      </p:sp>
      <p:sp>
        <p:nvSpPr>
          <p:cNvPr id="179" name="Google Shape;179;p1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80" name="Google Shape;180;p15"/>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1" name="Google Shape;181;p15"/>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82" name="Google Shape;182;p15"/>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1000"/>
                                        <p:tgtEl>
                                          <p:spTgt spid="170"/>
                                        </p:tgtEl>
                                        <p:attrNameLst>
                                          <p:attrName>ppt_w</p:attrName>
                                        </p:attrNameLst>
                                      </p:cBhvr>
                                      <p:tavLst>
                                        <p:tav tm="0">
                                          <p:val>
                                            <p:strVal val="0"/>
                                          </p:val>
                                        </p:tav>
                                        <p:tav tm="100000">
                                          <p:val>
                                            <p:strVal val="#ppt_w"/>
                                          </p:val>
                                        </p:tav>
                                      </p:tavLst>
                                    </p:anim>
                                    <p:anim calcmode="lin" valueType="num">
                                      <p:cBhvr additive="base">
                                        <p:cTn id="8" dur="1000"/>
                                        <p:tgtEl>
                                          <p:spTgt spid="17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1"/>
                                        <p:tgtEl>
                                          <p:spTgt spid="1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7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73"/>
                                        </p:tgtEl>
                                        <p:attrNameLst>
                                          <p:attrName>style.visibility</p:attrName>
                                        </p:attrNameLst>
                                      </p:cBhvr>
                                      <p:to>
                                        <p:strVal val="visible"/>
                                      </p:to>
                                    </p:set>
                                    <p:anim calcmode="lin" valueType="num">
                                      <p:cBhvr additive="base">
                                        <p:cTn id="22" dur="1000"/>
                                        <p:tgtEl>
                                          <p:spTgt spid="173"/>
                                        </p:tgtEl>
                                        <p:attrNameLst>
                                          <p:attrName>ppt_w</p:attrName>
                                        </p:attrNameLst>
                                      </p:cBhvr>
                                      <p:tavLst>
                                        <p:tav tm="0">
                                          <p:val>
                                            <p:strVal val="0"/>
                                          </p:val>
                                        </p:tav>
                                        <p:tav tm="100000">
                                          <p:val>
                                            <p:strVal val="#ppt_w"/>
                                          </p:val>
                                        </p:tav>
                                      </p:tavLst>
                                    </p:anim>
                                    <p:anim calcmode="lin" valueType="num">
                                      <p:cBhvr additive="base">
                                        <p:cTn id="23" dur="1000"/>
                                        <p:tgtEl>
                                          <p:spTgt spid="17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1"/>
                                          </p:stCondLst>
                                        </p:cTn>
                                        <p:tgtEl>
                                          <p:spTgt spid="1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2663</Words>
  <Application>Microsoft Office PowerPoint</Application>
  <PresentationFormat>Custom</PresentationFormat>
  <Paragraphs>202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Arial</vt:lpstr>
      <vt:lpstr>Poppins Black</vt:lpstr>
      <vt:lpstr>Poppins</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2024-07-24T20:28:32Z</dcterms:modified>
</cp:coreProperties>
</file>