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C, Unit 5! In this Level, we'll be looking at r controlled vowels and all the ways to make the long vowels, even more than in Level B. Today, we'll look at decoding and spelling words with the spelling pattern u-r.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u-r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an r controlled vowel. The r, changes the sound of the u. Together, they make the sound /er/ like a </a:t>
            </a:r>
            <a:r>
              <a:rPr lang="en" sz="1200" i="1">
                <a:solidFill>
                  <a:schemeClr val="dk1"/>
                </a:solidFill>
                <a:latin typeface="Poppins"/>
                <a:ea typeface="Poppins"/>
                <a:cs typeface="Poppins"/>
                <a:sym typeface="Poppins"/>
              </a:rPr>
              <a:t>p</a:t>
            </a:r>
            <a:r>
              <a:rPr lang="en" sz="1200" i="1" u="sng">
                <a:solidFill>
                  <a:schemeClr val="dk1"/>
                </a:solidFill>
                <a:latin typeface="Poppins"/>
                <a:ea typeface="Poppins"/>
                <a:cs typeface="Poppins"/>
                <a:sym typeface="Poppins"/>
              </a:rPr>
              <a:t>ur</a:t>
            </a:r>
            <a:r>
              <a:rPr lang="en" sz="1200" i="1">
                <a:solidFill>
                  <a:schemeClr val="dk1"/>
                </a:solidFill>
                <a:latin typeface="Poppins"/>
                <a:ea typeface="Poppins"/>
                <a:cs typeface="Poppins"/>
                <a:sym typeface="Poppins"/>
              </a:rPr>
              <a:t>ple t</a:t>
            </a:r>
            <a:r>
              <a:rPr lang="en" sz="1200" i="1" u="sng">
                <a:solidFill>
                  <a:schemeClr val="dk1"/>
                </a:solidFill>
                <a:latin typeface="Poppins"/>
                <a:ea typeface="Poppins"/>
                <a:cs typeface="Poppins"/>
                <a:sym typeface="Poppins"/>
              </a:rPr>
              <a:t>ur</a:t>
            </a:r>
            <a:r>
              <a:rPr lang="en" sz="1200" i="1">
                <a:solidFill>
                  <a:schemeClr val="dk1"/>
                </a:solidFill>
                <a:latin typeface="Poppins"/>
                <a:ea typeface="Poppins"/>
                <a:cs typeface="Poppins"/>
                <a:sym typeface="Poppins"/>
              </a:rPr>
              <a:t>tle</a:t>
            </a:r>
            <a:r>
              <a:rPr lang="en" sz="1200">
                <a:solidFill>
                  <a:schemeClr val="dk1"/>
                </a:solidFill>
                <a:latin typeface="Poppins"/>
                <a:ea typeface="Poppins"/>
                <a:cs typeface="Poppins"/>
                <a:sym typeface="Poppins"/>
              </a:rPr>
              <a:t>. It's the same sound that e-r and i-r make. For example, when I see purple, I say /p/ /er/ /p/ /l/ = purple.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/er/.</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u-r,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u-r says /er/ like </a:t>
            </a:r>
            <a:r>
              <a:rPr lang="en" sz="1200" i="1">
                <a:solidFill>
                  <a:schemeClr val="dk1"/>
                </a:solidFill>
                <a:latin typeface="Poppins"/>
                <a:ea typeface="Poppins"/>
                <a:cs typeface="Poppins"/>
                <a:sym typeface="Poppins"/>
              </a:rPr>
              <a:t>purple and turtle.</a:t>
            </a:r>
            <a:r>
              <a:rPr lang="en" sz="1200">
                <a:solidFill>
                  <a:schemeClr val="dk1"/>
                </a:solidFill>
                <a:latin typeface="Poppins"/>
                <a:ea typeface="Poppins"/>
                <a:cs typeface="Poppins"/>
                <a:sym typeface="Poppins"/>
              </a:rPr>
              <a:t>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 u-r, says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burger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 u-r and an e-r. Underline and dot your vowels. It probably is two syllables.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 says /b/, u-r says /er/, g says /g/ and e-r says /er/. Let's blend it. /b/ /er/ | /g/ /er/ = "burger".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burger</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b="1">
              <a:solidFill>
                <a:schemeClr val="dk1"/>
              </a:solidFill>
              <a:latin typeface="Poppins"/>
              <a:ea typeface="Poppins"/>
              <a:cs typeface="Poppins"/>
              <a:sym typeface="Poppins"/>
            </a:endParaRPr>
          </a:p>
        </p:txBody>
      </p:sp>
      <p:sp>
        <p:nvSpPr>
          <p:cNvPr id="61" name="Google Shape;61;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2" name="Google Shape;62;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sturdy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u. U-r says /er/. I also see that it has a y at the end of a word. Dot those vowels! That y is acting like a vowel, which means this word has two vowels and is probably 2 syllables. Let's blend this word. /s/ /t/ /er/ | /d/ /e/ = "sturdy".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U-r says /er/. Great thinking while blending the sounds today!</a:t>
            </a:r>
            <a:endParaRPr sz="1200">
              <a:solidFill>
                <a:schemeClr val="dk1"/>
              </a:solidFill>
              <a:latin typeface="Poppins"/>
              <a:ea typeface="Poppins"/>
              <a:cs typeface="Poppins"/>
              <a:sym typeface="Poppins"/>
            </a:endParaRPr>
          </a:p>
        </p:txBody>
      </p:sp>
      <p:sp>
        <p:nvSpPr>
          <p:cNvPr id="84" name="Google Shape;84;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5" name="Google Shape;85;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disturb.</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an r controlled 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u-r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also see an i. Two vowels probably mens this is a two syllable word. Underline and dot. This gives us a big clue about how to decode it. Let's chop the word between the s and t. The first syllable follows the CVC pattern. Let's use the short vowel sound. /d/ /i/ /s/ = "dis". Now for the second syllable. T says /t/, u-r says /er/, b says /b/ = "turb". Let's blend them all together /d/ /i/ /s/ /t/ /er/ /b/ = "disturb".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"disturb".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burlap.</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r-controlled vowel, u-r. How will you read this word? Underline and dot!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"burlap", /b/ /er/ /l/ /a/ /p/ = "burlap".</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furry turtle turned right at the church.</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u-r says /er/. Those brains are growing!</a:t>
            </a:r>
            <a:endParaRPr sz="1200" b="1">
              <a:solidFill>
                <a:schemeClr val="dk1"/>
              </a:solidFill>
              <a:latin typeface="Poppins"/>
              <a:ea typeface="Poppins"/>
              <a:cs typeface="Poppins"/>
              <a:sym typeface="Poppins"/>
            </a:endParaRPr>
          </a:p>
        </p:txBody>
      </p:sp>
      <p:sp>
        <p:nvSpPr>
          <p:cNvPr id="106" name="Google Shape;106;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7" name="Google Shape;107;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urchin, spurt, slurp, turnip, murky</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3" name="Google Shape;13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34" name="Google Shape;134;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burn</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burn.</a:t>
            </a:r>
            <a:r>
              <a:rPr lang="en" sz="1200">
                <a:solidFill>
                  <a:schemeClr val="dk1"/>
                </a:solidFill>
                <a:latin typeface="Poppins"/>
                <a:ea typeface="Poppins"/>
                <a:cs typeface="Poppins"/>
                <a:sym typeface="Poppins"/>
              </a:rPr>
              <a:t> Let's listen to the sounds and match the sound to the correct letter. The word is "burn". I hear /b/ /er/ /n/. I know that sound for /b/ = b, /er/ is ur in this word, the sound for /n/ = n.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burn </a:t>
            </a:r>
            <a:r>
              <a:rPr lang="en" sz="1200">
                <a:solidFill>
                  <a:schemeClr val="dk1"/>
                </a:solidFill>
                <a:latin typeface="Poppins"/>
                <a:ea typeface="Poppins"/>
                <a:cs typeface="Poppins"/>
                <a:sym typeface="Poppins"/>
              </a:rPr>
              <a:t>we write the letters b-u-r-n. We spell /b/ /er/ /n/ = b-u-r-n. </a:t>
            </a:r>
            <a:endParaRPr sz="1200">
              <a:solidFill>
                <a:schemeClr val="dk1"/>
              </a:solidFill>
              <a:latin typeface="Poppins"/>
              <a:ea typeface="Poppins"/>
              <a:cs typeface="Poppins"/>
              <a:sym typeface="Poppins"/>
            </a:endParaRPr>
          </a:p>
        </p:txBody>
      </p:sp>
      <p:sp>
        <p:nvSpPr>
          <p:cNvPr id="143" name="Google Shape;14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4" name="Google Shape;14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/b/ sound in burn, to the /t/ sound? Use those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burn to /t/, we write the letters t-u-r-n for the word "turn". Great thinking! Awesome job spelling words today!</a:t>
            </a:r>
            <a:endParaRPr sz="1200">
              <a:solidFill>
                <a:schemeClr val="dk1"/>
              </a:solidFill>
              <a:latin typeface="Poppins"/>
              <a:ea typeface="Poppins"/>
              <a:cs typeface="Poppins"/>
              <a:sym typeface="Poppins"/>
            </a:endParaRPr>
          </a:p>
        </p:txBody>
      </p:sp>
      <p:sp>
        <p:nvSpPr>
          <p:cNvPr id="158" name="Google Shape;158;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9" name="Google Shape;159;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there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the sounds /th/ /a/ /r/ = there. The word doesn't have the vowel sounds you'd expect. But, now that you know t-h-e-r-e says "there", I bet you can figure out the other high frequency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where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take a few seconds and figure out how to read this word. If t-h-e-r-e says "there", then w-h-e-r-e says?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determine how to read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w-h-e-r-e says "where".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there, where</a:t>
            </a:r>
            <a:endParaRPr sz="1200" b="1">
              <a:solidFill>
                <a:schemeClr val="dk1"/>
              </a:solidFill>
              <a:latin typeface="Poppins"/>
              <a:ea typeface="Poppins"/>
              <a:cs typeface="Poppins"/>
              <a:sym typeface="Poppins"/>
            </a:endParaRPr>
          </a:p>
        </p:txBody>
      </p:sp>
      <p:sp>
        <p:nvSpPr>
          <p:cNvPr id="172" name="Google Shape;172;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3" name="Google Shape;173;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1067262" y="846206"/>
            <a:ext cx="3751849" cy="9610018"/>
          </a:xfrm>
          <a:prstGeom prst="rect">
            <a:avLst/>
          </a:prstGeom>
          <a:noFill/>
          <a:ln>
            <a:noFill/>
          </a:ln>
        </p:spPr>
      </p:pic>
      <p:sp>
        <p:nvSpPr>
          <p:cNvPr id="32" name="Google Shape;32;p7"/>
          <p:cNvSpPr txBox="1"/>
          <p:nvPr/>
        </p:nvSpPr>
        <p:spPr>
          <a:xfrm>
            <a:off x="11067286" y="4741071"/>
            <a:ext cx="3752400" cy="49902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7800" b="1" i="0" u="none" strike="noStrike" cap="none">
                <a:solidFill>
                  <a:schemeClr val="accent1"/>
                </a:solidFill>
                <a:highlight>
                  <a:schemeClr val="lt1"/>
                </a:highlight>
                <a:latin typeface="Poppins"/>
                <a:ea typeface="Poppins"/>
                <a:cs typeface="Poppins"/>
                <a:sym typeface="Poppins"/>
              </a:rPr>
              <a:t>p</a:t>
            </a:r>
            <a:r>
              <a:rPr lang="en" sz="7800" b="1" i="0" u="none" strike="noStrike" cap="none">
                <a:solidFill>
                  <a:srgbClr val="FF0000"/>
                </a:solidFill>
                <a:highlight>
                  <a:schemeClr val="lt1"/>
                </a:highlight>
                <a:latin typeface="Poppins"/>
                <a:ea typeface="Poppins"/>
                <a:cs typeface="Poppins"/>
                <a:sym typeface="Poppins"/>
              </a:rPr>
              <a:t>ur</a:t>
            </a:r>
            <a:r>
              <a:rPr lang="en" sz="7800" b="1" i="0" u="none" strike="noStrike" cap="none">
                <a:solidFill>
                  <a:schemeClr val="accent1"/>
                </a:solidFill>
                <a:highlight>
                  <a:schemeClr val="lt1"/>
                </a:highlight>
                <a:latin typeface="Poppins"/>
                <a:ea typeface="Poppins"/>
                <a:cs typeface="Poppins"/>
                <a:sym typeface="Poppins"/>
              </a:rPr>
              <a:t>pl</a:t>
            </a:r>
            <a:r>
              <a:rPr lang="en" sz="7800" b="1" i="0" u="none" strike="noStrike" cap="none">
                <a:solidFill>
                  <a:srgbClr val="FF0000"/>
                </a:solidFill>
                <a:highlight>
                  <a:schemeClr val="lt1"/>
                </a:highlight>
                <a:latin typeface="Poppins"/>
                <a:ea typeface="Poppins"/>
                <a:cs typeface="Poppins"/>
                <a:sym typeface="Poppins"/>
              </a:rPr>
              <a:t>e</a:t>
            </a:r>
            <a:endParaRPr sz="78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600"/>
              <a:buFont typeface="Arial"/>
              <a:buNone/>
            </a:pPr>
            <a:r>
              <a:rPr lang="en" sz="2800" b="1" i="0" u="none" strike="noStrike" cap="none">
                <a:solidFill>
                  <a:schemeClr val="dk1"/>
                </a:solidFill>
                <a:highlight>
                  <a:schemeClr val="lt1"/>
                </a:highlight>
                <a:latin typeface="Poppins"/>
                <a:ea typeface="Poppins"/>
                <a:cs typeface="Poppins"/>
                <a:sym typeface="Poppins"/>
              </a:rPr>
              <a:t>/</a:t>
            </a:r>
            <a:r>
              <a:rPr lang="en" sz="2800" b="1" i="0" u="none" strike="noStrike" cap="none">
                <a:solidFill>
                  <a:schemeClr val="accent1"/>
                </a:solidFill>
                <a:highlight>
                  <a:schemeClr val="lt1"/>
                </a:highlight>
                <a:latin typeface="Poppins"/>
                <a:ea typeface="Poppins"/>
                <a:cs typeface="Poppins"/>
                <a:sym typeface="Poppins"/>
              </a:rPr>
              <a:t>p</a:t>
            </a:r>
            <a:r>
              <a:rPr lang="en" sz="2800" b="1" i="0" u="none" strike="noStrike" cap="none">
                <a:solidFill>
                  <a:schemeClr val="dk1"/>
                </a:solidFill>
                <a:highlight>
                  <a:schemeClr val="lt1"/>
                </a:highlight>
                <a:latin typeface="Poppins"/>
                <a:ea typeface="Poppins"/>
                <a:cs typeface="Poppins"/>
                <a:sym typeface="Poppins"/>
              </a:rPr>
              <a:t>/ /</a:t>
            </a:r>
            <a:r>
              <a:rPr lang="en" sz="2800" b="1" i="0" u="none" strike="noStrike" cap="none">
                <a:solidFill>
                  <a:srgbClr val="FF0000"/>
                </a:solidFill>
                <a:highlight>
                  <a:schemeClr val="lt1"/>
                </a:highlight>
                <a:latin typeface="Poppins"/>
                <a:ea typeface="Poppins"/>
                <a:cs typeface="Poppins"/>
                <a:sym typeface="Poppins"/>
              </a:rPr>
              <a:t>er</a:t>
            </a:r>
            <a:r>
              <a:rPr lang="en" sz="2800" b="1" i="0" u="none" strike="noStrike" cap="none">
                <a:solidFill>
                  <a:schemeClr val="dk1"/>
                </a:solidFill>
                <a:highlight>
                  <a:schemeClr val="lt1"/>
                </a:highlight>
                <a:latin typeface="Poppins"/>
                <a:ea typeface="Poppins"/>
                <a:cs typeface="Poppins"/>
                <a:sym typeface="Poppins"/>
              </a:rPr>
              <a:t>/</a:t>
            </a:r>
            <a:r>
              <a:rPr lang="en" sz="3800" b="1" i="0" u="none" strike="noStrike" cap="none">
                <a:solidFill>
                  <a:schemeClr val="dk1"/>
                </a:solidFill>
                <a:highlight>
                  <a:schemeClr val="lt1"/>
                </a:highlight>
                <a:latin typeface="Poppins"/>
                <a:ea typeface="Poppins"/>
                <a:cs typeface="Poppins"/>
                <a:sym typeface="Poppins"/>
              </a:rPr>
              <a:t> </a:t>
            </a:r>
            <a:r>
              <a:rPr lang="en" sz="3800" b="1">
                <a:solidFill>
                  <a:schemeClr val="dk1"/>
                </a:solidFill>
                <a:highlight>
                  <a:schemeClr val="lt1"/>
                </a:highlight>
                <a:latin typeface="Poppins"/>
                <a:ea typeface="Poppins"/>
                <a:cs typeface="Poppins"/>
                <a:sym typeface="Poppins"/>
              </a:rPr>
              <a:t>  </a:t>
            </a:r>
            <a:r>
              <a:rPr lang="en" sz="2800" b="1" i="0" u="none" strike="noStrike" cap="none">
                <a:solidFill>
                  <a:schemeClr val="dk1"/>
                </a:solidFill>
                <a:highlight>
                  <a:schemeClr val="lt1"/>
                </a:highlight>
                <a:latin typeface="Poppins"/>
                <a:ea typeface="Poppins"/>
                <a:cs typeface="Poppins"/>
                <a:sym typeface="Poppins"/>
              </a:rPr>
              <a:t>/</a:t>
            </a:r>
            <a:r>
              <a:rPr lang="en" sz="2800" b="1" i="0" u="none" strike="noStrike" cap="none">
                <a:solidFill>
                  <a:schemeClr val="accent1"/>
                </a:solidFill>
                <a:highlight>
                  <a:schemeClr val="lt1"/>
                </a:highlight>
                <a:latin typeface="Poppins"/>
                <a:ea typeface="Poppins"/>
                <a:cs typeface="Poppins"/>
                <a:sym typeface="Poppins"/>
              </a:rPr>
              <a:t>p</a:t>
            </a:r>
            <a:r>
              <a:rPr lang="en" sz="2800" b="1" i="0" u="none" strike="noStrike" cap="none">
                <a:solidFill>
                  <a:schemeClr val="dk1"/>
                </a:solidFill>
                <a:highlight>
                  <a:schemeClr val="lt1"/>
                </a:highlight>
                <a:latin typeface="Poppins"/>
                <a:ea typeface="Poppins"/>
                <a:cs typeface="Poppins"/>
                <a:sym typeface="Poppins"/>
              </a:rPr>
              <a:t>/ /</a:t>
            </a:r>
            <a:r>
              <a:rPr lang="en" sz="2800" b="1" i="0" u="none" strike="noStrike" cap="none">
                <a:solidFill>
                  <a:schemeClr val="accent1"/>
                </a:solidFill>
                <a:highlight>
                  <a:schemeClr val="lt1"/>
                </a:highlight>
                <a:latin typeface="Poppins"/>
                <a:ea typeface="Poppins"/>
                <a:cs typeface="Poppins"/>
                <a:sym typeface="Poppins"/>
              </a:rPr>
              <a:t>l</a:t>
            </a:r>
            <a:r>
              <a:rPr lang="en" sz="2800" b="1" i="0" u="none" strike="noStrike" cap="none">
                <a:solidFill>
                  <a:schemeClr val="dk1"/>
                </a:solidFill>
                <a:highlight>
                  <a:schemeClr val="lt1"/>
                </a:highlight>
                <a:latin typeface="Poppins"/>
                <a:ea typeface="Poppins"/>
                <a:cs typeface="Poppins"/>
                <a:sym typeface="Poppins"/>
              </a:rPr>
              <a:t>/</a:t>
            </a:r>
            <a:r>
              <a:rPr lang="en" sz="3800" b="1" i="0" u="none" strike="noStrike" cap="none">
                <a:solidFill>
                  <a:schemeClr val="dk1"/>
                </a:solidFill>
                <a:highlight>
                  <a:schemeClr val="lt1"/>
                </a:highlight>
                <a:latin typeface="Poppins"/>
                <a:ea typeface="Poppins"/>
                <a:cs typeface="Poppins"/>
                <a:sym typeface="Poppins"/>
              </a:rPr>
              <a:t> </a:t>
            </a:r>
            <a:endParaRPr sz="38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4600"/>
              <a:buFont typeface="Arial"/>
              <a:buNone/>
            </a:pPr>
            <a:r>
              <a:rPr lang="en" sz="6200" b="1" i="0" u="none" strike="noStrike" cap="none">
                <a:solidFill>
                  <a:schemeClr val="dk1"/>
                </a:solidFill>
                <a:highlight>
                  <a:schemeClr val="lt1"/>
                </a:highlight>
                <a:latin typeface="Poppins"/>
                <a:ea typeface="Poppins"/>
                <a:cs typeface="Poppins"/>
                <a:sym typeface="Poppins"/>
              </a:rPr>
              <a:t>= </a:t>
            </a:r>
            <a:r>
              <a:rPr lang="en" sz="6200" b="1" i="0" u="none" strike="noStrike" cap="none">
                <a:solidFill>
                  <a:schemeClr val="accent1"/>
                </a:solidFill>
                <a:highlight>
                  <a:schemeClr val="lt1"/>
                </a:highlight>
                <a:latin typeface="Poppins"/>
                <a:ea typeface="Poppins"/>
                <a:cs typeface="Poppins"/>
                <a:sym typeface="Poppins"/>
              </a:rPr>
              <a:t>p</a:t>
            </a:r>
            <a:r>
              <a:rPr lang="en" sz="6200" b="1" i="0" u="none" strike="noStrike" cap="none">
                <a:solidFill>
                  <a:srgbClr val="FF0000"/>
                </a:solidFill>
                <a:highlight>
                  <a:schemeClr val="lt1"/>
                </a:highlight>
                <a:latin typeface="Poppins"/>
                <a:ea typeface="Poppins"/>
                <a:cs typeface="Poppins"/>
                <a:sym typeface="Poppins"/>
              </a:rPr>
              <a:t>ur</a:t>
            </a:r>
            <a:r>
              <a:rPr lang="en" sz="6200" b="1" i="0" u="none" strike="noStrike" cap="none">
                <a:solidFill>
                  <a:schemeClr val="accent1"/>
                </a:solidFill>
                <a:highlight>
                  <a:schemeClr val="lt1"/>
                </a:highlight>
                <a:latin typeface="Poppins"/>
                <a:ea typeface="Poppins"/>
                <a:cs typeface="Poppins"/>
                <a:sym typeface="Poppins"/>
              </a:rPr>
              <a:t>pl</a:t>
            </a:r>
            <a:r>
              <a:rPr lang="en" sz="6200" b="1" i="0" u="none" strike="noStrike" cap="none">
                <a:solidFill>
                  <a:srgbClr val="FF0000"/>
                </a:solidFill>
                <a:highlight>
                  <a:schemeClr val="lt1"/>
                </a:highlight>
                <a:latin typeface="Poppins"/>
                <a:ea typeface="Poppins"/>
                <a:cs typeface="Poppins"/>
                <a:sym typeface="Poppins"/>
              </a:rPr>
              <a:t>e</a:t>
            </a:r>
            <a:endParaRPr sz="95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1150986" y="5308060"/>
            <a:ext cx="3584400" cy="1381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l="874" r="874"/>
          <a:stretch/>
        </p:blipFill>
        <p:spPr>
          <a:xfrm>
            <a:off x="11667510" y="1600990"/>
            <a:ext cx="2750407" cy="2784181"/>
          </a:xfrm>
          <a:prstGeom prst="rect">
            <a:avLst/>
          </a:prstGeom>
          <a:noFill/>
          <a:ln>
            <a:noFill/>
          </a:ln>
        </p:spPr>
      </p:pic>
      <p:sp>
        <p:nvSpPr>
          <p:cNvPr id="35" name="Google Shape;35;p7"/>
          <p:cNvSpPr txBox="1">
            <a:spLocks noGrp="1"/>
          </p:cNvSpPr>
          <p:nvPr>
            <p:ph type="body" idx="1"/>
          </p:nvPr>
        </p:nvSpPr>
        <p:spPr>
          <a:xfrm>
            <a:off x="612750" y="6318504"/>
            <a:ext cx="59229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learn new sounds!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We use the sound rule to help us read!</a:t>
            </a:r>
            <a:endParaRPr/>
          </a:p>
        </p:txBody>
      </p:sp>
      <p:sp>
        <p:nvSpPr>
          <p:cNvPr id="36" name="Google Shape;36;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6">
            <a:alphaModFix/>
          </a:blip>
          <a:srcRect/>
          <a:stretch/>
        </p:blipFill>
        <p:spPr>
          <a:xfrm>
            <a:off x="18276233" y="550401"/>
            <a:ext cx="669700" cy="1287782"/>
          </a:xfrm>
          <a:prstGeom prst="rect">
            <a:avLst/>
          </a:prstGeom>
          <a:noFill/>
          <a:ln>
            <a:noFill/>
          </a:ln>
        </p:spPr>
      </p:pic>
      <p:cxnSp>
        <p:nvCxnSpPr>
          <p:cNvPr id="43" name="Google Shape;43;p7"/>
          <p:cNvCxnSpPr/>
          <p:nvPr/>
        </p:nvCxnSpPr>
        <p:spPr>
          <a:xfrm>
            <a:off x="13042713" y="6913521"/>
            <a:ext cx="0" cy="645300"/>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xit" presetSubtype="0" fill="hold" nodeType="withEffect">
                                  <p:stCondLst>
                                    <p:cond delay="0"/>
                                  </p:stCondLst>
                                  <p:childTnLst>
                                    <p:set>
                                      <p:cBhvr>
                                        <p:cTn id="9" dur="1" fill="hold">
                                          <p:stCondLst>
                                            <p:cond delay="1"/>
                                          </p:stCondLst>
                                        </p:cTn>
                                        <p:tgtEl>
                                          <p:spTgt spid="3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3">
            <a:alphaModFix/>
          </a:blip>
          <a:srcRect/>
          <a:stretch/>
        </p:blipFill>
        <p:spPr>
          <a:xfrm>
            <a:off x="7436343" y="1995172"/>
            <a:ext cx="11207967" cy="8656556"/>
          </a:xfrm>
          <a:prstGeom prst="rect">
            <a:avLst/>
          </a:prstGeom>
          <a:noFill/>
          <a:ln>
            <a:noFill/>
          </a:ln>
        </p:spPr>
      </p:pic>
      <p:pic>
        <p:nvPicPr>
          <p:cNvPr id="49" name="Google Shape;49;p8"/>
          <p:cNvPicPr preferRelativeResize="0"/>
          <p:nvPr/>
        </p:nvPicPr>
        <p:blipFill rotWithShape="1">
          <a:blip r:embed="rId4">
            <a:alphaModFix/>
          </a:blip>
          <a:srcRect/>
          <a:stretch/>
        </p:blipFill>
        <p:spPr>
          <a:xfrm>
            <a:off x="7436343" y="1995172"/>
            <a:ext cx="11207967" cy="8656556"/>
          </a:xfrm>
          <a:prstGeom prst="rect">
            <a:avLst/>
          </a:prstGeom>
          <a:noFill/>
          <a:ln>
            <a:noFill/>
          </a:ln>
        </p:spPr>
      </p:pic>
      <p:pic>
        <p:nvPicPr>
          <p:cNvPr id="50" name="Google Shape;50;p8"/>
          <p:cNvPicPr preferRelativeResize="0"/>
          <p:nvPr/>
        </p:nvPicPr>
        <p:blipFill rotWithShape="1">
          <a:blip r:embed="rId5">
            <a:alphaModFix/>
          </a:blip>
          <a:srcRect/>
          <a:stretch/>
        </p:blipFill>
        <p:spPr>
          <a:xfrm>
            <a:off x="7436343" y="1995172"/>
            <a:ext cx="11207967" cy="8656556"/>
          </a:xfrm>
          <a:prstGeom prst="rect">
            <a:avLst/>
          </a:prstGeom>
          <a:noFill/>
          <a:ln>
            <a:noFill/>
          </a:ln>
        </p:spPr>
      </p:pic>
      <p:sp>
        <p:nvSpPr>
          <p:cNvPr id="51" name="Google Shape;51;p8"/>
          <p:cNvSpPr/>
          <p:nvPr/>
        </p:nvSpPr>
        <p:spPr>
          <a:xfrm>
            <a:off x="12241785" y="6113437"/>
            <a:ext cx="1326000" cy="1126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2" name="Google Shape;52;p8"/>
          <p:cNvSpPr txBox="1">
            <a:spLocks noGrp="1"/>
          </p:cNvSpPr>
          <p:nvPr>
            <p:ph type="body" idx="2"/>
          </p:nvPr>
        </p:nvSpPr>
        <p:spPr>
          <a:xfrm>
            <a:off x="612750" y="631025"/>
            <a:ext cx="5742300" cy="2509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ppt_w</p:attrName>
                                        </p:attrNameLst>
                                      </p:cBhvr>
                                      <p:tavLst>
                                        <p:tav tm="0">
                                          <p:val>
                                            <p:strVal val="0"/>
                                          </p:val>
                                        </p:tav>
                                        <p:tav tm="100000">
                                          <p:val>
                                            <p:strVal val="#ppt_w"/>
                                          </p:val>
                                        </p:tav>
                                      </p:tavLst>
                                    </p:anim>
                                    <p:anim calcmode="lin" valueType="num">
                                      <p:cBhvr additive="base">
                                        <p:cTn id="8" dur="1000"/>
                                        <p:tgtEl>
                                          <p:spTgt spid="4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1000"/>
                                        <p:tgtEl>
                                          <p:spTgt spid="49"/>
                                        </p:tgtEl>
                                        <p:attrNameLst>
                                          <p:attrName>ppt_w</p:attrName>
                                        </p:attrNameLst>
                                      </p:cBhvr>
                                      <p:tavLst>
                                        <p:tav tm="0">
                                          <p:val>
                                            <p:strVal val="0"/>
                                          </p:val>
                                        </p:tav>
                                        <p:tav tm="100000">
                                          <p:val>
                                            <p:strVal val="#ppt_w"/>
                                          </p:val>
                                        </p:tav>
                                      </p:tavLst>
                                    </p:anim>
                                    <p:anim calcmode="lin" valueType="num">
                                      <p:cBhvr additive="base">
                                        <p:cTn id="14" dur="1000"/>
                                        <p:tgtEl>
                                          <p:spTgt spid="49"/>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p:tgtEl>
                                          <p:spTgt spid="50"/>
                                        </p:tgtEl>
                                        <p:attrNameLst>
                                          <p:attrName>ppt_w</p:attrName>
                                        </p:attrNameLst>
                                      </p:cBhvr>
                                      <p:tavLst>
                                        <p:tav tm="0">
                                          <p:val>
                                            <p:strVal val="0"/>
                                          </p:val>
                                        </p:tav>
                                        <p:tav tm="100000">
                                          <p:val>
                                            <p:strVal val="#ppt_w"/>
                                          </p:val>
                                        </p:tav>
                                      </p:tavLst>
                                    </p:anim>
                                    <p:anim calcmode="lin" valueType="num">
                                      <p:cBhvr additive="base">
                                        <p:cTn id="20" dur="1000"/>
                                        <p:tgtEl>
                                          <p:spTgt spid="50"/>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a:stretch/>
        </p:blipFill>
        <p:spPr>
          <a:xfrm rot="5400000">
            <a:off x="7037546" y="2412601"/>
            <a:ext cx="9633356" cy="6330493"/>
          </a:xfrm>
          <a:prstGeom prst="rect">
            <a:avLst/>
          </a:prstGeom>
          <a:noFill/>
          <a:ln>
            <a:noFill/>
          </a:ln>
        </p:spPr>
      </p:pic>
      <p:sp>
        <p:nvSpPr>
          <p:cNvPr id="65" name="Google Shape;65;p9"/>
          <p:cNvSpPr txBox="1"/>
          <p:nvPr/>
        </p:nvSpPr>
        <p:spPr>
          <a:xfrm>
            <a:off x="9037884" y="20659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burger</a:t>
            </a:r>
            <a:endParaRPr sz="11000" b="1" i="0" u="none" strike="noStrike" cap="none">
              <a:solidFill>
                <a:schemeClr val="lt1"/>
              </a:solidFill>
              <a:latin typeface="Poppins"/>
              <a:ea typeface="Poppins"/>
              <a:cs typeface="Poppins"/>
              <a:sym typeface="Poppins"/>
            </a:endParaRPr>
          </a:p>
        </p:txBody>
      </p:sp>
      <p:sp>
        <p:nvSpPr>
          <p:cNvPr id="66" name="Google Shape;66;p9"/>
          <p:cNvSpPr/>
          <p:nvPr/>
        </p:nvSpPr>
        <p:spPr>
          <a:xfrm>
            <a:off x="9432814" y="5093644"/>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9712684"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0960482" y="4306385"/>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0953779"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2194874"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1" name="Google Shape;71;p9"/>
          <p:cNvCxnSpPr/>
          <p:nvPr/>
        </p:nvCxnSpPr>
        <p:spPr>
          <a:xfrm>
            <a:off x="12852751" y="4040592"/>
            <a:ext cx="1290000" cy="0"/>
          </a:xfrm>
          <a:prstGeom prst="straightConnector1">
            <a:avLst/>
          </a:prstGeom>
          <a:noFill/>
          <a:ln w="76200" cap="flat" cmpd="sng">
            <a:solidFill>
              <a:srgbClr val="EDC31B"/>
            </a:solidFill>
            <a:prstDash val="solid"/>
            <a:round/>
            <a:headEnd type="none" w="sm" len="sm"/>
            <a:tailEnd type="none" w="sm" len="sm"/>
          </a:ln>
        </p:spPr>
      </p:cxnSp>
      <p:sp>
        <p:nvSpPr>
          <p:cNvPr id="72" name="Google Shape;72;p9"/>
          <p:cNvSpPr/>
          <p:nvPr/>
        </p:nvSpPr>
        <p:spPr>
          <a:xfrm>
            <a:off x="13323580" y="4210079"/>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3280115" y="4748785"/>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4" name="Google Shape;74;p9"/>
          <p:cNvCxnSpPr/>
          <p:nvPr/>
        </p:nvCxnSpPr>
        <p:spPr>
          <a:xfrm>
            <a:off x="11843261" y="2210249"/>
            <a:ext cx="0" cy="1780800"/>
          </a:xfrm>
          <a:prstGeom prst="straightConnector1">
            <a:avLst/>
          </a:prstGeom>
          <a:noFill/>
          <a:ln w="76200" cap="flat" cmpd="sng">
            <a:solidFill>
              <a:srgbClr val="EDC31B"/>
            </a:solidFill>
            <a:prstDash val="solid"/>
            <a:round/>
            <a:headEnd type="none" w="sm" len="sm"/>
            <a:tailEnd type="none" w="sm" len="sm"/>
          </a:ln>
        </p:spPr>
      </p:cxnSp>
      <p:cxnSp>
        <p:nvCxnSpPr>
          <p:cNvPr id="75" name="Google Shape;75;p9"/>
          <p:cNvCxnSpPr/>
          <p:nvPr/>
        </p:nvCxnSpPr>
        <p:spPr>
          <a:xfrm>
            <a:off x="10441859" y="4044648"/>
            <a:ext cx="1290000" cy="0"/>
          </a:xfrm>
          <a:prstGeom prst="straightConnector1">
            <a:avLst/>
          </a:prstGeom>
          <a:noFill/>
          <a:ln w="76200" cap="flat" cmpd="sng">
            <a:solidFill>
              <a:srgbClr val="EDC31B"/>
            </a:solidFill>
            <a:prstDash val="solid"/>
            <a:round/>
            <a:headEnd type="none" w="sm" len="sm"/>
            <a:tailEnd type="none" w="sm" len="sm"/>
          </a:ln>
        </p:spPr>
      </p:cxnSp>
      <p:sp>
        <p:nvSpPr>
          <p:cNvPr id="76" name="Google Shape;76;p9"/>
          <p:cNvSpPr txBox="1"/>
          <p:nvPr/>
        </p:nvSpPr>
        <p:spPr>
          <a:xfrm>
            <a:off x="9037884" y="648754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500" b="1" i="0" u="none" strike="noStrike" cap="none">
                <a:solidFill>
                  <a:schemeClr val="lt1"/>
                </a:solidFill>
                <a:latin typeface="Poppins"/>
                <a:ea typeface="Poppins"/>
                <a:cs typeface="Poppins"/>
                <a:sym typeface="Poppins"/>
              </a:rPr>
              <a:t>burger</a:t>
            </a:r>
            <a:endParaRPr sz="11500" b="1" i="0" u="none" strike="noStrike" cap="none">
              <a:solidFill>
                <a:schemeClr val="lt1"/>
              </a:solidFill>
              <a:latin typeface="Poppins"/>
              <a:ea typeface="Poppins"/>
              <a:cs typeface="Poppins"/>
              <a:sym typeface="Poppins"/>
            </a:endParaRPr>
          </a:p>
        </p:txBody>
      </p:sp>
      <p:sp>
        <p:nvSpPr>
          <p:cNvPr id="77" name="Google Shape;77;p9"/>
          <p:cNvSpPr txBox="1">
            <a:spLocks noGrp="1"/>
          </p:cNvSpPr>
          <p:nvPr>
            <p:ph type="body" idx="1"/>
          </p:nvPr>
        </p:nvSpPr>
        <p:spPr>
          <a:xfrm>
            <a:off x="612750" y="5925312"/>
            <a:ext cx="5742300" cy="3204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blend the sounds!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blend the sounds to help us read the words smoothly!</a:t>
            </a:r>
            <a:endParaRPr/>
          </a:p>
        </p:txBody>
      </p:sp>
      <p:sp>
        <p:nvSpPr>
          <p:cNvPr id="78" name="Google Shape;78;p9"/>
          <p:cNvSpPr txBox="1">
            <a:spLocks noGrp="1"/>
          </p:cNvSpPr>
          <p:nvPr>
            <p:ph type="body" idx="2"/>
          </p:nvPr>
        </p:nvSpPr>
        <p:spPr>
          <a:xfrm>
            <a:off x="612750" y="631025"/>
            <a:ext cx="5742300" cy="2826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79" name="Google Shape;79;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0" name="Google Shape;8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
                                        <p:tgtEl>
                                          <p:spTgt spid="71"/>
                                        </p:tgtEl>
                                      </p:cBhvr>
                                    </p:animEffect>
                                  </p:childTnLst>
                                </p:cTn>
                              </p:par>
                              <p:par>
                                <p:cTn id="13" presetID="10"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
                                        <p:tgtEl>
                                          <p:spTgt spid="72"/>
                                        </p:tgtEl>
                                      </p:cBhvr>
                                    </p:animEffec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6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6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1"/>
                                        <p:tgtEl>
                                          <p:spTgt spid="73"/>
                                        </p:tgtEl>
                                      </p:cBhvr>
                                    </p:animEffect>
                                  </p:childTnLst>
                                </p:cTn>
                              </p:par>
                              <p:par>
                                <p:cTn id="47" presetID="1" presetClass="exit" presetSubtype="0" fill="hold" nodeType="withEffect">
                                  <p:stCondLst>
                                    <p:cond delay="0"/>
                                  </p:stCondLst>
                                  <p:childTnLst>
                                    <p:set>
                                      <p:cBhvr>
                                        <p:cTn id="48" dur="1" fill="hold">
                                          <p:stCondLst>
                                            <p:cond delay="1"/>
                                          </p:stCondLst>
                                        </p:cTn>
                                        <p:tgtEl>
                                          <p:spTgt spid="7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childTnLst>
                                </p:cTn>
                              </p:par>
                              <p:par>
                                <p:cTn id="54" presetID="1" presetClass="exit" presetSubtype="0" fill="hold" nodeType="withEffect">
                                  <p:stCondLst>
                                    <p:cond delay="0"/>
                                  </p:stCondLst>
                                  <p:childTnLst>
                                    <p:set>
                                      <p:cBhvr>
                                        <p:cTn id="55" dur="1" fill="hold">
                                          <p:stCondLst>
                                            <p:cond delay="1"/>
                                          </p:stCondLst>
                                        </p:cTn>
                                        <p:tgtEl>
                                          <p:spTgt spid="7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1"/>
                                          </p:stCondLst>
                                        </p:cTn>
                                        <p:tgtEl>
                                          <p:spTgt spid="6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0"/>
          <p:cNvPicPr preferRelativeResize="0"/>
          <p:nvPr/>
        </p:nvPicPr>
        <p:blipFill rotWithShape="1">
          <a:blip r:embed="rId3">
            <a:alphaModFix/>
          </a:blip>
          <a:srcRect/>
          <a:stretch/>
        </p:blipFill>
        <p:spPr>
          <a:xfrm rot="5400000">
            <a:off x="7037546" y="2412601"/>
            <a:ext cx="9633356" cy="6330493"/>
          </a:xfrm>
          <a:prstGeom prst="rect">
            <a:avLst/>
          </a:prstGeom>
          <a:noFill/>
          <a:ln w="19050" cap="flat" cmpd="sng">
            <a:solidFill>
              <a:srgbClr val="000000"/>
            </a:solidFill>
            <a:prstDash val="solid"/>
            <a:round/>
            <a:headEnd type="none" w="sm" len="sm"/>
            <a:tailEnd type="none" w="sm" len="sm"/>
          </a:ln>
        </p:spPr>
      </p:pic>
      <p:sp>
        <p:nvSpPr>
          <p:cNvPr id="88" name="Google Shape;88;p10"/>
          <p:cNvSpPr txBox="1"/>
          <p:nvPr/>
        </p:nvSpPr>
        <p:spPr>
          <a:xfrm>
            <a:off x="9037884" y="2065915"/>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400" b="1" i="0" u="none" strike="noStrike" cap="none">
                <a:solidFill>
                  <a:schemeClr val="lt1"/>
                </a:solidFill>
                <a:latin typeface="Poppins"/>
                <a:ea typeface="Poppins"/>
                <a:cs typeface="Poppins"/>
                <a:sym typeface="Poppins"/>
              </a:rPr>
              <a:t>sturdy</a:t>
            </a:r>
            <a:endParaRPr sz="11400" b="1" i="0" u="none" strike="noStrike" cap="none">
              <a:solidFill>
                <a:schemeClr val="lt1"/>
              </a:solidFill>
              <a:latin typeface="Poppins"/>
              <a:ea typeface="Poppins"/>
              <a:cs typeface="Poppins"/>
              <a:sym typeface="Poppins"/>
            </a:endParaRPr>
          </a:p>
        </p:txBody>
      </p:sp>
      <p:sp>
        <p:nvSpPr>
          <p:cNvPr id="89" name="Google Shape;89;p10"/>
          <p:cNvSpPr/>
          <p:nvPr/>
        </p:nvSpPr>
        <p:spPr>
          <a:xfrm>
            <a:off x="9432814" y="5093644"/>
            <a:ext cx="4914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9712684"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10"/>
          <p:cNvSpPr/>
          <p:nvPr/>
        </p:nvSpPr>
        <p:spPr>
          <a:xfrm>
            <a:off x="11535412" y="4210079"/>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2" name="Google Shape;92;p10"/>
          <p:cNvSpPr/>
          <p:nvPr/>
        </p:nvSpPr>
        <p:spPr>
          <a:xfrm>
            <a:off x="10464100"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11496400" y="4664029"/>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4" name="Google Shape;94;p10"/>
          <p:cNvSpPr/>
          <p:nvPr/>
        </p:nvSpPr>
        <p:spPr>
          <a:xfrm>
            <a:off x="13426790" y="4210079"/>
            <a:ext cx="351000" cy="368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10"/>
          <p:cNvSpPr/>
          <p:nvPr/>
        </p:nvSpPr>
        <p:spPr>
          <a:xfrm>
            <a:off x="12652888"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6" name="Google Shape;96;p10"/>
          <p:cNvCxnSpPr/>
          <p:nvPr/>
        </p:nvCxnSpPr>
        <p:spPr>
          <a:xfrm>
            <a:off x="12352880" y="2210249"/>
            <a:ext cx="0" cy="1780800"/>
          </a:xfrm>
          <a:prstGeom prst="straightConnector1">
            <a:avLst/>
          </a:prstGeom>
          <a:noFill/>
          <a:ln w="76200" cap="flat" cmpd="sng">
            <a:solidFill>
              <a:srgbClr val="EDC31B"/>
            </a:solidFill>
            <a:prstDash val="solid"/>
            <a:round/>
            <a:headEnd type="none" w="sm" len="sm"/>
            <a:tailEnd type="none" w="sm" len="sm"/>
          </a:ln>
        </p:spPr>
      </p:cxnSp>
      <p:cxnSp>
        <p:nvCxnSpPr>
          <p:cNvPr id="97" name="Google Shape;97;p10"/>
          <p:cNvCxnSpPr/>
          <p:nvPr/>
        </p:nvCxnSpPr>
        <p:spPr>
          <a:xfrm>
            <a:off x="10960482" y="4018532"/>
            <a:ext cx="1290000" cy="0"/>
          </a:xfrm>
          <a:prstGeom prst="straightConnector1">
            <a:avLst/>
          </a:prstGeom>
          <a:noFill/>
          <a:ln w="76200" cap="flat" cmpd="sng">
            <a:solidFill>
              <a:srgbClr val="EDC31B"/>
            </a:solidFill>
            <a:prstDash val="solid"/>
            <a:round/>
            <a:headEnd type="none" w="sm" len="sm"/>
            <a:tailEnd type="none" w="sm" len="sm"/>
          </a:ln>
        </p:spPr>
      </p:cxnSp>
      <p:sp>
        <p:nvSpPr>
          <p:cNvPr id="98" name="Google Shape;98;p10"/>
          <p:cNvSpPr/>
          <p:nvPr/>
        </p:nvSpPr>
        <p:spPr>
          <a:xfrm>
            <a:off x="13353440" y="4712182"/>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10"/>
          <p:cNvSpPr txBox="1"/>
          <p:nvPr/>
        </p:nvSpPr>
        <p:spPr>
          <a:xfrm>
            <a:off x="9037884" y="6542450"/>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400" b="1" i="0" u="none" strike="noStrike" cap="none">
                <a:solidFill>
                  <a:schemeClr val="lt1"/>
                </a:solidFill>
                <a:latin typeface="Poppins"/>
                <a:ea typeface="Poppins"/>
                <a:cs typeface="Poppins"/>
                <a:sym typeface="Poppins"/>
              </a:rPr>
              <a:t>sturdy</a:t>
            </a:r>
            <a:endParaRPr sz="11400" b="1" i="0" u="none" strike="noStrike" cap="none">
              <a:solidFill>
                <a:schemeClr val="lt1"/>
              </a:solidFill>
              <a:latin typeface="Poppins"/>
              <a:ea typeface="Poppins"/>
              <a:cs typeface="Poppins"/>
              <a:sym typeface="Poppins"/>
            </a:endParaRPr>
          </a:p>
        </p:txBody>
      </p:sp>
      <p:sp>
        <p:nvSpPr>
          <p:cNvPr id="100" name="Google Shape;100;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101" name="Google Shape;101;p10"/>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102" name="Google Shape;102;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3" name="Google Shape;103;p10"/>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
                                        <p:tgtEl>
                                          <p:spTgt spid="97"/>
                                        </p:tgtEl>
                                      </p:cBhvr>
                                    </p:animEffect>
                                  </p:childTnLst>
                                </p:cTn>
                              </p:par>
                              <p:par>
                                <p:cTn id="13" presetID="10"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
                                        <p:tgtEl>
                                          <p:spTgt spid="94"/>
                                        </p:tgtEl>
                                      </p:cBhvr>
                                    </p:animEffect>
                                  </p:childTnLst>
                                </p:cTn>
                              </p:par>
                              <p:par>
                                <p:cTn id="16" presetID="1"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1"/>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1"/>
                                          </p:stCondLst>
                                        </p:cTn>
                                        <p:tgtEl>
                                          <p:spTgt spid="9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1"/>
                                          </p:stCondLst>
                                        </p:cTn>
                                        <p:tgtEl>
                                          <p:spTgt spid="9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1"/>
                                        <p:tgtEl>
                                          <p:spTgt spid="95"/>
                                        </p:tgtEl>
                                      </p:cBhvr>
                                    </p:animEffect>
                                  </p:childTnLst>
                                </p:cTn>
                              </p:par>
                              <p:par>
                                <p:cTn id="44" presetID="1" presetClass="exit" presetSubtype="0" fill="hold" nodeType="withEffect">
                                  <p:stCondLst>
                                    <p:cond delay="0"/>
                                  </p:stCondLst>
                                  <p:childTnLst>
                                    <p:set>
                                      <p:cBhvr>
                                        <p:cTn id="45" dur="1" fill="hold">
                                          <p:stCondLst>
                                            <p:cond delay="1"/>
                                          </p:stCondLst>
                                        </p:cTn>
                                        <p:tgtEl>
                                          <p:spTgt spid="9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8"/>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1"/>
                                          </p:stCondLst>
                                        </p:cTn>
                                        <p:tgtEl>
                                          <p:spTgt spid="9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1000"/>
                                        <p:tgtEl>
                                          <p:spTgt spid="89"/>
                                        </p:tgtEl>
                                      </p:cBhvr>
                                    </p:animEffect>
                                  </p:childTnLst>
                                </p:cTn>
                              </p:par>
                              <p:par>
                                <p:cTn id="57" presetID="1" presetClass="exit" presetSubtype="0" fill="hold" nodeType="withEffect">
                                  <p:stCondLst>
                                    <p:cond delay="0"/>
                                  </p:stCondLst>
                                  <p:childTnLst>
                                    <p:set>
                                      <p:cBhvr>
                                        <p:cTn id="58" dur="1" fill="hold">
                                          <p:stCondLst>
                                            <p:cond delay="1"/>
                                          </p:stCondLst>
                                        </p:cTn>
                                        <p:tgtEl>
                                          <p:spTgt spid="9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8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Google Shape;109;p11"/>
          <p:cNvGrpSpPr/>
          <p:nvPr/>
        </p:nvGrpSpPr>
        <p:grpSpPr>
          <a:xfrm>
            <a:off x="7507780" y="2459452"/>
            <a:ext cx="5102164" cy="2782743"/>
            <a:chOff x="5784675" y="818500"/>
            <a:chExt cx="2737800" cy="1941900"/>
          </a:xfrm>
        </p:grpSpPr>
        <p:sp>
          <p:nvSpPr>
            <p:cNvPr id="110" name="Google Shape;110;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1"/>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300" b="1" i="0" u="none" strike="noStrike" cap="none">
                  <a:solidFill>
                    <a:schemeClr val="accent1"/>
                  </a:solidFill>
                  <a:latin typeface="Poppins"/>
                  <a:ea typeface="Poppins"/>
                  <a:cs typeface="Poppins"/>
                  <a:sym typeface="Poppins"/>
                </a:rPr>
                <a:t>disturb</a:t>
              </a:r>
              <a:endParaRPr sz="8300" b="1" i="0" u="none" strike="noStrike" cap="none">
                <a:solidFill>
                  <a:schemeClr val="accent1"/>
                </a:solidFill>
                <a:latin typeface="Poppins"/>
                <a:ea typeface="Poppins"/>
                <a:cs typeface="Poppins"/>
                <a:sym typeface="Poppins"/>
              </a:endParaRPr>
            </a:p>
          </p:txBody>
        </p:sp>
      </p:grpSp>
      <p:grpSp>
        <p:nvGrpSpPr>
          <p:cNvPr id="112" name="Google Shape;112;p11"/>
          <p:cNvGrpSpPr/>
          <p:nvPr/>
        </p:nvGrpSpPr>
        <p:grpSpPr>
          <a:xfrm>
            <a:off x="12993782" y="2459462"/>
            <a:ext cx="5102164" cy="2782743"/>
            <a:chOff x="5784675" y="907452"/>
            <a:chExt cx="2737800" cy="1941900"/>
          </a:xfrm>
        </p:grpSpPr>
        <p:sp>
          <p:nvSpPr>
            <p:cNvPr id="113" name="Google Shape;113;p11"/>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4" name="Google Shape;114;p11"/>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300" b="1" i="0" u="none" strike="noStrike" cap="none">
                  <a:solidFill>
                    <a:schemeClr val="accent1"/>
                  </a:solidFill>
                  <a:latin typeface="Poppins"/>
                  <a:ea typeface="Poppins"/>
                  <a:cs typeface="Poppins"/>
                  <a:sym typeface="Poppins"/>
                </a:rPr>
                <a:t>burlap</a:t>
              </a:r>
              <a:endParaRPr sz="8300" b="1" i="0" u="none" strike="noStrike" cap="none">
                <a:solidFill>
                  <a:schemeClr val="accent1"/>
                </a:solidFill>
                <a:latin typeface="Poppins"/>
                <a:ea typeface="Poppins"/>
                <a:cs typeface="Poppins"/>
                <a:sym typeface="Poppins"/>
              </a:endParaRPr>
            </a:p>
          </p:txBody>
        </p:sp>
      </p:grpSp>
      <p:grpSp>
        <p:nvGrpSpPr>
          <p:cNvPr id="115" name="Google Shape;115;p11"/>
          <p:cNvGrpSpPr/>
          <p:nvPr/>
        </p:nvGrpSpPr>
        <p:grpSpPr>
          <a:xfrm>
            <a:off x="7507784" y="5518649"/>
            <a:ext cx="10587620" cy="3357739"/>
            <a:chOff x="5784675" y="818500"/>
            <a:chExt cx="2737800" cy="1941900"/>
          </a:xfrm>
        </p:grpSpPr>
        <p:sp>
          <p:nvSpPr>
            <p:cNvPr id="116" name="Google Shape;116;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7" name="Google Shape;117;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5800" b="1" i="0" u="none" strike="noStrike" cap="none">
                  <a:solidFill>
                    <a:schemeClr val="accent1"/>
                  </a:solidFill>
                  <a:latin typeface="Poppins"/>
                  <a:ea typeface="Poppins"/>
                  <a:cs typeface="Poppins"/>
                  <a:sym typeface="Poppins"/>
                </a:rPr>
                <a:t>A furry turtle turned right at the church. </a:t>
              </a:r>
              <a:endParaRPr sz="5800" b="1" i="0" u="none" strike="noStrike" cap="none">
                <a:solidFill>
                  <a:schemeClr val="accent1"/>
                </a:solidFill>
                <a:latin typeface="Poppins"/>
                <a:ea typeface="Poppins"/>
                <a:cs typeface="Poppins"/>
                <a:sym typeface="Poppins"/>
              </a:endParaRPr>
            </a:p>
          </p:txBody>
        </p:sp>
      </p:grpSp>
      <p:cxnSp>
        <p:nvCxnSpPr>
          <p:cNvPr id="118" name="Google Shape;118;p11"/>
          <p:cNvCxnSpPr/>
          <p:nvPr/>
        </p:nvCxnSpPr>
        <p:spPr>
          <a:xfrm>
            <a:off x="14473599" y="4484959"/>
            <a:ext cx="1043700" cy="0"/>
          </a:xfrm>
          <a:prstGeom prst="straightConnector1">
            <a:avLst/>
          </a:prstGeom>
          <a:noFill/>
          <a:ln w="76200" cap="flat" cmpd="sng">
            <a:solidFill>
              <a:schemeClr val="accent4"/>
            </a:solidFill>
            <a:prstDash val="solid"/>
            <a:round/>
            <a:headEnd type="none" w="sm" len="sm"/>
            <a:tailEnd type="none" w="sm" len="sm"/>
          </a:ln>
        </p:spPr>
      </p:cxnSp>
      <p:sp>
        <p:nvSpPr>
          <p:cNvPr id="119" name="Google Shape;119;p11"/>
          <p:cNvSpPr/>
          <p:nvPr/>
        </p:nvSpPr>
        <p:spPr>
          <a:xfrm>
            <a:off x="10507850" y="45701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0" name="Google Shape;120;p11"/>
          <p:cNvSpPr/>
          <p:nvPr/>
        </p:nvSpPr>
        <p:spPr>
          <a:xfrm>
            <a:off x="14951206" y="45701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21" name="Google Shape;121;p11"/>
          <p:cNvCxnSpPr/>
          <p:nvPr/>
        </p:nvCxnSpPr>
        <p:spPr>
          <a:xfrm>
            <a:off x="10160886" y="4484959"/>
            <a:ext cx="1043700" cy="0"/>
          </a:xfrm>
          <a:prstGeom prst="straightConnector1">
            <a:avLst/>
          </a:prstGeom>
          <a:noFill/>
          <a:ln w="76200" cap="flat" cmpd="sng">
            <a:solidFill>
              <a:schemeClr val="accent4"/>
            </a:solidFill>
            <a:prstDash val="solid"/>
            <a:round/>
            <a:headEnd type="none" w="sm" len="sm"/>
            <a:tailEnd type="none" w="sm" len="sm"/>
          </a:ln>
        </p:spPr>
      </p:cxnSp>
      <p:sp>
        <p:nvSpPr>
          <p:cNvPr id="122" name="Google Shape;122;p11"/>
          <p:cNvSpPr/>
          <p:nvPr/>
        </p:nvSpPr>
        <p:spPr>
          <a:xfrm>
            <a:off x="8874612" y="4570111"/>
            <a:ext cx="351000" cy="3666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23" name="Google Shape;123;p11"/>
          <p:cNvCxnSpPr/>
          <p:nvPr/>
        </p:nvCxnSpPr>
        <p:spPr>
          <a:xfrm>
            <a:off x="9704401" y="2965748"/>
            <a:ext cx="0" cy="1770900"/>
          </a:xfrm>
          <a:prstGeom prst="straightConnector1">
            <a:avLst/>
          </a:prstGeom>
          <a:noFill/>
          <a:ln w="76200" cap="flat" cmpd="sng">
            <a:solidFill>
              <a:srgbClr val="EDC31B"/>
            </a:solidFill>
            <a:prstDash val="solid"/>
            <a:round/>
            <a:headEnd type="none" w="sm" len="sm"/>
            <a:tailEnd type="none" w="sm" len="sm"/>
          </a:ln>
        </p:spPr>
      </p:cxnSp>
      <p:cxnSp>
        <p:nvCxnSpPr>
          <p:cNvPr id="124" name="Google Shape;124;p11"/>
          <p:cNvCxnSpPr/>
          <p:nvPr/>
        </p:nvCxnSpPr>
        <p:spPr>
          <a:xfrm>
            <a:off x="15636824" y="2965748"/>
            <a:ext cx="0" cy="1770900"/>
          </a:xfrm>
          <a:prstGeom prst="straightConnector1">
            <a:avLst/>
          </a:prstGeom>
          <a:noFill/>
          <a:ln w="76200" cap="flat" cmpd="sng">
            <a:solidFill>
              <a:srgbClr val="EDC31B"/>
            </a:solidFill>
            <a:prstDash val="solid"/>
            <a:round/>
            <a:headEnd type="none" w="sm" len="sm"/>
            <a:tailEnd type="none" w="sm" len="sm"/>
          </a:ln>
        </p:spPr>
      </p:cxnSp>
      <p:sp>
        <p:nvSpPr>
          <p:cNvPr id="125" name="Google Shape;125;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6" name="Google Shape;126;p11"/>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27" name="Google Shape;127;p11"/>
          <p:cNvSpPr txBox="1">
            <a:spLocks noGrp="1"/>
          </p:cNvSpPr>
          <p:nvPr>
            <p:ph type="body" idx="1"/>
          </p:nvPr>
        </p:nvSpPr>
        <p:spPr>
          <a:xfrm>
            <a:off x="612750" y="6126480"/>
            <a:ext cx="6152400" cy="2673600"/>
          </a:xfrm>
          <a:prstGeom prst="rect">
            <a:avLst/>
          </a:prstGeom>
          <a:noFill/>
          <a:ln>
            <a:noFill/>
          </a:ln>
        </p:spPr>
        <p:txBody>
          <a:bodyPr spcFirstLastPara="1" wrap="square" lIns="0" tIns="18275" rIns="0" bIns="0" anchor="t" anchorCtr="0">
            <a:spAutoFit/>
          </a:bodyPr>
          <a:lstStyle/>
          <a:p>
            <a:pPr marL="0" lvl="0" indent="0" algn="l" rtl="0">
              <a:lnSpc>
                <a:spcPct val="100000"/>
              </a:lnSpc>
              <a:spcBef>
                <a:spcPts val="0"/>
              </a:spcBef>
              <a:spcAft>
                <a:spcPts val="0"/>
              </a:spcAft>
              <a:buClr>
                <a:srgbClr val="000000"/>
              </a:buClr>
              <a:buSzPts val="3450"/>
              <a:buFont typeface="Arial"/>
              <a:buNone/>
            </a:pPr>
            <a:r>
              <a:rPr lang="en"/>
              <a:t>It’s time to read the words!</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3450"/>
              <a:buFont typeface="Arial"/>
              <a:buNone/>
            </a:pPr>
            <a:endParaRPr/>
          </a:p>
          <a:p>
            <a:pPr marL="0" lvl="0" indent="0" algn="l" rtl="0">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a:p>
        </p:txBody>
      </p:sp>
      <p:sp>
        <p:nvSpPr>
          <p:cNvPr id="128" name="Google Shape;128;p11"/>
          <p:cNvSpPr txBox="1">
            <a:spLocks noGrp="1"/>
          </p:cNvSpPr>
          <p:nvPr>
            <p:ph type="body" idx="2"/>
          </p:nvPr>
        </p:nvSpPr>
        <p:spPr>
          <a:xfrm>
            <a:off x="612750" y="631025"/>
            <a:ext cx="5742300" cy="2518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29" name="Google Shape;129;p11"/>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0" name="Google Shape;130;p11"/>
          <p:cNvPicPr preferRelativeResize="0"/>
          <p:nvPr/>
        </p:nvPicPr>
        <p:blipFill rotWithShape="1">
          <a:blip r:embed="rId5">
            <a:alphaModFix/>
          </a:blip>
          <a:srcRect/>
          <a:stretch/>
        </p:blipFill>
        <p:spPr>
          <a:xfrm>
            <a:off x="15885525" y="905317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1000"/>
                                        <p:tgtEl>
                                          <p:spTgt spid="109"/>
                                        </p:tgtEl>
                                        <p:attrNameLst>
                                          <p:attrName>ppt_w</p:attrName>
                                        </p:attrNameLst>
                                      </p:cBhvr>
                                      <p:tavLst>
                                        <p:tav tm="0">
                                          <p:val>
                                            <p:strVal val="0"/>
                                          </p:val>
                                        </p:tav>
                                        <p:tav tm="100000">
                                          <p:val>
                                            <p:strVal val="#ppt_w"/>
                                          </p:val>
                                        </p:tav>
                                      </p:tavLst>
                                    </p:anim>
                                    <p:anim calcmode="lin" valueType="num">
                                      <p:cBhvr additive="base">
                                        <p:cTn id="13" dur="1000"/>
                                        <p:tgtEl>
                                          <p:spTgt spid="10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fade">
                                      <p:cBhvr>
                                        <p:cTn id="24" dur="1"/>
                                        <p:tgtEl>
                                          <p:spTgt spid="1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fade">
                                      <p:cBhvr>
                                        <p:cTn id="29" dur="100"/>
                                        <p:tgtEl>
                                          <p:spTgt spid="123"/>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additive="base">
                                        <p:cTn id="34" dur="1000"/>
                                        <p:tgtEl>
                                          <p:spTgt spid="112"/>
                                        </p:tgtEl>
                                        <p:attrNameLst>
                                          <p:attrName>ppt_w</p:attrName>
                                        </p:attrNameLst>
                                      </p:cBhvr>
                                      <p:tavLst>
                                        <p:tav tm="0">
                                          <p:val>
                                            <p:strVal val="0"/>
                                          </p:val>
                                        </p:tav>
                                        <p:tav tm="100000">
                                          <p:val>
                                            <p:strVal val="#ppt_w"/>
                                          </p:val>
                                        </p:tav>
                                      </p:tavLst>
                                    </p:anim>
                                    <p:anim calcmode="lin" valueType="num">
                                      <p:cBhvr additive="base">
                                        <p:cTn id="35" dur="1000"/>
                                        <p:tgtEl>
                                          <p:spTgt spid="112"/>
                                        </p:tgtEl>
                                        <p:attrNameLst>
                                          <p:attrName>ppt_h</p:attrName>
                                        </p:attrNameLst>
                                      </p:cBhvr>
                                      <p:tavLst>
                                        <p:tav tm="0">
                                          <p:val>
                                            <p:str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1"/>
                                        <p:tgtEl>
                                          <p:spTgt spid="118"/>
                                        </p:tgtEl>
                                      </p:cBhvr>
                                    </p:animEffect>
                                  </p:childTnLst>
                                </p:cTn>
                              </p:par>
                              <p:par>
                                <p:cTn id="41" presetID="1"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1"/>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additive="base">
                                        <p:cTn id="52" dur="1000"/>
                                        <p:tgtEl>
                                          <p:spTgt spid="115"/>
                                        </p:tgtEl>
                                        <p:attrNameLst>
                                          <p:attrName>ppt_w</p:attrName>
                                        </p:attrNameLst>
                                      </p:cBhvr>
                                      <p:tavLst>
                                        <p:tav tm="0">
                                          <p:val>
                                            <p:strVal val="0"/>
                                          </p:val>
                                        </p:tav>
                                        <p:tav tm="100000">
                                          <p:val>
                                            <p:strVal val="#ppt_w"/>
                                          </p:val>
                                        </p:tav>
                                      </p:tavLst>
                                    </p:anim>
                                    <p:anim calcmode="lin" valueType="num">
                                      <p:cBhvr additive="base">
                                        <p:cTn id="53" dur="1000"/>
                                        <p:tgtEl>
                                          <p:spTgt spid="1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p:nvPr/>
        </p:nvSpPr>
        <p:spPr>
          <a:xfrm>
            <a:off x="7134407" y="2380592"/>
            <a:ext cx="11908500" cy="6870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urchin		spurt</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slurp			turnip</a:t>
            </a:r>
            <a:endParaRPr sz="11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100" b="1" i="0" u="none" strike="noStrike" cap="none" dirty="0">
                <a:solidFill>
                  <a:schemeClr val="accent1"/>
                </a:solidFill>
                <a:latin typeface="Poppins"/>
                <a:ea typeface="Poppins"/>
                <a:cs typeface="Poppins"/>
                <a:sym typeface="Poppins"/>
              </a:rPr>
              <a:t>murky</a:t>
            </a:r>
            <a:endParaRPr sz="11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400" b="1" i="0" u="none" strike="noStrike" cap="none" dirty="0">
              <a:solidFill>
                <a:schemeClr val="accent1"/>
              </a:solidFill>
              <a:highlight>
                <a:srgbClr val="FFFFFF"/>
              </a:highlight>
              <a:latin typeface="Poppins"/>
              <a:ea typeface="Poppins"/>
              <a:cs typeface="Poppins"/>
              <a:sym typeface="Poppins"/>
            </a:endParaRPr>
          </a:p>
        </p:txBody>
      </p:sp>
      <p:sp>
        <p:nvSpPr>
          <p:cNvPr id="137" name="Google Shape;137;p12"/>
          <p:cNvSpPr txBox="1">
            <a:spLocks noGrp="1"/>
          </p:cNvSpPr>
          <p:nvPr>
            <p:ph type="body" idx="1"/>
          </p:nvPr>
        </p:nvSpPr>
        <p:spPr>
          <a:xfrm>
            <a:off x="612750" y="5971032"/>
            <a:ext cx="5861400" cy="3204600"/>
          </a:xfrm>
          <a:prstGeom prst="rect">
            <a:avLst/>
          </a:prstGeom>
          <a:noFill/>
          <a:ln>
            <a:noFill/>
          </a:ln>
        </p:spPr>
        <p:txBody>
          <a:bodyPr spcFirstLastPara="1" wrap="square" lIns="0" tIns="18275" rIns="0" bIns="0" anchor="t" anchorCtr="0">
            <a:spAutoFit/>
          </a:bodyPr>
          <a:lstStyle/>
          <a:p>
            <a:pPr marL="12700" lvl="0" indent="0" algn="l" rtl="0">
              <a:lnSpc>
                <a:spcPct val="100000"/>
              </a:lnSpc>
              <a:spcBef>
                <a:spcPts val="0"/>
              </a:spcBef>
              <a:spcAft>
                <a:spcPts val="0"/>
              </a:spcAft>
              <a:buClr>
                <a:srgbClr val="000000"/>
              </a:buClr>
              <a:buSzPts val="3450"/>
              <a:buFont typeface="Arial"/>
              <a:buNone/>
            </a:pPr>
            <a:r>
              <a:rPr lang="en"/>
              <a:t>It’s time to decode the sounds in the word!</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decode the sounds in the words so </a:t>
            </a:r>
            <a:endParaRPr/>
          </a:p>
          <a:p>
            <a:pPr marL="12700" lvl="0" indent="0" algn="l" rtl="0">
              <a:lnSpc>
                <a:spcPct val="100000"/>
              </a:lnSpc>
              <a:spcBef>
                <a:spcPts val="0"/>
              </a:spcBef>
              <a:spcAft>
                <a:spcPts val="0"/>
              </a:spcAft>
              <a:buClr>
                <a:srgbClr val="000000"/>
              </a:buClr>
              <a:buSzPts val="3450"/>
              <a:buFont typeface="Arial"/>
              <a:buNone/>
            </a:pPr>
            <a:r>
              <a:rPr lang="en"/>
              <a:t>we can read the words!</a:t>
            </a:r>
            <a:endParaRPr/>
          </a:p>
        </p:txBody>
      </p:sp>
      <p:sp>
        <p:nvSpPr>
          <p:cNvPr id="138" name="Google Shape;138;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39" name="Google Shape;139;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40" name="Google Shape;140;p12"/>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ppt_w</p:attrName>
                                        </p:attrNameLst>
                                      </p:cBhvr>
                                      <p:tavLst>
                                        <p:tav tm="0">
                                          <p:val>
                                            <p:strVal val="0"/>
                                          </p:val>
                                        </p:tav>
                                        <p:tav tm="100000">
                                          <p:val>
                                            <p:strVal val="#ppt_w"/>
                                          </p:val>
                                        </p:tav>
                                      </p:tavLst>
                                    </p:anim>
                                    <p:anim calcmode="lin" valueType="num">
                                      <p:cBhvr additive="base">
                                        <p:cTn id="8" dur="1000"/>
                                        <p:tgtEl>
                                          <p:spTgt spid="1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3"/>
          <p:cNvPicPr preferRelativeResize="0"/>
          <p:nvPr/>
        </p:nvPicPr>
        <p:blipFill rotWithShape="1">
          <a:blip r:embed="rId3">
            <a:alphaModFix/>
          </a:blip>
          <a:srcRect/>
          <a:stretch/>
        </p:blipFill>
        <p:spPr>
          <a:xfrm>
            <a:off x="7437169" y="3877603"/>
            <a:ext cx="4231572" cy="3206566"/>
          </a:xfrm>
          <a:prstGeom prst="rect">
            <a:avLst/>
          </a:prstGeom>
          <a:noFill/>
          <a:ln>
            <a:noFill/>
          </a:ln>
        </p:spPr>
      </p:pic>
      <p:pic>
        <p:nvPicPr>
          <p:cNvPr id="147" name="Google Shape;147;p13"/>
          <p:cNvPicPr preferRelativeResize="0"/>
          <p:nvPr/>
        </p:nvPicPr>
        <p:blipFill rotWithShape="1">
          <a:blip r:embed="rId4">
            <a:alphaModFix/>
          </a:blip>
          <a:srcRect/>
          <a:stretch/>
        </p:blipFill>
        <p:spPr>
          <a:xfrm>
            <a:off x="10592840" y="3890319"/>
            <a:ext cx="4231572" cy="4247818"/>
          </a:xfrm>
          <a:prstGeom prst="rect">
            <a:avLst/>
          </a:prstGeom>
          <a:noFill/>
          <a:ln>
            <a:noFill/>
          </a:ln>
        </p:spPr>
      </p:pic>
      <p:pic>
        <p:nvPicPr>
          <p:cNvPr id="148" name="Google Shape;148;p13"/>
          <p:cNvPicPr preferRelativeResize="0"/>
          <p:nvPr/>
        </p:nvPicPr>
        <p:blipFill rotWithShape="1">
          <a:blip r:embed="rId5">
            <a:alphaModFix/>
          </a:blip>
          <a:srcRect/>
          <a:stretch/>
        </p:blipFill>
        <p:spPr>
          <a:xfrm>
            <a:off x="13796653" y="3890319"/>
            <a:ext cx="4231572" cy="4247818"/>
          </a:xfrm>
          <a:prstGeom prst="rect">
            <a:avLst/>
          </a:prstGeom>
          <a:noFill/>
          <a:ln>
            <a:noFill/>
          </a:ln>
        </p:spPr>
      </p:pic>
      <p:sp>
        <p:nvSpPr>
          <p:cNvPr id="149" name="Google Shape;149;p13"/>
          <p:cNvSpPr txBox="1"/>
          <p:nvPr/>
        </p:nvSpPr>
        <p:spPr>
          <a:xfrm>
            <a:off x="7510297" y="393459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b</a:t>
            </a:r>
            <a:endParaRPr sz="15000" b="1" i="0" u="none" strike="noStrike" cap="none">
              <a:solidFill>
                <a:srgbClr val="000000"/>
              </a:solidFill>
              <a:latin typeface="Poppins"/>
              <a:ea typeface="Poppins"/>
              <a:cs typeface="Poppins"/>
              <a:sym typeface="Poppins"/>
            </a:endParaRPr>
          </a:p>
        </p:txBody>
      </p:sp>
      <p:sp>
        <p:nvSpPr>
          <p:cNvPr id="150" name="Google Shape;150;p13"/>
          <p:cNvSpPr txBox="1"/>
          <p:nvPr/>
        </p:nvSpPr>
        <p:spPr>
          <a:xfrm>
            <a:off x="14126396" y="393459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n</a:t>
            </a:r>
            <a:endParaRPr sz="15000" b="1" i="0" u="none" strike="noStrike" cap="none">
              <a:solidFill>
                <a:srgbClr val="000000"/>
              </a:solidFill>
              <a:latin typeface="Poppins"/>
              <a:ea typeface="Poppins"/>
              <a:cs typeface="Poppins"/>
              <a:sym typeface="Poppins"/>
            </a:endParaRPr>
          </a:p>
        </p:txBody>
      </p:sp>
      <p:sp>
        <p:nvSpPr>
          <p:cNvPr id="151" name="Google Shape;151;p13"/>
          <p:cNvSpPr txBox="1"/>
          <p:nvPr/>
        </p:nvSpPr>
        <p:spPr>
          <a:xfrm>
            <a:off x="11068276" y="393459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ur</a:t>
            </a:r>
            <a:endParaRPr sz="15000" b="1" i="0" u="none" strike="noStrike" cap="none">
              <a:solidFill>
                <a:srgbClr val="000000"/>
              </a:solidFill>
              <a:latin typeface="Poppins"/>
              <a:ea typeface="Poppins"/>
              <a:cs typeface="Poppins"/>
              <a:sym typeface="Poppins"/>
            </a:endParaRPr>
          </a:p>
        </p:txBody>
      </p:sp>
      <p:sp>
        <p:nvSpPr>
          <p:cNvPr id="152" name="Google Shape;152;p13"/>
          <p:cNvSpPr txBox="1">
            <a:spLocks noGrp="1"/>
          </p:cNvSpPr>
          <p:nvPr>
            <p:ph type="body" idx="1"/>
          </p:nvPr>
        </p:nvSpPr>
        <p:spPr>
          <a:xfrm>
            <a:off x="612750" y="6154125"/>
            <a:ext cx="5738700" cy="3204600"/>
          </a:xfrm>
          <a:prstGeom prst="rect">
            <a:avLst/>
          </a:prstGeom>
          <a:noFill/>
          <a:ln>
            <a:noFill/>
          </a:ln>
        </p:spPr>
        <p:txBody>
          <a:bodyPr spcFirstLastPara="1" wrap="square" lIns="0" tIns="18275" rIns="0" bIns="0" anchor="t" anchorCtr="0">
            <a:spAutoFit/>
          </a:bodyPr>
          <a:lstStyle/>
          <a:p>
            <a:pPr marL="12700" lvl="0" indent="0" algn="l" rtl="0">
              <a:lnSpc>
                <a:spcPct val="100000"/>
              </a:lnSpc>
              <a:spcBef>
                <a:spcPts val="0"/>
              </a:spcBef>
              <a:spcAft>
                <a:spcPts val="0"/>
              </a:spcAft>
              <a:buClr>
                <a:srgbClr val="000000"/>
              </a:buClr>
              <a:buSzPts val="3450"/>
              <a:buFont typeface="Arial"/>
              <a:buNone/>
            </a:pPr>
            <a:r>
              <a:rPr lang="en"/>
              <a:t>It’s time to spell the words! </a:t>
            </a:r>
            <a:endParaRPr sz="1400" b="0">
              <a:solidFill>
                <a:srgbClr val="000000"/>
              </a:solidFill>
              <a:latin typeface="Arial"/>
              <a:ea typeface="Arial"/>
              <a:cs typeface="Arial"/>
              <a:sym typeface="Arial"/>
            </a:endParaRPr>
          </a:p>
          <a:p>
            <a:pPr marL="12700" lvl="0" indent="0" algn="l" rtl="0">
              <a:lnSpc>
                <a:spcPct val="100000"/>
              </a:lnSpc>
              <a:spcBef>
                <a:spcPts val="0"/>
              </a:spcBef>
              <a:spcAft>
                <a:spcPts val="0"/>
              </a:spcAft>
              <a:buClr>
                <a:srgbClr val="000000"/>
              </a:buClr>
              <a:buSzPts val="3450"/>
              <a:buFont typeface="Arial"/>
              <a:buNone/>
            </a:pPr>
            <a:endParaRPr/>
          </a:p>
          <a:p>
            <a:pPr marL="12700" lvl="0" indent="0" algn="l" rtl="0">
              <a:lnSpc>
                <a:spcPct val="100000"/>
              </a:lnSpc>
              <a:spcBef>
                <a:spcPts val="0"/>
              </a:spcBef>
              <a:spcAft>
                <a:spcPts val="0"/>
              </a:spcAft>
              <a:buClr>
                <a:srgbClr val="000000"/>
              </a:buClr>
              <a:buSzPts val="3450"/>
              <a:buFont typeface="Arial"/>
              <a:buNone/>
            </a:pPr>
            <a:r>
              <a:rPr lang="en"/>
              <a:t>It’s time to spell the words to show we understand the rule!</a:t>
            </a:r>
            <a:endParaRPr/>
          </a:p>
        </p:txBody>
      </p:sp>
      <p:sp>
        <p:nvSpPr>
          <p:cNvPr id="153" name="Google Shape;153;p13"/>
          <p:cNvSpPr txBox="1">
            <a:spLocks noGrp="1"/>
          </p:cNvSpPr>
          <p:nvPr>
            <p:ph type="body" idx="2"/>
          </p:nvPr>
        </p:nvSpPr>
        <p:spPr>
          <a:xfrm>
            <a:off x="612750" y="631025"/>
            <a:ext cx="5742300" cy="254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54" name="Google Shape;154;p13"/>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55" name="Google Shape;155;p13"/>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1000"/>
                                        <p:tgtEl>
                                          <p:spTgt spid="1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1000"/>
                                        <p:tgtEl>
                                          <p:spTgt spid="147"/>
                                        </p:tgtEl>
                                      </p:cBhvr>
                                    </p:animEffect>
                                  </p:childTnLst>
                                </p:cTn>
                              </p:par>
                              <p:par>
                                <p:cTn id="16" presetID="10" presetClass="entr" presetSubtype="0" fill="hold" nodeType="with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fade">
                                      <p:cBhvr>
                                        <p:cTn id="18" dur="1000"/>
                                        <p:tgtEl>
                                          <p:spTgt spid="1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1000"/>
                                        <p:tgtEl>
                                          <p:spTgt spid="148"/>
                                        </p:tgtEl>
                                      </p:cBhvr>
                                    </p:animEffect>
                                  </p:childTnLst>
                                </p:cTn>
                              </p:par>
                              <p:par>
                                <p:cTn id="24" presetID="10" presetClass="entr" presetSubtype="0" fill="hold" nodeType="with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4"/>
          <p:cNvPicPr preferRelativeResize="0"/>
          <p:nvPr/>
        </p:nvPicPr>
        <p:blipFill rotWithShape="1">
          <a:blip r:embed="rId3">
            <a:alphaModFix/>
          </a:blip>
          <a:srcRect/>
          <a:stretch/>
        </p:blipFill>
        <p:spPr>
          <a:xfrm>
            <a:off x="7437169" y="3877603"/>
            <a:ext cx="4231572" cy="3206566"/>
          </a:xfrm>
          <a:prstGeom prst="rect">
            <a:avLst/>
          </a:prstGeom>
          <a:noFill/>
          <a:ln>
            <a:noFill/>
          </a:ln>
        </p:spPr>
      </p:pic>
      <p:pic>
        <p:nvPicPr>
          <p:cNvPr id="162" name="Google Shape;162;p14"/>
          <p:cNvPicPr preferRelativeResize="0"/>
          <p:nvPr/>
        </p:nvPicPr>
        <p:blipFill rotWithShape="1">
          <a:blip r:embed="rId4">
            <a:alphaModFix/>
          </a:blip>
          <a:srcRect/>
          <a:stretch/>
        </p:blipFill>
        <p:spPr>
          <a:xfrm>
            <a:off x="10592840" y="3890319"/>
            <a:ext cx="4231572" cy="4247818"/>
          </a:xfrm>
          <a:prstGeom prst="rect">
            <a:avLst/>
          </a:prstGeom>
          <a:noFill/>
          <a:ln>
            <a:noFill/>
          </a:ln>
        </p:spPr>
      </p:pic>
      <p:pic>
        <p:nvPicPr>
          <p:cNvPr id="163" name="Google Shape;163;p14"/>
          <p:cNvPicPr preferRelativeResize="0"/>
          <p:nvPr/>
        </p:nvPicPr>
        <p:blipFill rotWithShape="1">
          <a:blip r:embed="rId5">
            <a:alphaModFix/>
          </a:blip>
          <a:srcRect/>
          <a:stretch/>
        </p:blipFill>
        <p:spPr>
          <a:xfrm>
            <a:off x="13796653" y="3890319"/>
            <a:ext cx="4231572" cy="4247818"/>
          </a:xfrm>
          <a:prstGeom prst="rect">
            <a:avLst/>
          </a:prstGeom>
          <a:noFill/>
          <a:ln>
            <a:noFill/>
          </a:ln>
        </p:spPr>
      </p:pic>
      <p:sp>
        <p:nvSpPr>
          <p:cNvPr id="164" name="Google Shape;164;p14"/>
          <p:cNvSpPr txBox="1"/>
          <p:nvPr/>
        </p:nvSpPr>
        <p:spPr>
          <a:xfrm>
            <a:off x="7510297" y="391167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t</a:t>
            </a:r>
            <a:endParaRPr sz="15000" b="1" i="0" u="none" strike="noStrike" cap="none">
              <a:solidFill>
                <a:srgbClr val="000000"/>
              </a:solidFill>
              <a:latin typeface="Poppins"/>
              <a:ea typeface="Poppins"/>
              <a:cs typeface="Poppins"/>
              <a:sym typeface="Poppins"/>
            </a:endParaRPr>
          </a:p>
        </p:txBody>
      </p:sp>
      <p:sp>
        <p:nvSpPr>
          <p:cNvPr id="165" name="Google Shape;165;p14"/>
          <p:cNvSpPr txBox="1"/>
          <p:nvPr/>
        </p:nvSpPr>
        <p:spPr>
          <a:xfrm>
            <a:off x="14126396" y="391167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n</a:t>
            </a:r>
            <a:endParaRPr sz="15000" b="1" i="0" u="none" strike="noStrike" cap="none">
              <a:solidFill>
                <a:srgbClr val="000000"/>
              </a:solidFill>
              <a:latin typeface="Poppins"/>
              <a:ea typeface="Poppins"/>
              <a:cs typeface="Poppins"/>
              <a:sym typeface="Poppins"/>
            </a:endParaRPr>
          </a:p>
        </p:txBody>
      </p:sp>
      <p:sp>
        <p:nvSpPr>
          <p:cNvPr id="166" name="Google Shape;166;p14"/>
          <p:cNvSpPr txBox="1"/>
          <p:nvPr/>
        </p:nvSpPr>
        <p:spPr>
          <a:xfrm>
            <a:off x="11052795" y="3911673"/>
            <a:ext cx="3156000" cy="267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ur</a:t>
            </a:r>
            <a:endParaRPr sz="15000" b="1" i="0" u="none" strike="noStrike" cap="none">
              <a:solidFill>
                <a:srgbClr val="000000"/>
              </a:solidFill>
              <a:latin typeface="Poppins"/>
              <a:ea typeface="Poppins"/>
              <a:cs typeface="Poppins"/>
              <a:sym typeface="Poppins"/>
            </a:endParaRPr>
          </a:p>
        </p:txBody>
      </p:sp>
      <p:sp>
        <p:nvSpPr>
          <p:cNvPr id="167" name="Google Shape;167;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pic>
        <p:nvPicPr>
          <p:cNvPr id="168" name="Google Shape;168;p14"/>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69" name="Google Shape;169;p14"/>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
                                        <p:tgtEl>
                                          <p:spTgt spid="162"/>
                                        </p:tgtEl>
                                      </p:cBhvr>
                                    </p:animEffect>
                                  </p:childTnLst>
                                </p:cTn>
                              </p:par>
                              <p:par>
                                <p:cTn id="13" presetID="10"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1"/>
                                        <p:tgtEl>
                                          <p:spTgt spid="1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3"/>
                                        </p:tgtEl>
                                        <p:attrNameLst>
                                          <p:attrName>style.visibility</p:attrName>
                                        </p:attrNameLst>
                                      </p:cBhvr>
                                      <p:to>
                                        <p:strVal val="visible"/>
                                      </p:to>
                                    </p:set>
                                    <p:animEffect transition="in" filter="fade">
                                      <p:cBhvr>
                                        <p:cTn id="20" dur="1"/>
                                        <p:tgtEl>
                                          <p:spTgt spid="163"/>
                                        </p:tgtEl>
                                      </p:cBhvr>
                                    </p:animEffect>
                                  </p:childTnLst>
                                </p:cTn>
                              </p:par>
                              <p:par>
                                <p:cTn id="21" presetID="10" presetClass="entr" presetSubtype="0" fill="hold" nodeType="with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1"/>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5"/>
          <p:cNvGrpSpPr/>
          <p:nvPr/>
        </p:nvGrpSpPr>
        <p:grpSpPr>
          <a:xfrm>
            <a:off x="7641194" y="4341955"/>
            <a:ext cx="5250553" cy="2830125"/>
            <a:chOff x="5784675" y="818500"/>
            <a:chExt cx="2737800" cy="1941900"/>
          </a:xfrm>
        </p:grpSpPr>
        <p:sp>
          <p:nvSpPr>
            <p:cNvPr id="176" name="Google Shape;176;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7" name="Google Shape;177;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300" b="1" i="0" u="none" strike="noStrike" cap="none">
                  <a:solidFill>
                    <a:schemeClr val="accent2"/>
                  </a:solidFill>
                  <a:latin typeface="Poppins"/>
                  <a:ea typeface="Poppins"/>
                  <a:cs typeface="Poppins"/>
                  <a:sym typeface="Poppins"/>
                </a:rPr>
                <a:t>there</a:t>
              </a:r>
              <a:endParaRPr sz="10300" b="1" i="0" u="none" strike="noStrike" cap="none">
                <a:solidFill>
                  <a:schemeClr val="accent2"/>
                </a:solidFill>
                <a:latin typeface="Poppins"/>
                <a:ea typeface="Poppins"/>
                <a:cs typeface="Poppins"/>
                <a:sym typeface="Poppins"/>
              </a:endParaRPr>
            </a:p>
          </p:txBody>
        </p:sp>
      </p:grpSp>
      <p:grpSp>
        <p:nvGrpSpPr>
          <p:cNvPr id="178" name="Google Shape;178;p15"/>
          <p:cNvGrpSpPr/>
          <p:nvPr/>
        </p:nvGrpSpPr>
        <p:grpSpPr>
          <a:xfrm>
            <a:off x="13620273" y="4341955"/>
            <a:ext cx="5250553" cy="2830125"/>
            <a:chOff x="5784675" y="818500"/>
            <a:chExt cx="2737800" cy="1941900"/>
          </a:xfrm>
        </p:grpSpPr>
        <p:sp>
          <p:nvSpPr>
            <p:cNvPr id="179" name="Google Shape;179;p15"/>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0" name="Google Shape;180;p15"/>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500" b="1" i="0" u="none" strike="noStrike" cap="none">
                  <a:solidFill>
                    <a:schemeClr val="accent2"/>
                  </a:solidFill>
                  <a:latin typeface="Poppins"/>
                  <a:ea typeface="Poppins"/>
                  <a:cs typeface="Poppins"/>
                  <a:sym typeface="Poppins"/>
                </a:rPr>
                <a:t>where</a:t>
              </a:r>
              <a:endParaRPr sz="9500" b="1" i="0" u="none" strike="noStrike" cap="none">
                <a:solidFill>
                  <a:schemeClr val="accent2"/>
                </a:solidFill>
                <a:latin typeface="Poppins"/>
                <a:ea typeface="Poppins"/>
                <a:cs typeface="Poppins"/>
                <a:sym typeface="Poppins"/>
              </a:endParaRPr>
            </a:p>
          </p:txBody>
        </p:sp>
      </p:grpSp>
      <p:sp>
        <p:nvSpPr>
          <p:cNvPr id="181" name="Google Shape;181;p15"/>
          <p:cNvSpPr/>
          <p:nvPr/>
        </p:nvSpPr>
        <p:spPr>
          <a:xfrm>
            <a:off x="9909575" y="5289321"/>
            <a:ext cx="810000" cy="1141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2" name="Google Shape;182;p15"/>
          <p:cNvSpPr/>
          <p:nvPr/>
        </p:nvSpPr>
        <p:spPr>
          <a:xfrm>
            <a:off x="16180094" y="5289321"/>
            <a:ext cx="705000" cy="1141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3" name="Google Shape;183;p1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84" name="Google Shape;184;p15"/>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5" name="Google Shape;185;p15"/>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86" name="Google Shape;186;p15"/>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7" name="Google Shape;187;p15"/>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1000"/>
                                        <p:tgtEl>
                                          <p:spTgt spid="175"/>
                                        </p:tgtEl>
                                        <p:attrNameLst>
                                          <p:attrName>ppt_w</p:attrName>
                                        </p:attrNameLst>
                                      </p:cBhvr>
                                      <p:tavLst>
                                        <p:tav tm="0">
                                          <p:val>
                                            <p:strVal val="0"/>
                                          </p:val>
                                        </p:tav>
                                        <p:tav tm="100000">
                                          <p:val>
                                            <p:strVal val="#ppt_w"/>
                                          </p:val>
                                        </p:tav>
                                      </p:tavLst>
                                    </p:anim>
                                    <p:anim calcmode="lin" valueType="num">
                                      <p:cBhvr additive="base">
                                        <p:cTn id="8" dur="1000"/>
                                        <p:tgtEl>
                                          <p:spTgt spid="17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fade">
                                      <p:cBhvr>
                                        <p:cTn id="13" dur="1"/>
                                        <p:tgtEl>
                                          <p:spTgt spid="1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 calcmode="lin" valueType="num">
                                      <p:cBhvr additive="base">
                                        <p:cTn id="22" dur="1000"/>
                                        <p:tgtEl>
                                          <p:spTgt spid="178"/>
                                        </p:tgtEl>
                                        <p:attrNameLst>
                                          <p:attrName>ppt_w</p:attrName>
                                        </p:attrNameLst>
                                      </p:cBhvr>
                                      <p:tavLst>
                                        <p:tav tm="0">
                                          <p:val>
                                            <p:strVal val="0"/>
                                          </p:val>
                                        </p:tav>
                                        <p:tav tm="100000">
                                          <p:val>
                                            <p:strVal val="#ppt_w"/>
                                          </p:val>
                                        </p:tav>
                                      </p:tavLst>
                                    </p:anim>
                                    <p:anim calcmode="lin" valueType="num">
                                      <p:cBhvr additive="base">
                                        <p:cTn id="23" dur="1000"/>
                                        <p:tgtEl>
                                          <p:spTgt spid="178"/>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2752</Words>
  <Application>Microsoft Office PowerPoint</Application>
  <PresentationFormat>Custom</PresentationFormat>
  <Paragraphs>194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Poppins</vt:lpstr>
      <vt:lpstr>Poppins Black</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2024-07-24T20:27:50Z</dcterms:modified>
</cp:coreProperties>
</file>