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Pull out the </a:t>
            </a:r>
            <a:r>
              <a:rPr lang="en" sz="1200" b="1">
                <a:solidFill>
                  <a:schemeClr val="dk1"/>
                </a:solidFill>
                <a:latin typeface="Poppins"/>
                <a:ea typeface="Poppins"/>
                <a:cs typeface="Poppins"/>
                <a:sym typeface="Poppins"/>
              </a:rPr>
              <a:t>Sound Letter cards that make a long o sound (oa, oe, ow, ou, ough).</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o - all of the spellings.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so many ways to make a long o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organ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I see an r controlled vowel, o-r that says /or/. What does o-r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tell you /or/.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/or/ /g/ /a/ /n/ = "organ".</a:t>
            </a:r>
            <a:endParaRPr sz="1200">
              <a:solidFill>
                <a:schemeClr val="dk1"/>
              </a:solidFill>
              <a:latin typeface="Poppins"/>
              <a:ea typeface="Poppins"/>
              <a:cs typeface="Poppins"/>
              <a:sym typeface="Poppins"/>
            </a:endParaRPr>
          </a:p>
        </p:txBody>
      </p:sp>
      <p:sp>
        <p:nvSpPr>
          <p:cNvPr id="57" name="Google Shape;57;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8" name="Google Shape;58;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next word, </a:t>
            </a:r>
            <a:r>
              <a:rPr lang="en" sz="1200" i="1">
                <a:solidFill>
                  <a:schemeClr val="dk1"/>
                </a:solidFill>
                <a:latin typeface="Poppins"/>
                <a:ea typeface="Poppins"/>
                <a:cs typeface="Poppins"/>
                <a:sym typeface="Poppins"/>
              </a:rPr>
              <a:t>arrow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Pause and let students talk about what they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o-w. And I see double middle consonants. Work with your neighbor and figure out how we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Offer support as necessary.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 /r/ /r/ /o/ = "arrow". Smart blending!</a:t>
            </a:r>
            <a:endParaRPr sz="1200">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A Book Before Bed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Mom came to read to me a moment before bed.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 forgot that book!” I said.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“This is a great book of poems. Let me show you,” Mom said.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 moaned and groaned.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Let's just read four poems.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Although, I wanted more, I focused.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“Wait. Slow down,” I said.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“This pony one looks good,” I said.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Mom smiled.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“Of course,” said Mom.</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words with the long o sound using all the different spelling patterns.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Let's read it again and talk about what long o spelling patterns we see! What are all the ways to make the long o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 Then, read the text again and sort all the long u words according to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CVCe - hope, more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oa - moaned, groaned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oe - poems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ow - slow, show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ou - four, course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ough - although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open syllable - moment, focused, pony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r controlled o - forgot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ways to make the long o sound! Look at everything you've learned! Those brains are growing!</a:t>
            </a:r>
            <a:endParaRPr sz="1200" b="1">
              <a:solidFill>
                <a:schemeClr val="dk1"/>
              </a:solidFill>
              <a:latin typeface="Poppins"/>
              <a:ea typeface="Poppins"/>
              <a:cs typeface="Poppins"/>
              <a:sym typeface="Poppins"/>
            </a:endParaRPr>
          </a:p>
        </p:txBody>
      </p:sp>
      <p:sp>
        <p:nvSpPr>
          <p:cNvPr id="99" name="Google Shape;99;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0" name="Google Shape;100;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resort, below, tow, course, though, moment, splash, throb</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sz="1200" b="1">
              <a:solidFill>
                <a:schemeClr val="dk1"/>
              </a:solidFill>
              <a:latin typeface="Poppins"/>
              <a:ea typeface="Poppins"/>
              <a:cs typeface="Poppins"/>
              <a:sym typeface="Poppins"/>
            </a:endParaRPr>
          </a:p>
        </p:txBody>
      </p:sp>
      <p:sp>
        <p:nvSpPr>
          <p:cNvPr id="113" name="Google Shape;11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4" name="Google Shape;114;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C, Unit 4. </a:t>
            </a:r>
            <a:endParaRPr sz="1200" b="1">
              <a:solidFill>
                <a:schemeClr val="dk1"/>
              </a:solidFill>
              <a:latin typeface="Poppins"/>
              <a:ea typeface="Poppins"/>
              <a:cs typeface="Poppins"/>
              <a:sym typeface="Poppins"/>
            </a:endParaRPr>
          </a:p>
        </p:txBody>
      </p:sp>
      <p:sp>
        <p:nvSpPr>
          <p:cNvPr id="123" name="Google Shape;12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4" name="Google Shape;12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C, Unit 4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33" name="Google Shape;133;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34" name="Google Shape;134;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9" name="Google Shape;19;p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6"/>
          <p:cNvSpPr/>
          <p:nvPr/>
        </p:nvSpPr>
        <p:spPr>
          <a:xfrm>
            <a:off x="11945413" y="7731851"/>
            <a:ext cx="1998600" cy="24273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pic>
        <p:nvPicPr>
          <p:cNvPr id="25" name="Google Shape;25;p6"/>
          <p:cNvPicPr preferRelativeResize="0"/>
          <p:nvPr/>
        </p:nvPicPr>
        <p:blipFill rotWithShape="1">
          <a:blip r:embed="rId3">
            <a:alphaModFix/>
          </a:blip>
          <a:srcRect t="544" b="544"/>
          <a:stretch/>
        </p:blipFill>
        <p:spPr>
          <a:xfrm>
            <a:off x="11560144" y="1710661"/>
            <a:ext cx="2597977" cy="2621930"/>
          </a:xfrm>
          <a:prstGeom prst="rect">
            <a:avLst/>
          </a:prstGeom>
          <a:noFill/>
          <a:ln>
            <a:noFill/>
          </a:ln>
        </p:spPr>
      </p:pic>
      <p:pic>
        <p:nvPicPr>
          <p:cNvPr id="26" name="Google Shape;26;p6"/>
          <p:cNvPicPr preferRelativeResize="0"/>
          <p:nvPr/>
        </p:nvPicPr>
        <p:blipFill rotWithShape="1">
          <a:blip r:embed="rId4">
            <a:alphaModFix/>
          </a:blip>
          <a:srcRect t="426" b="416"/>
          <a:stretch/>
        </p:blipFill>
        <p:spPr>
          <a:xfrm>
            <a:off x="7614977" y="2120379"/>
            <a:ext cx="2597983" cy="2621931"/>
          </a:xfrm>
          <a:prstGeom prst="rect">
            <a:avLst/>
          </a:prstGeom>
          <a:noFill/>
          <a:ln>
            <a:noFill/>
          </a:ln>
        </p:spPr>
      </p:pic>
      <p:pic>
        <p:nvPicPr>
          <p:cNvPr id="27" name="Google Shape;27;p6"/>
          <p:cNvPicPr preferRelativeResize="0"/>
          <p:nvPr/>
        </p:nvPicPr>
        <p:blipFill rotWithShape="1">
          <a:blip r:embed="rId5">
            <a:alphaModFix/>
          </a:blip>
          <a:srcRect l="426" r="425"/>
          <a:stretch/>
        </p:blipFill>
        <p:spPr>
          <a:xfrm>
            <a:off x="15505334" y="4912181"/>
            <a:ext cx="2597979" cy="2621933"/>
          </a:xfrm>
          <a:prstGeom prst="rect">
            <a:avLst/>
          </a:prstGeom>
          <a:noFill/>
          <a:ln>
            <a:noFill/>
          </a:ln>
        </p:spPr>
      </p:pic>
      <p:pic>
        <p:nvPicPr>
          <p:cNvPr id="28" name="Google Shape;28;p6"/>
          <p:cNvPicPr preferRelativeResize="0"/>
          <p:nvPr/>
        </p:nvPicPr>
        <p:blipFill rotWithShape="1">
          <a:blip r:embed="rId6">
            <a:alphaModFix/>
          </a:blip>
          <a:srcRect l="1323" r="1333"/>
          <a:stretch/>
        </p:blipFill>
        <p:spPr>
          <a:xfrm>
            <a:off x="15505310" y="2092509"/>
            <a:ext cx="2597979" cy="2622060"/>
          </a:xfrm>
          <a:prstGeom prst="rect">
            <a:avLst/>
          </a:prstGeom>
          <a:noFill/>
          <a:ln>
            <a:noFill/>
          </a:ln>
        </p:spPr>
      </p:pic>
      <p:pic>
        <p:nvPicPr>
          <p:cNvPr id="29" name="Google Shape;29;p6"/>
          <p:cNvPicPr preferRelativeResize="0"/>
          <p:nvPr/>
        </p:nvPicPr>
        <p:blipFill rotWithShape="1">
          <a:blip r:embed="rId7">
            <a:alphaModFix/>
          </a:blip>
          <a:srcRect t="630" b="639"/>
          <a:stretch/>
        </p:blipFill>
        <p:spPr>
          <a:xfrm>
            <a:off x="7614977" y="4926116"/>
            <a:ext cx="2597974" cy="2621931"/>
          </a:xfrm>
          <a:prstGeom prst="rect">
            <a:avLst/>
          </a:prstGeom>
          <a:noFill/>
          <a:ln>
            <a:noFill/>
          </a:ln>
        </p:spPr>
      </p:pic>
      <p:sp>
        <p:nvSpPr>
          <p:cNvPr id="30" name="Google Shape;30;p6"/>
          <p:cNvSpPr/>
          <p:nvPr/>
        </p:nvSpPr>
        <p:spPr>
          <a:xfrm>
            <a:off x="11945413" y="4819428"/>
            <a:ext cx="1998600" cy="24273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  </a:t>
            </a:r>
            <a:endParaRPr sz="3400" b="1" i="0" u="none" strike="noStrike" cap="none">
              <a:solidFill>
                <a:srgbClr val="FFFFFF"/>
              </a:solidFill>
              <a:latin typeface="Poppins"/>
              <a:ea typeface="Poppins"/>
              <a:cs typeface="Poppins"/>
              <a:sym typeface="Poppins"/>
            </a:endParaRPr>
          </a:p>
        </p:txBody>
      </p:sp>
      <p:pic>
        <p:nvPicPr>
          <p:cNvPr id="31" name="Google Shape;31;p6"/>
          <p:cNvPicPr preferRelativeResize="0"/>
          <p:nvPr/>
        </p:nvPicPr>
        <p:blipFill rotWithShape="1">
          <a:blip r:embed="rId8">
            <a:alphaModFix/>
          </a:blip>
          <a:srcRect l="884" r="874"/>
          <a:stretch/>
        </p:blipFill>
        <p:spPr>
          <a:xfrm>
            <a:off x="15505334" y="7731900"/>
            <a:ext cx="2597981" cy="2621928"/>
          </a:xfrm>
          <a:prstGeom prst="rect">
            <a:avLst/>
          </a:prstGeom>
          <a:noFill/>
          <a:ln>
            <a:noFill/>
          </a:ln>
        </p:spPr>
      </p:pic>
      <p:sp>
        <p:nvSpPr>
          <p:cNvPr id="32" name="Google Shape;32;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Use the sound rule to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help us read!</a:t>
            </a:r>
            <a:endParaRPr sz="3450" b="1" i="0" u="none" strike="noStrike" cap="none">
              <a:solidFill>
                <a:srgbClr val="0071B5"/>
              </a:solidFill>
              <a:latin typeface="Poppins"/>
              <a:ea typeface="Poppins"/>
              <a:cs typeface="Poppins"/>
              <a:sym typeface="Poppins"/>
            </a:endParaRPr>
          </a:p>
        </p:txBody>
      </p:sp>
      <p:sp>
        <p:nvSpPr>
          <p:cNvPr id="33" name="Google Shape;33;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4" name="Google Shape;34;p6"/>
          <p:cNvGrpSpPr/>
          <p:nvPr/>
        </p:nvGrpSpPr>
        <p:grpSpPr>
          <a:xfrm>
            <a:off x="599448" y="3308558"/>
            <a:ext cx="2489999" cy="2588607"/>
            <a:chOff x="599452" y="3110429"/>
            <a:chExt cx="2680589" cy="2786745"/>
          </a:xfrm>
        </p:grpSpPr>
        <p:sp>
          <p:nvSpPr>
            <p:cNvPr id="35" name="Google Shape;35;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36;p6"/>
            <p:cNvPicPr preferRelativeResize="0"/>
            <p:nvPr/>
          </p:nvPicPr>
          <p:blipFill rotWithShape="1">
            <a:blip r:embed="rId9">
              <a:alphaModFix/>
            </a:blip>
            <a:srcRect/>
            <a:stretch/>
          </p:blipFill>
          <p:spPr>
            <a:xfrm>
              <a:off x="1219191" y="3110429"/>
              <a:ext cx="1442294" cy="2697122"/>
            </a:xfrm>
            <a:prstGeom prst="rect">
              <a:avLst/>
            </a:prstGeom>
            <a:noFill/>
            <a:ln>
              <a:noFill/>
            </a:ln>
          </p:spPr>
        </p:pic>
        <p:sp>
          <p:nvSpPr>
            <p:cNvPr id="37" name="Google Shape;37;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Google Shape;39;p6"/>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3">
            <a:alphaModFix/>
          </a:blip>
          <a:srcRect/>
          <a:stretch/>
        </p:blipFill>
        <p:spPr>
          <a:xfrm>
            <a:off x="8316693" y="2434522"/>
            <a:ext cx="10585298" cy="8157480"/>
          </a:xfrm>
          <a:prstGeom prst="rect">
            <a:avLst/>
          </a:prstGeom>
          <a:noFill/>
          <a:ln>
            <a:noFill/>
          </a:ln>
        </p:spPr>
      </p:pic>
      <p:pic>
        <p:nvPicPr>
          <p:cNvPr id="45" name="Google Shape;45;p7"/>
          <p:cNvPicPr preferRelativeResize="0"/>
          <p:nvPr/>
        </p:nvPicPr>
        <p:blipFill rotWithShape="1">
          <a:blip r:embed="rId4">
            <a:alphaModFix/>
          </a:blip>
          <a:srcRect/>
          <a:stretch/>
        </p:blipFill>
        <p:spPr>
          <a:xfrm>
            <a:off x="8316693" y="2434522"/>
            <a:ext cx="10585298" cy="8157480"/>
          </a:xfrm>
          <a:prstGeom prst="rect">
            <a:avLst/>
          </a:prstGeom>
          <a:noFill/>
          <a:ln>
            <a:noFill/>
          </a:ln>
        </p:spPr>
      </p:pic>
      <p:pic>
        <p:nvPicPr>
          <p:cNvPr id="46" name="Google Shape;46;p7"/>
          <p:cNvPicPr preferRelativeResize="0"/>
          <p:nvPr/>
        </p:nvPicPr>
        <p:blipFill rotWithShape="1">
          <a:blip r:embed="rId5">
            <a:alphaModFix/>
          </a:blip>
          <a:srcRect/>
          <a:stretch/>
        </p:blipFill>
        <p:spPr>
          <a:xfrm>
            <a:off x="8316693" y="2434522"/>
            <a:ext cx="10585298" cy="8157480"/>
          </a:xfrm>
          <a:prstGeom prst="rect">
            <a:avLst/>
          </a:prstGeom>
          <a:noFill/>
          <a:ln>
            <a:noFill/>
          </a:ln>
        </p:spPr>
      </p:pic>
      <p:sp>
        <p:nvSpPr>
          <p:cNvPr id="47" name="Google Shape;47;p7"/>
          <p:cNvSpPr/>
          <p:nvPr/>
        </p:nvSpPr>
        <p:spPr>
          <a:xfrm>
            <a:off x="10250238" y="6372850"/>
            <a:ext cx="2353500" cy="1061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Poppins"/>
              <a:ea typeface="Poppins"/>
              <a:cs typeface="Poppins"/>
              <a:sym typeface="Poppins"/>
            </a:endParaRPr>
          </a:p>
        </p:txBody>
      </p:sp>
      <p:sp>
        <p:nvSpPr>
          <p:cNvPr id="48" name="Google Shape;48;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9" name="Google Shape;49;p7"/>
          <p:cNvGrpSpPr/>
          <p:nvPr/>
        </p:nvGrpSpPr>
        <p:grpSpPr>
          <a:xfrm>
            <a:off x="599448" y="3308558"/>
            <a:ext cx="2489999" cy="2588607"/>
            <a:chOff x="599452" y="3110429"/>
            <a:chExt cx="2680589" cy="2786745"/>
          </a:xfrm>
        </p:grpSpPr>
        <p:sp>
          <p:nvSpPr>
            <p:cNvPr id="50" name="Google Shape;50;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 name="Google Shape;51;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2" name="Google Shape;52;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4" name="Google Shape;54;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p:tgtEl>
                                          <p:spTgt spid="44"/>
                                        </p:tgtEl>
                                        <p:attrNameLst>
                                          <p:attrName>ppt_w</p:attrName>
                                        </p:attrNameLst>
                                      </p:cBhvr>
                                      <p:tavLst>
                                        <p:tav tm="0">
                                          <p:val>
                                            <p:strVal val="0"/>
                                          </p:val>
                                        </p:tav>
                                        <p:tav tm="100000">
                                          <p:val>
                                            <p:strVal val="#ppt_w"/>
                                          </p:val>
                                        </p:tav>
                                      </p:tavLst>
                                    </p:anim>
                                    <p:anim calcmode="lin" valueType="num">
                                      <p:cBhvr additive="base">
                                        <p:cTn id="8" dur="1000"/>
                                        <p:tgtEl>
                                          <p:spTgt spid="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000"/>
                                        <p:tgtEl>
                                          <p:spTgt spid="45"/>
                                        </p:tgtEl>
                                        <p:attrNameLst>
                                          <p:attrName>ppt_w</p:attrName>
                                        </p:attrNameLst>
                                      </p:cBhvr>
                                      <p:tavLst>
                                        <p:tav tm="0">
                                          <p:val>
                                            <p:strVal val="0"/>
                                          </p:val>
                                        </p:tav>
                                        <p:tav tm="100000">
                                          <p:val>
                                            <p:strVal val="#ppt_w"/>
                                          </p:val>
                                        </p:tav>
                                      </p:tavLst>
                                    </p:anim>
                                    <p:anim calcmode="lin" valueType="num">
                                      <p:cBhvr additive="base">
                                        <p:cTn id="14" dur="1000"/>
                                        <p:tgtEl>
                                          <p:spTgt spid="4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p:tgtEl>
                                          <p:spTgt spid="46"/>
                                        </p:tgtEl>
                                        <p:attrNameLst>
                                          <p:attrName>ppt_w</p:attrName>
                                        </p:attrNameLst>
                                      </p:cBhvr>
                                      <p:tavLst>
                                        <p:tav tm="0">
                                          <p:val>
                                            <p:strVal val="0"/>
                                          </p:val>
                                        </p:tav>
                                        <p:tav tm="100000">
                                          <p:val>
                                            <p:strVal val="#ppt_w"/>
                                          </p:val>
                                        </p:tav>
                                      </p:tavLst>
                                    </p:anim>
                                    <p:anim calcmode="lin" valueType="num">
                                      <p:cBhvr additive="base">
                                        <p:cTn id="20" dur="1000"/>
                                        <p:tgtEl>
                                          <p:spTgt spid="46"/>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61" name="Google Shape;61;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000" b="1" i="0" u="none" strike="noStrike" cap="none">
                <a:solidFill>
                  <a:schemeClr val="lt1"/>
                </a:solidFill>
                <a:latin typeface="Poppins"/>
                <a:ea typeface="Poppins"/>
                <a:cs typeface="Poppins"/>
                <a:sym typeface="Poppins"/>
              </a:rPr>
              <a:t>organ</a:t>
            </a:r>
            <a:endParaRPr sz="13000" b="1" i="0" u="none" strike="noStrike" cap="none">
              <a:solidFill>
                <a:schemeClr val="lt1"/>
              </a:solidFill>
              <a:latin typeface="Poppins"/>
              <a:ea typeface="Poppins"/>
              <a:cs typeface="Poppins"/>
              <a:sym typeface="Poppins"/>
            </a:endParaRPr>
          </a:p>
        </p:txBody>
      </p:sp>
      <p:sp>
        <p:nvSpPr>
          <p:cNvPr id="62" name="Google Shape;62;p8"/>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067872"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0149372" y="43968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152476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2589190"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p:nvPr/>
        </p:nvSpPr>
        <p:spPr>
          <a:xfrm>
            <a:off x="13653616"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8" name="Google Shape;68;p8"/>
          <p:cNvCxnSpPr/>
          <p:nvPr/>
        </p:nvCxnSpPr>
        <p:spPr>
          <a:xfrm>
            <a:off x="9509243" y="4101286"/>
            <a:ext cx="1434900" cy="0"/>
          </a:xfrm>
          <a:prstGeom prst="straightConnector1">
            <a:avLst/>
          </a:prstGeom>
          <a:noFill/>
          <a:ln w="76200" cap="flat" cmpd="sng">
            <a:solidFill>
              <a:srgbClr val="EDC31B"/>
            </a:solidFill>
            <a:prstDash val="solid"/>
            <a:round/>
            <a:headEnd type="none" w="sm" len="sm"/>
            <a:tailEnd type="none" w="sm" len="sm"/>
          </a:ln>
        </p:spPr>
      </p:cxnSp>
      <p:sp>
        <p:nvSpPr>
          <p:cNvPr id="69" name="Google Shape;69;p8"/>
          <p:cNvSpPr/>
          <p:nvPr/>
        </p:nvSpPr>
        <p:spPr>
          <a:xfrm>
            <a:off x="12670689" y="43968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0" name="Google Shape;70;p8"/>
          <p:cNvCxnSpPr/>
          <p:nvPr/>
        </p:nvCxnSpPr>
        <p:spPr>
          <a:xfrm>
            <a:off x="11235127" y="2155953"/>
            <a:ext cx="0" cy="1977900"/>
          </a:xfrm>
          <a:prstGeom prst="straightConnector1">
            <a:avLst/>
          </a:prstGeom>
          <a:noFill/>
          <a:ln w="76200" cap="flat" cmpd="sng">
            <a:solidFill>
              <a:srgbClr val="EDC31B"/>
            </a:solidFill>
            <a:prstDash val="solid"/>
            <a:round/>
            <a:headEnd type="none" w="sm" len="sm"/>
            <a:tailEnd type="none" w="sm" len="sm"/>
          </a:ln>
        </p:spPr>
      </p:cxnSp>
      <p:sp>
        <p:nvSpPr>
          <p:cNvPr id="71" name="Google Shape;71;p8"/>
          <p:cNvSpPr txBox="1"/>
          <p:nvPr/>
        </p:nvSpPr>
        <p:spPr>
          <a:xfrm>
            <a:off x="8848059" y="7067227"/>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000" b="1" i="0" u="none" strike="noStrike" cap="none">
                <a:solidFill>
                  <a:schemeClr val="lt1"/>
                </a:solidFill>
                <a:latin typeface="Poppins"/>
                <a:ea typeface="Poppins"/>
                <a:cs typeface="Poppins"/>
                <a:sym typeface="Poppins"/>
              </a:rPr>
              <a:t>organ</a:t>
            </a:r>
            <a:endParaRPr sz="13000" b="1" i="0" u="none" strike="noStrike" cap="none">
              <a:solidFill>
                <a:schemeClr val="lt1"/>
              </a:solidFill>
              <a:latin typeface="Poppins"/>
              <a:ea typeface="Poppins"/>
              <a:cs typeface="Poppins"/>
              <a:sym typeface="Poppins"/>
            </a:endParaRPr>
          </a:p>
        </p:txBody>
      </p:sp>
      <p:sp>
        <p:nvSpPr>
          <p:cNvPr id="72" name="Google Shape;72;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3" name="Google Shape;73;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4" name="Google Shape;74;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5" name="Google Shape;75;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6" name="Google Shape;76;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
                                        <p:tgtEl>
                                          <p:spTgt spid="68"/>
                                        </p:tgtEl>
                                      </p:cBhvr>
                                    </p:animEffect>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1"/>
                                        <p:tgtEl>
                                          <p:spTgt spid="69"/>
                                        </p:tgtEl>
                                      </p:cBhvr>
                                    </p:animEffect>
                                  </p:childTnLst>
                                </p:cTn>
                              </p:par>
                              <p:par>
                                <p:cTn id="16" presetID="1"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1"/>
                                          </p:stCondLst>
                                        </p:cTn>
                                        <p:tgtEl>
                                          <p:spTgt spid="6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1"/>
                                          </p:stCondLst>
                                        </p:cTn>
                                        <p:tgtEl>
                                          <p:spTgt spid="6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1"/>
                                          </p:stCondLst>
                                        </p:cTn>
                                        <p:tgtEl>
                                          <p:spTgt spid="6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childTnLst>
                                </p:cTn>
                              </p:par>
                              <p:par>
                                <p:cTn id="50" presetID="1" presetClass="exit" presetSubtype="0" fill="hold" nodeType="withEffect">
                                  <p:stCondLst>
                                    <p:cond delay="0"/>
                                  </p:stCondLst>
                                  <p:childTnLst>
                                    <p:set>
                                      <p:cBhvr>
                                        <p:cTn id="51" dur="1" fill="hold">
                                          <p:stCondLst>
                                            <p:cond delay="1"/>
                                          </p:stCondLst>
                                        </p:cTn>
                                        <p:tgtEl>
                                          <p:spTgt spid="6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1"/>
                                          </p:stCondLst>
                                        </p:cTn>
                                        <p:tgtEl>
                                          <p:spTgt spid="6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12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83" name="Google Shape;83;p9"/>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arrow</a:t>
            </a:r>
            <a:endParaRPr sz="12000" b="1" i="0" u="none" strike="noStrike" cap="none">
              <a:solidFill>
                <a:schemeClr val="lt1"/>
              </a:solidFill>
              <a:latin typeface="Poppins"/>
              <a:ea typeface="Poppins"/>
              <a:cs typeface="Poppins"/>
              <a:sym typeface="Poppins"/>
            </a:endParaRPr>
          </a:p>
        </p:txBody>
      </p:sp>
      <p:sp>
        <p:nvSpPr>
          <p:cNvPr id="84" name="Google Shape;84;p9"/>
          <p:cNvSpPr/>
          <p:nvPr/>
        </p:nvSpPr>
        <p:spPr>
          <a:xfrm>
            <a:off x="10626198"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977804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2788940" y="427779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11474379" y="4847884"/>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9" name="Google Shape;89;p9"/>
          <p:cNvCxnSpPr/>
          <p:nvPr/>
        </p:nvCxnSpPr>
        <p:spPr>
          <a:xfrm>
            <a:off x="12342763" y="4118109"/>
            <a:ext cx="1434900" cy="0"/>
          </a:xfrm>
          <a:prstGeom prst="straightConnector1">
            <a:avLst/>
          </a:prstGeom>
          <a:noFill/>
          <a:ln w="76200" cap="flat" cmpd="sng">
            <a:solidFill>
              <a:srgbClr val="EDC31B"/>
            </a:solidFill>
            <a:prstDash val="solid"/>
            <a:round/>
            <a:headEnd type="none" w="sm" len="sm"/>
            <a:tailEnd type="none" w="sm" len="sm"/>
          </a:ln>
        </p:spPr>
      </p:cxnSp>
      <p:cxnSp>
        <p:nvCxnSpPr>
          <p:cNvPr id="90" name="Google Shape;90;p9"/>
          <p:cNvCxnSpPr/>
          <p:nvPr/>
        </p:nvCxnSpPr>
        <p:spPr>
          <a:xfrm>
            <a:off x="11374984" y="2155953"/>
            <a:ext cx="0" cy="1977900"/>
          </a:xfrm>
          <a:prstGeom prst="straightConnector1">
            <a:avLst/>
          </a:prstGeom>
          <a:noFill/>
          <a:ln w="76200" cap="flat" cmpd="sng">
            <a:solidFill>
              <a:srgbClr val="EDC31B"/>
            </a:solidFill>
            <a:prstDash val="solid"/>
            <a:round/>
            <a:headEnd type="none" w="sm" len="sm"/>
            <a:tailEnd type="none" w="sm" len="sm"/>
          </a:ln>
        </p:spPr>
      </p:cxnSp>
      <p:sp>
        <p:nvSpPr>
          <p:cNvPr id="91" name="Google Shape;91;p9"/>
          <p:cNvSpPr/>
          <p:nvPr/>
        </p:nvSpPr>
        <p:spPr>
          <a:xfrm>
            <a:off x="12707467" y="488856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9"/>
          <p:cNvSpPr txBox="1"/>
          <p:nvPr/>
        </p:nvSpPr>
        <p:spPr>
          <a:xfrm>
            <a:off x="8848059" y="7067282"/>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arrow</a:t>
            </a:r>
            <a:endParaRPr sz="12000" b="1" i="0" u="none" strike="noStrike" cap="none">
              <a:solidFill>
                <a:schemeClr val="lt1"/>
              </a:solidFill>
              <a:latin typeface="Poppins"/>
              <a:ea typeface="Poppins"/>
              <a:cs typeface="Poppins"/>
              <a:sym typeface="Poppins"/>
            </a:endParaRPr>
          </a:p>
        </p:txBody>
      </p:sp>
      <p:sp>
        <p:nvSpPr>
          <p:cNvPr id="93" name="Google Shape;93;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4" name="Google Shape;94;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5" name="Google Shape;95;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6" name="Google Shape;96;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1"/>
                                        <p:tgtEl>
                                          <p:spTgt spid="89"/>
                                        </p:tgtEl>
                                      </p:cBhvr>
                                    </p:animEffec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8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8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1"/>
                                        <p:tgtEl>
                                          <p:spTgt spid="91"/>
                                        </p:tgtEl>
                                      </p:cBhvr>
                                    </p:animEffect>
                                  </p:childTnLst>
                                </p:cTn>
                              </p:par>
                              <p:par>
                                <p:cTn id="43" presetID="1" presetClass="exit" presetSubtype="0" fill="hold" nodeType="withEffect">
                                  <p:stCondLst>
                                    <p:cond delay="0"/>
                                  </p:stCondLst>
                                  <p:childTnLst>
                                    <p:set>
                                      <p:cBhvr>
                                        <p:cTn id="44" dur="1" fill="hold">
                                          <p:stCondLst>
                                            <p:cond delay="1"/>
                                          </p:stCondLst>
                                        </p:cTn>
                                        <p:tgtEl>
                                          <p:spTgt spid="8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childTnLst>
                                </p:cTn>
                              </p:par>
                              <p:par>
                                <p:cTn id="50" presetID="1" presetClass="exit" presetSubtype="0" fill="hold" nodeType="withEffect">
                                  <p:stCondLst>
                                    <p:cond delay="0"/>
                                  </p:stCondLst>
                                  <p:childTnLst>
                                    <p:set>
                                      <p:cBhvr>
                                        <p:cTn id="51" dur="1" fill="hold">
                                          <p:stCondLst>
                                            <p:cond delay="1"/>
                                          </p:stCondLst>
                                        </p:cTn>
                                        <p:tgtEl>
                                          <p:spTgt spid="9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1"/>
                                          </p:stCondLst>
                                        </p:cTn>
                                        <p:tgtEl>
                                          <p:spTgt spid="8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fade">
                                      <p:cBhvr>
                                        <p:cTn id="60"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0"/>
          <p:cNvGrpSpPr/>
          <p:nvPr/>
        </p:nvGrpSpPr>
        <p:grpSpPr>
          <a:xfrm>
            <a:off x="7638226" y="2627039"/>
            <a:ext cx="11082888" cy="6451186"/>
            <a:chOff x="5784675" y="818500"/>
            <a:chExt cx="2737800" cy="1941900"/>
          </a:xfrm>
        </p:grpSpPr>
        <p:sp>
          <p:nvSpPr>
            <p:cNvPr id="103" name="Google Shape;10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0"/>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100"/>
                <a:buFont typeface="Arial"/>
                <a:buNone/>
              </a:pPr>
              <a:r>
                <a:rPr lang="en" sz="3600" b="1" i="0" u="none" strike="noStrike" cap="none">
                  <a:solidFill>
                    <a:schemeClr val="accent1"/>
                  </a:solidFill>
                  <a:latin typeface="Poppins"/>
                  <a:ea typeface="Poppins"/>
                  <a:cs typeface="Poppins"/>
                  <a:sym typeface="Poppins"/>
                </a:rPr>
                <a:t>A Book Before Bed</a:t>
              </a:r>
              <a:endParaRPr sz="36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1800"/>
                <a:buFont typeface="Arial"/>
                <a:buNone/>
              </a:pPr>
              <a:endParaRPr sz="36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5100"/>
                <a:buFont typeface="Arial"/>
                <a:buNone/>
              </a:pPr>
              <a:r>
                <a:rPr lang="en" sz="3600" b="1" i="0" u="none" strike="noStrike" cap="none">
                  <a:solidFill>
                    <a:schemeClr val="accent1"/>
                  </a:solidFill>
                  <a:latin typeface="Poppins"/>
                  <a:ea typeface="Poppins"/>
                  <a:cs typeface="Poppins"/>
                  <a:sym typeface="Poppins"/>
                </a:rPr>
                <a:t>Mom came to read to me a moment before bed. “I forgot that book!” I said. “This is a great book of poems. Let me show you,” Mom said. I moaned and groaned. Let’s</a:t>
              </a:r>
              <a:endParaRPr sz="36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5100"/>
                <a:buFont typeface="Arial"/>
                <a:buNone/>
              </a:pPr>
              <a:r>
                <a:rPr lang="en" sz="3600" b="1" i="0" u="none" strike="noStrike" cap="none">
                  <a:solidFill>
                    <a:schemeClr val="accent1"/>
                  </a:solidFill>
                  <a:latin typeface="Poppins"/>
                  <a:ea typeface="Poppins"/>
                  <a:cs typeface="Poppins"/>
                  <a:sym typeface="Poppins"/>
                </a:rPr>
                <a:t> just read four poems. Although I wanted more, I focused. “Wait. Slow down,” I said. Mom smiled. “Of course,” said Mom. </a:t>
              </a:r>
              <a:endParaRPr sz="3600" b="1" i="0" u="none" strike="noStrike" cap="none">
                <a:solidFill>
                  <a:schemeClr val="accent1"/>
                </a:solidFill>
                <a:latin typeface="Poppins"/>
                <a:ea typeface="Poppins"/>
                <a:cs typeface="Poppins"/>
                <a:sym typeface="Poppins"/>
              </a:endParaRPr>
            </a:p>
          </p:txBody>
        </p:sp>
      </p:grpSp>
      <p:sp>
        <p:nvSpPr>
          <p:cNvPr id="105" name="Google Shape;105;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6" name="Google Shape;106;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7" name="Google Shape;107;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08" name="Google Shape;108;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9" name="Google Shape;109;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0" name="Google Shape;110;p10"/>
          <p:cNvPicPr preferRelativeResize="0"/>
          <p:nvPr/>
        </p:nvPicPr>
        <p:blipFill rotWithShape="1">
          <a:blip r:embed="rId5">
            <a:alphaModFix/>
          </a:blip>
          <a:srcRect/>
          <a:stretch/>
        </p:blipFill>
        <p:spPr>
          <a:xfrm>
            <a:off x="16116425" y="923062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1000"/>
                                        <p:tgtEl>
                                          <p:spTgt spid="102"/>
                                        </p:tgtEl>
                                        <p:attrNameLst>
                                          <p:attrName>ppt_w</p:attrName>
                                        </p:attrNameLst>
                                      </p:cBhvr>
                                      <p:tavLst>
                                        <p:tav tm="0">
                                          <p:val>
                                            <p:strVal val="0"/>
                                          </p:val>
                                        </p:tav>
                                        <p:tav tm="100000">
                                          <p:val>
                                            <p:strVal val="#ppt_w"/>
                                          </p:val>
                                        </p:tav>
                                      </p:tavLst>
                                    </p:anim>
                                    <p:anim calcmode="lin" valueType="num">
                                      <p:cBhvr additive="base">
                                        <p:cTn id="13" dur="1000"/>
                                        <p:tgtEl>
                                          <p:spTgt spid="1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p:nvPr/>
        </p:nvSpPr>
        <p:spPr>
          <a:xfrm>
            <a:off x="8123700" y="2154675"/>
            <a:ext cx="11439600" cy="8134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resort			below</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tow				course</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though		moment</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splash		throb</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9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9000" b="1" i="0" u="none" strike="noStrike" cap="none" dirty="0">
              <a:solidFill>
                <a:schemeClr val="accent1"/>
              </a:solidFill>
              <a:highlight>
                <a:srgbClr val="FFFFFF"/>
              </a:highlight>
              <a:latin typeface="Poppins"/>
              <a:ea typeface="Poppins"/>
              <a:cs typeface="Poppins"/>
              <a:sym typeface="Poppins"/>
            </a:endParaRPr>
          </a:p>
        </p:txBody>
      </p:sp>
      <p:sp>
        <p:nvSpPr>
          <p:cNvPr id="117" name="Google Shape;117;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8" name="Google Shape;118;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19" name="Google Shape;119;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0" name="Google Shape;120;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ppt_w</p:attrName>
                                        </p:attrNameLst>
                                      </p:cBhvr>
                                      <p:tavLst>
                                        <p:tav tm="0">
                                          <p:val>
                                            <p:strVal val="0"/>
                                          </p:val>
                                        </p:tav>
                                        <p:tav tm="100000">
                                          <p:val>
                                            <p:strVal val="#ppt_w"/>
                                          </p:val>
                                        </p:tav>
                                      </p:tavLst>
                                    </p:anim>
                                    <p:anim calcmode="lin" valueType="num">
                                      <p:cBhvr additive="base">
                                        <p:cTn id="8" dur="100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27" name="Google Shape;127;p12"/>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28" name="Google Shape;128;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29" name="Google Shape;129;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3"/>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37" name="Google Shape;137;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8" name="Google Shape;138;p13"/>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39" name="Google Shape;139;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pic>
        <p:nvPicPr>
          <p:cNvPr id="140" name="Google Shape;140;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Custom</PresentationFormat>
  <Paragraphs>154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Poppins</vt:lpstr>
      <vt:lpstr>Poppins Black</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2024-07-24T20:26:30Z</dcterms:modified>
</cp:coreProperties>
</file>