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9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9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Pull out the </a:t>
            </a:r>
            <a:r>
              <a:rPr lang="en" sz="1200" b="1">
                <a:solidFill>
                  <a:schemeClr val="dk1"/>
                </a:solidFill>
                <a:latin typeface="Poppins"/>
                <a:ea typeface="Poppins"/>
                <a:cs typeface="Poppins"/>
                <a:sym typeface="Poppins"/>
              </a:rPr>
              <a:t>Sound Letter cards that make a long i sound (i, y, ie, igh).</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i- all of the spellings. Let's review each of these spellings.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cards so far.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so many ways to make a long i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third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r controlled vowel, i-r that says /er/. Underline! What does i-r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/th/ /er/ /d/ = "third".</a:t>
            </a:r>
            <a:endParaRPr sz="1200">
              <a:solidFill>
                <a:schemeClr val="dk1"/>
              </a:solidFill>
              <a:latin typeface="Poppins"/>
              <a:ea typeface="Poppins"/>
              <a:cs typeface="Poppins"/>
              <a:sym typeface="Poppins"/>
            </a:endParaRPr>
          </a:p>
        </p:txBody>
      </p:sp>
      <p:sp>
        <p:nvSpPr>
          <p:cNvPr id="56" name="Google Shape;56;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7" name="Google Shape;57;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lang="en" sz="1200" i="1">
                <a:solidFill>
                  <a:schemeClr val="dk1"/>
                </a:solidFill>
                <a:latin typeface="Poppins"/>
                <a:ea typeface="Poppins"/>
                <a:cs typeface="Poppins"/>
                <a:sym typeface="Poppins"/>
              </a:rPr>
              <a:t>why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y at the end of a 1 syllable word. Work with your neighbor and figure out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/wh/ /i/ = "why". Smart blending!</a:t>
            </a:r>
            <a:endParaRPr sz="1200">
              <a:solidFill>
                <a:schemeClr val="dk1"/>
              </a:solidFill>
              <a:latin typeface="Poppins"/>
              <a:ea typeface="Poppins"/>
              <a:cs typeface="Poppins"/>
              <a:sym typeface="Poppins"/>
            </a:endParaRPr>
          </a:p>
        </p:txBody>
      </p:sp>
      <p:sp>
        <p:nvSpPr>
          <p:cNvPr id="76" name="Google Shape;76;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7" name="Google Shape;77;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Moon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Light from the sun makes it look bright.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moon looks white, but why?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It has rocks, ice, and dirt. What type of rocks?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moon has holes made by rocks that hit it.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Rocks still fly into the moon.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moon gets new holes all the time! Some are tiny.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words with the long i sound using all the different spelling patterns.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long i spelling patterns we see! What are all the ways to make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all the long i words according to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CVCe - white, ice,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igh- bright, light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y consonant e - type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y - fly, why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open syllable - tiny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 controlled i - dirt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ways to make the long i sound! Look at everything you've learned! Those brains are growing!</a:t>
            </a:r>
            <a:endParaRPr sz="1200" b="1">
              <a:solidFill>
                <a:schemeClr val="dk1"/>
              </a:solidFill>
              <a:latin typeface="Poppins"/>
              <a:ea typeface="Poppins"/>
              <a:cs typeface="Poppins"/>
              <a:sym typeface="Poppins"/>
            </a:endParaRPr>
          </a:p>
        </p:txBody>
      </p:sp>
      <p:sp>
        <p:nvSpPr>
          <p:cNvPr id="93" name="Google Shape;9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4" name="Google Shape;94;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quirk, shirt, cry, rely, tie, die, style, silent, idol</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b="1">
              <a:solidFill>
                <a:schemeClr val="dk1"/>
              </a:solidFill>
              <a:latin typeface="Poppins"/>
              <a:ea typeface="Poppins"/>
              <a:cs typeface="Poppins"/>
              <a:sym typeface="Poppins"/>
            </a:endParaRPr>
          </a:p>
        </p:txBody>
      </p:sp>
      <p:sp>
        <p:nvSpPr>
          <p:cNvPr id="107" name="Google Shape;107;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08" name="Google Shape;108;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C, Unit 3. </a:t>
            </a:r>
            <a:endParaRPr sz="1200" b="1">
              <a:solidFill>
                <a:schemeClr val="dk1"/>
              </a:solidFill>
              <a:latin typeface="Poppins"/>
              <a:ea typeface="Poppins"/>
              <a:cs typeface="Poppins"/>
              <a:sym typeface="Poppins"/>
            </a:endParaRPr>
          </a:p>
        </p:txBody>
      </p:sp>
      <p:sp>
        <p:nvSpPr>
          <p:cNvPr id="117" name="Google Shape;117;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18" name="Google Shape;118;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C, Unit 3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27" name="Google Shape;12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28" name="Google Shape;12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6"/>
          <p:cNvSpPr/>
          <p:nvPr/>
        </p:nvSpPr>
        <p:spPr>
          <a:xfrm>
            <a:off x="12501114" y="8103141"/>
            <a:ext cx="2000100" cy="24249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pic>
        <p:nvPicPr>
          <p:cNvPr id="25" name="Google Shape;25;p6"/>
          <p:cNvPicPr preferRelativeResize="0"/>
          <p:nvPr/>
        </p:nvPicPr>
        <p:blipFill rotWithShape="1">
          <a:blip r:embed="rId3">
            <a:alphaModFix/>
          </a:blip>
          <a:srcRect t="287" b="296"/>
          <a:stretch/>
        </p:blipFill>
        <p:spPr>
          <a:xfrm>
            <a:off x="12115845" y="2081486"/>
            <a:ext cx="2597975" cy="2622135"/>
          </a:xfrm>
          <a:prstGeom prst="rect">
            <a:avLst/>
          </a:prstGeom>
          <a:noFill/>
          <a:ln>
            <a:noFill/>
          </a:ln>
        </p:spPr>
      </p:pic>
      <p:pic>
        <p:nvPicPr>
          <p:cNvPr id="26" name="Google Shape;26;p6"/>
          <p:cNvPicPr preferRelativeResize="0"/>
          <p:nvPr/>
        </p:nvPicPr>
        <p:blipFill rotWithShape="1">
          <a:blip r:embed="rId4">
            <a:alphaModFix/>
          </a:blip>
          <a:srcRect t="1672" b="1671"/>
          <a:stretch/>
        </p:blipFill>
        <p:spPr>
          <a:xfrm>
            <a:off x="8170677" y="2491235"/>
            <a:ext cx="2597978" cy="2622266"/>
          </a:xfrm>
          <a:prstGeom prst="rect">
            <a:avLst/>
          </a:prstGeom>
          <a:noFill/>
          <a:ln>
            <a:noFill/>
          </a:ln>
        </p:spPr>
      </p:pic>
      <p:pic>
        <p:nvPicPr>
          <p:cNvPr id="27" name="Google Shape;27;p6"/>
          <p:cNvPicPr preferRelativeResize="0"/>
          <p:nvPr/>
        </p:nvPicPr>
        <p:blipFill rotWithShape="1">
          <a:blip r:embed="rId5">
            <a:alphaModFix/>
          </a:blip>
          <a:srcRect l="426" r="425"/>
          <a:stretch/>
        </p:blipFill>
        <p:spPr>
          <a:xfrm>
            <a:off x="16061037" y="5283253"/>
            <a:ext cx="2597978" cy="2622133"/>
          </a:xfrm>
          <a:prstGeom prst="rect">
            <a:avLst/>
          </a:prstGeom>
          <a:noFill/>
          <a:ln>
            <a:noFill/>
          </a:ln>
        </p:spPr>
      </p:pic>
      <p:pic>
        <p:nvPicPr>
          <p:cNvPr id="28" name="Google Shape;28;p6"/>
          <p:cNvPicPr preferRelativeResize="0"/>
          <p:nvPr/>
        </p:nvPicPr>
        <p:blipFill rotWithShape="1">
          <a:blip r:embed="rId6">
            <a:alphaModFix/>
          </a:blip>
          <a:srcRect t="485" b="495"/>
          <a:stretch/>
        </p:blipFill>
        <p:spPr>
          <a:xfrm>
            <a:off x="16061012" y="2463364"/>
            <a:ext cx="2597980" cy="2622132"/>
          </a:xfrm>
          <a:prstGeom prst="rect">
            <a:avLst/>
          </a:prstGeom>
          <a:noFill/>
          <a:ln>
            <a:noFill/>
          </a:ln>
        </p:spPr>
      </p:pic>
      <p:pic>
        <p:nvPicPr>
          <p:cNvPr id="29" name="Google Shape;29;p6"/>
          <p:cNvPicPr preferRelativeResize="0"/>
          <p:nvPr/>
        </p:nvPicPr>
        <p:blipFill rotWithShape="1">
          <a:blip r:embed="rId7">
            <a:alphaModFix/>
          </a:blip>
          <a:srcRect l="426" r="425"/>
          <a:stretch/>
        </p:blipFill>
        <p:spPr>
          <a:xfrm>
            <a:off x="8170677" y="5297189"/>
            <a:ext cx="2597978" cy="2622131"/>
          </a:xfrm>
          <a:prstGeom prst="rect">
            <a:avLst/>
          </a:prstGeom>
          <a:noFill/>
          <a:ln>
            <a:noFill/>
          </a:ln>
        </p:spPr>
      </p:pic>
      <p:sp>
        <p:nvSpPr>
          <p:cNvPr id="30" name="Google Shape;30;p6"/>
          <p:cNvSpPr/>
          <p:nvPr/>
        </p:nvSpPr>
        <p:spPr>
          <a:xfrm>
            <a:off x="12501114" y="5190494"/>
            <a:ext cx="2000100" cy="24249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sp>
        <p:nvSpPr>
          <p:cNvPr id="31" name="Google Shape;31;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32" name="Google Shape;32;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3" name="Google Shape;33;p6"/>
          <p:cNvGrpSpPr/>
          <p:nvPr/>
        </p:nvGrpSpPr>
        <p:grpSpPr>
          <a:xfrm>
            <a:off x="599448" y="3308558"/>
            <a:ext cx="2489999" cy="2588607"/>
            <a:chOff x="599452" y="3110429"/>
            <a:chExt cx="2680589" cy="2786745"/>
          </a:xfrm>
        </p:grpSpPr>
        <p:sp>
          <p:nvSpPr>
            <p:cNvPr id="34" name="Google Shape;34;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6"/>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36" name="Google Shape;36;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8" name="Google Shape;38;p6"/>
          <p:cNvPicPr preferRelativeResize="0"/>
          <p:nvPr/>
        </p:nvPicPr>
        <p:blipFill rotWithShape="1">
          <a:blip r:embed="rId9">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8111368" y="2223847"/>
            <a:ext cx="10585298" cy="8189821"/>
          </a:xfrm>
          <a:prstGeom prst="rect">
            <a:avLst/>
          </a:prstGeom>
          <a:noFill/>
          <a:ln>
            <a:noFill/>
          </a:ln>
        </p:spPr>
      </p:pic>
      <p:pic>
        <p:nvPicPr>
          <p:cNvPr id="44" name="Google Shape;44;p7"/>
          <p:cNvPicPr preferRelativeResize="0"/>
          <p:nvPr/>
        </p:nvPicPr>
        <p:blipFill rotWithShape="1">
          <a:blip r:embed="rId4">
            <a:alphaModFix/>
          </a:blip>
          <a:srcRect/>
          <a:stretch/>
        </p:blipFill>
        <p:spPr>
          <a:xfrm>
            <a:off x="8111368" y="2223847"/>
            <a:ext cx="10585298" cy="8189821"/>
          </a:xfrm>
          <a:prstGeom prst="rect">
            <a:avLst/>
          </a:prstGeom>
          <a:noFill/>
          <a:ln>
            <a:noFill/>
          </a:ln>
        </p:spPr>
      </p:pic>
      <p:pic>
        <p:nvPicPr>
          <p:cNvPr id="45" name="Google Shape;45;p7"/>
          <p:cNvPicPr preferRelativeResize="0"/>
          <p:nvPr/>
        </p:nvPicPr>
        <p:blipFill rotWithShape="1">
          <a:blip r:embed="rId5">
            <a:alphaModFix/>
          </a:blip>
          <a:srcRect/>
          <a:stretch/>
        </p:blipFill>
        <p:spPr>
          <a:xfrm>
            <a:off x="8111368" y="2223847"/>
            <a:ext cx="10585298" cy="8189821"/>
          </a:xfrm>
          <a:prstGeom prst="rect">
            <a:avLst/>
          </a:prstGeom>
          <a:noFill/>
          <a:ln>
            <a:noFill/>
          </a:ln>
        </p:spPr>
      </p:pic>
      <p:sp>
        <p:nvSpPr>
          <p:cNvPr id="46" name="Google Shape;46;p7"/>
          <p:cNvSpPr/>
          <p:nvPr/>
        </p:nvSpPr>
        <p:spPr>
          <a:xfrm>
            <a:off x="12967024" y="4683425"/>
            <a:ext cx="1715700" cy="1066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7" name="Google Shape;47;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8" name="Google Shape;48;p7"/>
          <p:cNvGrpSpPr/>
          <p:nvPr/>
        </p:nvGrpSpPr>
        <p:grpSpPr>
          <a:xfrm>
            <a:off x="599448" y="3308558"/>
            <a:ext cx="2489999" cy="2588607"/>
            <a:chOff x="599452" y="3110429"/>
            <a:chExt cx="2680589" cy="2786745"/>
          </a:xfrm>
        </p:grpSpPr>
        <p:sp>
          <p:nvSpPr>
            <p:cNvPr id="49" name="Google Shape;49;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1" name="Google Shape;51;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ppt_w</p:attrName>
                                        </p:attrNameLst>
                                      </p:cBhvr>
                                      <p:tavLst>
                                        <p:tav tm="0">
                                          <p:val>
                                            <p:strVal val="0"/>
                                          </p:val>
                                        </p:tav>
                                        <p:tav tm="100000">
                                          <p:val>
                                            <p:strVal val="#ppt_w"/>
                                          </p:val>
                                        </p:tav>
                                      </p:tavLst>
                                    </p:anim>
                                    <p:anim calcmode="lin" valueType="num">
                                      <p:cBhvr additive="base">
                                        <p:cTn id="8" dur="1000"/>
                                        <p:tgtEl>
                                          <p:spTgt spid="4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1000"/>
                                        <p:tgtEl>
                                          <p:spTgt spid="44"/>
                                        </p:tgtEl>
                                        <p:attrNameLst>
                                          <p:attrName>ppt_w</p:attrName>
                                        </p:attrNameLst>
                                      </p:cBhvr>
                                      <p:tavLst>
                                        <p:tav tm="0">
                                          <p:val>
                                            <p:strVal val="0"/>
                                          </p:val>
                                        </p:tav>
                                        <p:tav tm="100000">
                                          <p:val>
                                            <p:strVal val="#ppt_w"/>
                                          </p:val>
                                        </p:tav>
                                      </p:tavLst>
                                    </p:anim>
                                    <p:anim calcmode="lin" valueType="num">
                                      <p:cBhvr additive="base">
                                        <p:cTn id="14" dur="1000"/>
                                        <p:tgtEl>
                                          <p:spTgt spid="4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p:tgtEl>
                                          <p:spTgt spid="45"/>
                                        </p:tgtEl>
                                        <p:attrNameLst>
                                          <p:attrName>ppt_w</p:attrName>
                                        </p:attrNameLst>
                                      </p:cBhvr>
                                      <p:tavLst>
                                        <p:tav tm="0">
                                          <p:val>
                                            <p:strVal val="0"/>
                                          </p:val>
                                        </p:tav>
                                        <p:tav tm="100000">
                                          <p:val>
                                            <p:strVal val="#ppt_w"/>
                                          </p:val>
                                        </p:tav>
                                      </p:tavLst>
                                    </p:anim>
                                    <p:anim calcmode="lin" valueType="num">
                                      <p:cBhvr additive="base">
                                        <p:cTn id="20" dur="1000"/>
                                        <p:tgtEl>
                                          <p:spTgt spid="4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8"/>
          <p:cNvPicPr preferRelativeResize="0"/>
          <p:nvPr/>
        </p:nvPicPr>
        <p:blipFill rotWithShape="1">
          <a:blip r:embed="rId3">
            <a:alphaModFix/>
          </a:blip>
          <a:srcRect/>
          <a:stretch/>
        </p:blipFill>
        <p:spPr>
          <a:xfrm rot="5400000">
            <a:off x="6611486" y="2275437"/>
            <a:ext cx="10707313" cy="7033881"/>
          </a:xfrm>
          <a:prstGeom prst="rect">
            <a:avLst/>
          </a:prstGeom>
          <a:noFill/>
          <a:ln>
            <a:noFill/>
          </a:ln>
        </p:spPr>
      </p:pic>
      <p:sp>
        <p:nvSpPr>
          <p:cNvPr id="60" name="Google Shape;60;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500" b="1" i="0" u="none" strike="noStrike" cap="none">
                <a:solidFill>
                  <a:schemeClr val="lt1"/>
                </a:solidFill>
                <a:latin typeface="Poppins"/>
                <a:ea typeface="Poppins"/>
                <a:cs typeface="Poppins"/>
                <a:sym typeface="Poppins"/>
              </a:rPr>
              <a:t>third</a:t>
            </a:r>
            <a:endParaRPr sz="13500" b="1" i="0" u="none" strike="noStrike" cap="none">
              <a:solidFill>
                <a:schemeClr val="lt1"/>
              </a:solidFill>
              <a:latin typeface="Poppins"/>
              <a:ea typeface="Poppins"/>
              <a:cs typeface="Poppins"/>
              <a:sym typeface="Poppins"/>
            </a:endParaRPr>
          </a:p>
        </p:txBody>
      </p:sp>
      <p:sp>
        <p:nvSpPr>
          <p:cNvPr id="61" name="Google Shape;61;p8"/>
          <p:cNvSpPr/>
          <p:nvPr/>
        </p:nvSpPr>
        <p:spPr>
          <a:xfrm>
            <a:off x="11927346" y="4759069"/>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729253" y="5128766"/>
            <a:ext cx="45678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566440" y="477468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2008845" y="4249451"/>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3288252" y="4774709"/>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a:off x="10039586" y="4150161"/>
            <a:ext cx="1628700" cy="1200"/>
          </a:xfrm>
          <a:prstGeom prst="straightConnector1">
            <a:avLst/>
          </a:prstGeom>
          <a:noFill/>
          <a:ln w="76200" cap="flat" cmpd="sng">
            <a:solidFill>
              <a:srgbClr val="EDC31B"/>
            </a:solidFill>
            <a:prstDash val="solid"/>
            <a:round/>
            <a:headEnd type="none" w="sm" len="sm"/>
            <a:tailEnd type="none" w="sm" len="sm"/>
          </a:ln>
        </p:spPr>
      </p:cxnSp>
      <p:cxnSp>
        <p:nvCxnSpPr>
          <p:cNvPr id="67" name="Google Shape;67;p8"/>
          <p:cNvCxnSpPr/>
          <p:nvPr/>
        </p:nvCxnSpPr>
        <p:spPr>
          <a:xfrm rot="10800000" flipH="1">
            <a:off x="11806043" y="4135761"/>
            <a:ext cx="1029000" cy="14400"/>
          </a:xfrm>
          <a:prstGeom prst="straightConnector1">
            <a:avLst/>
          </a:prstGeom>
          <a:noFill/>
          <a:ln w="76200" cap="flat" cmpd="sng">
            <a:solidFill>
              <a:srgbClr val="EDC31B"/>
            </a:solidFill>
            <a:prstDash val="solid"/>
            <a:round/>
            <a:headEnd type="none" w="sm" len="sm"/>
            <a:tailEnd type="none" w="sm" len="sm"/>
          </a:ln>
        </p:spPr>
      </p:cxnSp>
      <p:sp>
        <p:nvSpPr>
          <p:cNvPr id="68" name="Google Shape;68;p8"/>
          <p:cNvSpPr txBox="1"/>
          <p:nvPr/>
        </p:nvSpPr>
        <p:spPr>
          <a:xfrm>
            <a:off x="8848059" y="6927913"/>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500" b="1" i="0" u="none" strike="noStrike" cap="none">
                <a:solidFill>
                  <a:schemeClr val="lt1"/>
                </a:solidFill>
                <a:latin typeface="Poppins"/>
                <a:ea typeface="Poppins"/>
                <a:cs typeface="Poppins"/>
                <a:sym typeface="Poppins"/>
              </a:rPr>
              <a:t>third</a:t>
            </a:r>
            <a:endParaRPr sz="13500" b="1" i="0" u="none" strike="noStrike" cap="none">
              <a:solidFill>
                <a:schemeClr val="lt1"/>
              </a:solidFill>
              <a:latin typeface="Poppins"/>
              <a:ea typeface="Poppins"/>
              <a:cs typeface="Poppins"/>
              <a:sym typeface="Poppins"/>
            </a:endParaRPr>
          </a:p>
        </p:txBody>
      </p:sp>
      <p:sp>
        <p:nvSpPr>
          <p:cNvPr id="69" name="Google Shape;69;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0" name="Google Shape;70;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1" name="Google Shape;71;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2" name="Google Shape;72;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3" name="Google Shape;73;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childTnLst>
                                </p:cTn>
                              </p:par>
                              <p:par>
                                <p:cTn id="42" presetID="1" presetClass="exit" presetSubtype="0" fill="hold" nodeType="withEffect">
                                  <p:stCondLst>
                                    <p:cond delay="0"/>
                                  </p:stCondLst>
                                  <p:childTnLst>
                                    <p:set>
                                      <p:cBhvr>
                                        <p:cTn id="43" dur="1" fill="hold">
                                          <p:stCondLst>
                                            <p:cond delay="1"/>
                                          </p:stCondLst>
                                        </p:cTn>
                                        <p:tgtEl>
                                          <p:spTgt spid="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80" name="Google Shape;80;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300"/>
              <a:buFont typeface="Arial"/>
              <a:buNone/>
            </a:pPr>
            <a:r>
              <a:rPr lang="en" sz="13500" b="1" i="0" u="none" strike="noStrike" cap="none">
                <a:solidFill>
                  <a:schemeClr val="lt1"/>
                </a:solidFill>
                <a:latin typeface="Poppins"/>
                <a:ea typeface="Poppins"/>
                <a:cs typeface="Poppins"/>
                <a:sym typeface="Poppins"/>
              </a:rPr>
              <a:t>why</a:t>
            </a:r>
            <a:endParaRPr sz="13500" b="1" i="0" u="none" strike="noStrike" cap="none">
              <a:solidFill>
                <a:schemeClr val="lt1"/>
              </a:solidFill>
              <a:latin typeface="Poppins"/>
              <a:ea typeface="Poppins"/>
              <a:cs typeface="Poppins"/>
              <a:sym typeface="Poppins"/>
            </a:endParaRPr>
          </a:p>
        </p:txBody>
      </p:sp>
      <p:sp>
        <p:nvSpPr>
          <p:cNvPr id="81" name="Google Shape;81;p9"/>
          <p:cNvSpPr/>
          <p:nvPr/>
        </p:nvSpPr>
        <p:spPr>
          <a:xfrm>
            <a:off x="9970868" y="5296338"/>
            <a:ext cx="43482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13064860" y="4393603"/>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11322896" y="4890630"/>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12983361" y="4890630"/>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5" name="Google Shape;85;p9"/>
          <p:cNvCxnSpPr/>
          <p:nvPr/>
        </p:nvCxnSpPr>
        <p:spPr>
          <a:xfrm>
            <a:off x="10439584" y="4118769"/>
            <a:ext cx="2318100" cy="5400"/>
          </a:xfrm>
          <a:prstGeom prst="straightConnector1">
            <a:avLst/>
          </a:prstGeom>
          <a:noFill/>
          <a:ln w="76200" cap="flat" cmpd="sng">
            <a:solidFill>
              <a:srgbClr val="EDC31B"/>
            </a:solidFill>
            <a:prstDash val="solid"/>
            <a:round/>
            <a:headEnd type="none" w="sm" len="sm"/>
            <a:tailEnd type="none" w="sm" len="sm"/>
          </a:ln>
        </p:spPr>
      </p:cxnSp>
      <p:sp>
        <p:nvSpPr>
          <p:cNvPr id="86" name="Google Shape;86;p9"/>
          <p:cNvSpPr txBox="1"/>
          <p:nvPr/>
        </p:nvSpPr>
        <p:spPr>
          <a:xfrm>
            <a:off x="8848059" y="6927913"/>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300"/>
              <a:buFont typeface="Arial"/>
              <a:buNone/>
            </a:pPr>
            <a:r>
              <a:rPr lang="en" sz="13500" b="1" i="0" u="none" strike="noStrike" cap="none">
                <a:solidFill>
                  <a:schemeClr val="lt1"/>
                </a:solidFill>
                <a:latin typeface="Poppins"/>
                <a:ea typeface="Poppins"/>
                <a:cs typeface="Poppins"/>
                <a:sym typeface="Poppins"/>
              </a:rPr>
              <a:t>why</a:t>
            </a:r>
            <a:endParaRPr sz="13500" b="1" i="0" u="none" strike="noStrike" cap="none">
              <a:solidFill>
                <a:schemeClr val="lt1"/>
              </a:solidFill>
              <a:latin typeface="Poppins"/>
              <a:ea typeface="Poppins"/>
              <a:cs typeface="Poppins"/>
              <a:sym typeface="Poppins"/>
            </a:endParaRPr>
          </a:p>
        </p:txBody>
      </p:sp>
      <p:sp>
        <p:nvSpPr>
          <p:cNvPr id="87" name="Google Shape;8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9" name="Google Shape;89;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0" name="Google Shape;90;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
                                        <p:tgtEl>
                                          <p:spTgt spid="8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8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childTnLst>
                                </p:cTn>
                              </p:par>
                              <p:par>
                                <p:cTn id="30" presetID="1" presetClass="exit" presetSubtype="0" fill="hold" nodeType="withEffect">
                                  <p:stCondLst>
                                    <p:cond delay="0"/>
                                  </p:stCondLst>
                                  <p:childTnLst>
                                    <p:set>
                                      <p:cBhvr>
                                        <p:cTn id="31" dur="1" fill="hold">
                                          <p:stCondLst>
                                            <p:cond delay="1"/>
                                          </p:stCondLst>
                                        </p:cTn>
                                        <p:tgtEl>
                                          <p:spTgt spid="8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0"/>
          <p:cNvGrpSpPr/>
          <p:nvPr/>
        </p:nvGrpSpPr>
        <p:grpSpPr>
          <a:xfrm>
            <a:off x="7747956" y="2677472"/>
            <a:ext cx="11082888" cy="6322438"/>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100"/>
                <a:buFont typeface="Arial"/>
                <a:buNone/>
              </a:pPr>
              <a:r>
                <a:rPr lang="en" sz="4400" b="1" i="0" u="none" strike="noStrike" cap="none">
                  <a:solidFill>
                    <a:schemeClr val="accent1"/>
                  </a:solidFill>
                  <a:latin typeface="Poppins"/>
                  <a:ea typeface="Poppins"/>
                  <a:cs typeface="Poppins"/>
                  <a:sym typeface="Poppins"/>
                </a:rPr>
                <a:t>Moon</a:t>
              </a:r>
              <a:endParaRPr sz="44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1800"/>
                <a:buFont typeface="Arial"/>
                <a:buNone/>
              </a:pPr>
              <a:endParaRPr sz="400" b="1">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1800"/>
                <a:buFont typeface="Arial"/>
                <a:buNone/>
              </a:pPr>
              <a:endParaRPr sz="400" b="1">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800"/>
                <a:buFont typeface="Arial"/>
                <a:buNone/>
              </a:pPr>
              <a:endParaRPr sz="400" b="1">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100"/>
                <a:buFont typeface="Arial"/>
                <a:buNone/>
              </a:pPr>
              <a:r>
                <a:rPr lang="en" sz="3700" b="1" i="0" u="none" strike="noStrike" cap="none">
                  <a:solidFill>
                    <a:schemeClr val="accent1"/>
                  </a:solidFill>
                  <a:latin typeface="Poppins"/>
                  <a:ea typeface="Poppins"/>
                  <a:cs typeface="Poppins"/>
                  <a:sym typeface="Poppins"/>
                </a:rPr>
                <a:t>Light from the sun makes it look bright. The moon looks white, but why? It has rocks, ice, and dirt. What type of rocks? </a:t>
              </a:r>
              <a:endParaRPr sz="37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5100"/>
                <a:buFont typeface="Arial"/>
                <a:buNone/>
              </a:pPr>
              <a:r>
                <a:rPr lang="en" sz="3700" b="1" i="0" u="none" strike="noStrike" cap="none">
                  <a:solidFill>
                    <a:schemeClr val="accent1"/>
                  </a:solidFill>
                  <a:latin typeface="Poppins"/>
                  <a:ea typeface="Poppins"/>
                  <a:cs typeface="Poppins"/>
                  <a:sym typeface="Poppins"/>
                </a:rPr>
                <a:t>The moon has holes made by rocks that hit it. Rocks still fly into the moon. The moon gets new holes all the time! Some are tiny. </a:t>
              </a:r>
              <a:endParaRPr sz="3700" b="1" i="0" u="none" strike="noStrike" cap="none">
                <a:solidFill>
                  <a:schemeClr val="accent1"/>
                </a:solidFill>
                <a:latin typeface="Poppins"/>
                <a:ea typeface="Poppins"/>
                <a:cs typeface="Poppins"/>
                <a:sym typeface="Poppins"/>
              </a:endParaRPr>
            </a:p>
          </p:txBody>
        </p:sp>
      </p:grpSp>
      <p:sp>
        <p:nvSpPr>
          <p:cNvPr id="99" name="Google Shape;99;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1" name="Google Shape;101;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2" name="Google Shape;102;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3" name="Google Shape;103;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4" name="Google Shape;104;p10"/>
          <p:cNvPicPr preferRelativeResize="0"/>
          <p:nvPr/>
        </p:nvPicPr>
        <p:blipFill rotWithShape="1">
          <a:blip r:embed="rId5">
            <a:alphaModFix/>
          </a:blip>
          <a:srcRect/>
          <a:stretch/>
        </p:blipFill>
        <p:spPr>
          <a:xfrm>
            <a:off x="16230837" y="91523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p:nvPr/>
        </p:nvSpPr>
        <p:spPr>
          <a:xfrm>
            <a:off x="7191875" y="1245875"/>
            <a:ext cx="12470400" cy="9262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100" b="1" i="0" u="none" strike="noStrike" cap="none" dirty="0">
                <a:solidFill>
                  <a:schemeClr val="accent1"/>
                </a:solidFill>
                <a:latin typeface="Poppins"/>
                <a:ea typeface="Poppins"/>
                <a:cs typeface="Poppins"/>
                <a:sym typeface="Poppins"/>
              </a:rPr>
              <a:t>quirk			shirt</a:t>
            </a:r>
            <a:endParaRPr sz="10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100" b="1" i="0" u="none" strike="noStrike" cap="none" dirty="0">
                <a:solidFill>
                  <a:schemeClr val="accent1"/>
                </a:solidFill>
                <a:latin typeface="Poppins"/>
                <a:ea typeface="Poppins"/>
                <a:cs typeface="Poppins"/>
                <a:sym typeface="Poppins"/>
              </a:rPr>
              <a:t>cry				rely</a:t>
            </a:r>
            <a:endParaRPr sz="10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100" b="1" i="0" u="none" strike="noStrike" cap="none" dirty="0">
                <a:solidFill>
                  <a:schemeClr val="accent1"/>
                </a:solidFill>
                <a:latin typeface="Poppins"/>
                <a:ea typeface="Poppins"/>
                <a:cs typeface="Poppins"/>
                <a:sym typeface="Poppins"/>
              </a:rPr>
              <a:t>tie			       die    style</a:t>
            </a:r>
            <a:endParaRPr sz="10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100" b="1" i="0" u="none" strike="noStrike" cap="none" dirty="0">
                <a:solidFill>
                  <a:schemeClr val="accent1"/>
                </a:solidFill>
                <a:latin typeface="Poppins"/>
                <a:ea typeface="Poppins"/>
                <a:cs typeface="Poppins"/>
                <a:sym typeface="Poppins"/>
              </a:rPr>
              <a:t>silent			idol</a:t>
            </a:r>
            <a:endParaRPr sz="10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6400" b="1" i="0" u="none" strike="noStrike" cap="none" dirty="0">
              <a:solidFill>
                <a:schemeClr val="accent1"/>
              </a:solidFill>
              <a:highlight>
                <a:srgbClr val="FFFFFF"/>
              </a:highlight>
              <a:latin typeface="Poppins"/>
              <a:ea typeface="Poppins"/>
              <a:cs typeface="Poppins"/>
              <a:sym typeface="Poppins"/>
            </a:endParaRPr>
          </a:p>
        </p:txBody>
      </p:sp>
      <p:sp>
        <p:nvSpPr>
          <p:cNvPr id="111" name="Google Shape;111;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2" name="Google Shape;112;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13" name="Google Shape;113;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4" name="Google Shape;114;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p:tgtEl>
                                          <p:spTgt spid="110"/>
                                        </p:tgtEl>
                                        <p:attrNameLst>
                                          <p:attrName>ppt_w</p:attrName>
                                        </p:attrNameLst>
                                      </p:cBhvr>
                                      <p:tavLst>
                                        <p:tav tm="0">
                                          <p:val>
                                            <p:strVal val="0"/>
                                          </p:val>
                                        </p:tav>
                                        <p:tav tm="100000">
                                          <p:val>
                                            <p:strVal val="#ppt_w"/>
                                          </p:val>
                                        </p:tav>
                                      </p:tavLst>
                                    </p:anim>
                                    <p:anim calcmode="lin" valueType="num">
                                      <p:cBhvr additive="base">
                                        <p:cTn id="8" dur="10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1" name="Google Shape;121;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22" name="Google Shape;122;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31" name="Google Shape;131;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2" name="Google Shape;132;p13"/>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33" name="Google Shape;133;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pic>
        <p:nvPicPr>
          <p:cNvPr id="134" name="Google Shape;134;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Custom</PresentationFormat>
  <Paragraphs>149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Poppins Black</vt:lpstr>
      <vt:lpstr>Poppins</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2024-07-24T20:17:42Z</dcterms:modified>
</cp:coreProperties>
</file>