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83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8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i spelled with an open syllable. For example, when we see tiny, we say /t/ /i/ /n/ /e/ = tiny.</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an open syllable is a syllable ending with a vowel and it makes the long vowel sound. Let's practice reading our new spelling pattern!</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an open syllable is a syllable ending with a vowel and it makes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tiny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word has two vowel and the two vowels are NOT a vowel pair, it probably means the word is 2 syllables. Put a dot under your vowels. I notice that this word has 2 vowels not a vowel pair and is probably two syllables. Let's try dividing the word between the i and n. Now I have two open syllables, syllables ending with vowels. We use the long vowel sounds for both these syllables. /t/ /i/ = "ti". Now, for the second syllable, when a 2 syllable word ends in a y, the y usually says the long e /e/. /n/ /e/ = "ny". Put it together = "tiny". Let's do another word, </a:t>
            </a:r>
            <a:r>
              <a:rPr lang="en" sz="1200" i="1">
                <a:solidFill>
                  <a:schemeClr val="dk1"/>
                </a:solidFill>
                <a:latin typeface="Poppins"/>
                <a:ea typeface="Poppins"/>
                <a:cs typeface="Poppins"/>
                <a:sym typeface="Poppins"/>
              </a:rPr>
              <a:t>shiny. </a:t>
            </a:r>
            <a:r>
              <a:rPr lang="en" sz="1200">
                <a:solidFill>
                  <a:schemeClr val="dk1"/>
                </a:solidFill>
                <a:latin typeface="Poppins"/>
                <a:ea typeface="Poppins"/>
                <a:cs typeface="Poppins"/>
                <a:sym typeface="Poppins"/>
              </a:rPr>
              <a:t>We'll divide this word after the i. What vowel sounds will we use for the first i and the final 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Let the students think about what they know. Remind them of how you spelled </a:t>
            </a:r>
            <a:r>
              <a:rPr lang="en" sz="1200" i="1">
                <a:solidFill>
                  <a:schemeClr val="dk1"/>
                </a:solidFill>
                <a:latin typeface="Poppins"/>
                <a:ea typeface="Poppins"/>
                <a:cs typeface="Poppins"/>
                <a:sym typeface="Poppins"/>
              </a:rPr>
              <a:t>tiny </a:t>
            </a:r>
            <a:r>
              <a:rPr lang="en" sz="1200">
                <a:solidFill>
                  <a:schemeClr val="dk1"/>
                </a:solidFill>
                <a:latin typeface="Poppins"/>
                <a:ea typeface="Poppins"/>
                <a:cs typeface="Poppins"/>
                <a:sym typeface="Poppins"/>
              </a:rPr>
              <a:t>if necessary.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first i will make the long vowel sound because it's an open syllable and the y will make a long e sound because a y at the end of a 2 syllable word usually says long e /e/. Do it with me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shiny</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/sh/ /i/ /n/ /e/ = "shiny". Smart blending! Remember, a vowel at the end of a syllable can make the long vowel sound.</a:t>
            </a:r>
            <a:endParaRPr sz="1200" b="1">
              <a:solidFill>
                <a:schemeClr val="dk1"/>
              </a:solidFill>
              <a:latin typeface="Poppins"/>
              <a:ea typeface="Poppins"/>
              <a:cs typeface="Poppins"/>
              <a:sym typeface="Poppins"/>
            </a:endParaRPr>
          </a:p>
        </p:txBody>
      </p:sp>
      <p:sp>
        <p:nvSpPr>
          <p:cNvPr id="54" name="Google Shape;5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5" name="Google Shape;5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silent.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that it has two vowels. It is probably made of 2 syllables. Remember each syllable gets one vowel sound. Let's try dividing the word between the i and the l. Now look at each syllable spelling patterns.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the students a few seconds to identify that the first syllable is open and will use the long i sound. The second syllable follows the CVCC spelling pattern and will use the short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the first syllable is open and will use the long i sound. The second syllable follows the CVCC spelling pattern and will use the short e. Let's try. Blend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"silent". /s/ /i/ | /l/ /e/ /n/ /t/ = "silent".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final.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divide this word between the i and n. The first syllable is f-i. The second syllable is n-a-l. What spelling patterns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 first syllable is open syllable and should use the long vowel sound. The second syllable is CVC and should use the short vowel sound. Once you are sure students have identified that, prompt them to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show you how I did it. You check to see if you did it the same way. /f/ /i/| /n/ /a/ /l/ = "final". Show me a thumbs up if we matched or a thumb sideways if you were almost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A silent spider walked under the tree.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vowel at the end of a syllable makes the long vowel sound. Those brains are growing!</a:t>
            </a:r>
            <a:endParaRPr sz="1200" b="1">
              <a:solidFill>
                <a:schemeClr val="dk1"/>
              </a:solidFill>
              <a:latin typeface="Poppins"/>
              <a:ea typeface="Poppins"/>
              <a:cs typeface="Poppins"/>
              <a:sym typeface="Poppins"/>
            </a:endParaRPr>
          </a:p>
        </p:txBody>
      </p:sp>
      <p:sp>
        <p:nvSpPr>
          <p:cNvPr id="82" name="Google Shape;82;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3" name="Google Shape;83;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idol, iris, iron, spider, pilot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6" name="Google Shape;106;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7" name="Google Shape;107;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silo</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silo</a:t>
            </a:r>
            <a:r>
              <a:rPr lang="en" sz="1200">
                <a:solidFill>
                  <a:schemeClr val="dk1"/>
                </a:solidFill>
                <a:latin typeface="Poppins"/>
                <a:ea typeface="Poppins"/>
                <a:cs typeface="Poppins"/>
                <a:sym typeface="Poppins"/>
              </a:rPr>
              <a:t>. Let's listen to the sounds and match the sound to the correct letter. The word is "silo". I hear two syllables. Clap them out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and clap "si|lo" out as a class.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first syllable is /s/ /i/. We can spell that with an i because a vowel at the end of a syllable says its name. The second syllable is "lo". /l/ /o/ spelled l-o.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silo </a:t>
            </a:r>
            <a:r>
              <a:rPr lang="en" sz="1200">
                <a:solidFill>
                  <a:schemeClr val="dk1"/>
                </a:solidFill>
                <a:latin typeface="Poppins"/>
                <a:ea typeface="Poppins"/>
                <a:cs typeface="Poppins"/>
                <a:sym typeface="Poppins"/>
              </a:rPr>
              <a:t>we write the letters s-i-l-o. Great thinking! Awesome job spelling words today!</a:t>
            </a:r>
            <a:endParaRPr sz="1200" b="1">
              <a:solidFill>
                <a:schemeClr val="dk1"/>
              </a:solidFill>
              <a:latin typeface="Poppins"/>
              <a:ea typeface="Poppins"/>
              <a:cs typeface="Poppins"/>
              <a:sym typeface="Poppins"/>
            </a:endParaRPr>
          </a:p>
        </p:txBody>
      </p:sp>
      <p:sp>
        <p:nvSpPr>
          <p:cNvPr id="116" name="Google Shape;116;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7" name="Google Shape;117;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makes a sound we haven't learned yet.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animal.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is 3 syllables. Let me show you the syllable breaks. an i mal. The first first and third syllables read like you'd expect. The middle syllable uses the short i sound. /a/ /n/ = "an". /i/ . /m/ /a/ /l/ = "mal". When we put it all together, we get "an i mal = animal".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animal</a:t>
            </a:r>
            <a:endParaRPr sz="1200" b="1">
              <a:solidFill>
                <a:schemeClr val="dk1"/>
              </a:solidFill>
              <a:latin typeface="Poppins"/>
              <a:ea typeface="Poppins"/>
              <a:cs typeface="Poppins"/>
              <a:sym typeface="Poppins"/>
            </a:endParaRPr>
          </a:p>
        </p:txBody>
      </p:sp>
      <p:sp>
        <p:nvSpPr>
          <p:cNvPr id="133" name="Google Shape;133;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4" name="Google Shape;134;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75509" y="541406"/>
            <a:ext cx="4169325" cy="10640304"/>
          </a:xfrm>
          <a:prstGeom prst="rect">
            <a:avLst/>
          </a:prstGeom>
          <a:noFill/>
          <a:ln>
            <a:noFill/>
          </a:ln>
        </p:spPr>
      </p:pic>
      <p:sp>
        <p:nvSpPr>
          <p:cNvPr id="25" name="Google Shape;25;p6"/>
          <p:cNvSpPr txBox="1"/>
          <p:nvPr/>
        </p:nvSpPr>
        <p:spPr>
          <a:xfrm>
            <a:off x="11075535" y="4735839"/>
            <a:ext cx="4169400" cy="51315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000" b="1" i="0" u="none" strike="noStrike" cap="none">
                <a:solidFill>
                  <a:schemeClr val="accent1"/>
                </a:solidFill>
                <a:highlight>
                  <a:schemeClr val="lt1"/>
                </a:highlight>
                <a:latin typeface="Poppins"/>
                <a:ea typeface="Poppins"/>
                <a:cs typeface="Poppins"/>
                <a:sym typeface="Poppins"/>
              </a:rPr>
              <a:t>t</a:t>
            </a:r>
            <a:r>
              <a:rPr lang="en" sz="9000" b="1" i="0" u="none" strike="noStrike" cap="none">
                <a:solidFill>
                  <a:srgbClr val="FF0000"/>
                </a:solidFill>
                <a:highlight>
                  <a:srgbClr val="FFFFFF"/>
                </a:highlight>
                <a:latin typeface="Poppins"/>
                <a:ea typeface="Poppins"/>
                <a:cs typeface="Poppins"/>
                <a:sym typeface="Poppins"/>
              </a:rPr>
              <a:t>i</a:t>
            </a:r>
            <a:r>
              <a:rPr lang="en" sz="9000" b="1" i="0" u="none" strike="noStrike" cap="none">
                <a:solidFill>
                  <a:schemeClr val="accent1"/>
                </a:solidFill>
                <a:highlight>
                  <a:srgbClr val="FFFFFF"/>
                </a:highlight>
                <a:latin typeface="Poppins"/>
                <a:ea typeface="Poppins"/>
                <a:cs typeface="Poppins"/>
                <a:sym typeface="Poppins"/>
              </a:rPr>
              <a:t>n</a:t>
            </a:r>
            <a:r>
              <a:rPr lang="en" sz="9000" b="1" i="0" u="none" strike="noStrike" cap="none">
                <a:solidFill>
                  <a:srgbClr val="FF0000"/>
                </a:solidFill>
                <a:highlight>
                  <a:srgbClr val="FFFFFF"/>
                </a:highlight>
                <a:latin typeface="Poppins"/>
                <a:ea typeface="Poppins"/>
                <a:cs typeface="Poppins"/>
                <a:sym typeface="Poppins"/>
              </a:rPr>
              <a:t>y</a:t>
            </a:r>
            <a:r>
              <a:rPr lang="en" sz="2600" b="1" i="0" u="none" strike="noStrike" cap="none">
                <a:solidFill>
                  <a:srgbClr val="FF0000"/>
                </a:solidFill>
                <a:highlight>
                  <a:srgbClr val="FFFFFF"/>
                </a:highlight>
                <a:latin typeface="Poppins"/>
                <a:ea typeface="Poppins"/>
                <a:cs typeface="Poppins"/>
                <a:sym typeface="Poppins"/>
              </a:rPr>
              <a:t> </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4100" b="1" i="0" u="none" strike="noStrike" cap="none">
                <a:solidFill>
                  <a:schemeClr val="dk1"/>
                </a:solidFill>
                <a:highlight>
                  <a:schemeClr val="lt1"/>
                </a:highlight>
                <a:latin typeface="Poppins"/>
                <a:ea typeface="Poppins"/>
                <a:cs typeface="Poppins"/>
                <a:sym typeface="Poppins"/>
              </a:rPr>
              <a:t>/</a:t>
            </a:r>
            <a:r>
              <a:rPr lang="en" sz="4100" b="1" i="0" u="none" strike="noStrike" cap="none">
                <a:solidFill>
                  <a:schemeClr val="accent1"/>
                </a:solidFill>
                <a:highlight>
                  <a:schemeClr val="lt1"/>
                </a:highlight>
                <a:latin typeface="Poppins"/>
                <a:ea typeface="Poppins"/>
                <a:cs typeface="Poppins"/>
                <a:sym typeface="Poppins"/>
              </a:rPr>
              <a:t>t</a:t>
            </a:r>
            <a:r>
              <a:rPr lang="en" sz="4100" b="1" i="0" u="none" strike="noStrike" cap="none">
                <a:solidFill>
                  <a:schemeClr val="dk1"/>
                </a:solidFill>
                <a:highlight>
                  <a:schemeClr val="lt1"/>
                </a:highlight>
                <a:latin typeface="Poppins"/>
                <a:ea typeface="Poppins"/>
                <a:cs typeface="Poppins"/>
                <a:sym typeface="Poppins"/>
              </a:rPr>
              <a:t>/ /</a:t>
            </a:r>
            <a:r>
              <a:rPr lang="en" sz="4100" b="1" i="0" u="none" strike="noStrike" cap="none">
                <a:solidFill>
                  <a:srgbClr val="FF0000"/>
                </a:solidFill>
                <a:highlight>
                  <a:schemeClr val="lt1"/>
                </a:highlight>
                <a:latin typeface="Poppins"/>
                <a:ea typeface="Poppins"/>
                <a:cs typeface="Poppins"/>
                <a:sym typeface="Poppins"/>
              </a:rPr>
              <a:t>ī</a:t>
            </a:r>
            <a:r>
              <a:rPr lang="en" sz="4100" b="1" i="0" u="none" strike="noStrike" cap="none">
                <a:solidFill>
                  <a:schemeClr val="dk1"/>
                </a:solidFill>
                <a:highlight>
                  <a:schemeClr val="lt1"/>
                </a:highlight>
                <a:latin typeface="Poppins"/>
                <a:ea typeface="Poppins"/>
                <a:cs typeface="Poppins"/>
                <a:sym typeface="Poppins"/>
              </a:rPr>
              <a:t>/</a:t>
            </a:r>
            <a:r>
              <a:rPr lang="en" sz="4100" b="1">
                <a:solidFill>
                  <a:schemeClr val="dk1"/>
                </a:solidFill>
                <a:highlight>
                  <a:schemeClr val="lt1"/>
                </a:highlight>
                <a:latin typeface="Poppins"/>
                <a:ea typeface="Poppins"/>
                <a:cs typeface="Poppins"/>
                <a:sym typeface="Poppins"/>
              </a:rPr>
              <a:t>   </a:t>
            </a:r>
            <a:r>
              <a:rPr lang="en" sz="4100" b="1" i="0" u="none" strike="noStrike" cap="none">
                <a:solidFill>
                  <a:schemeClr val="dk1"/>
                </a:solidFill>
                <a:highlight>
                  <a:schemeClr val="lt1"/>
                </a:highlight>
                <a:latin typeface="Poppins"/>
                <a:ea typeface="Poppins"/>
                <a:cs typeface="Poppins"/>
                <a:sym typeface="Poppins"/>
              </a:rPr>
              <a:t>/</a:t>
            </a:r>
            <a:r>
              <a:rPr lang="en" sz="4100" b="1" i="0" u="none" strike="noStrike" cap="none">
                <a:solidFill>
                  <a:schemeClr val="accent1"/>
                </a:solidFill>
                <a:highlight>
                  <a:schemeClr val="lt1"/>
                </a:highlight>
                <a:latin typeface="Poppins"/>
                <a:ea typeface="Poppins"/>
                <a:cs typeface="Poppins"/>
                <a:sym typeface="Poppins"/>
              </a:rPr>
              <a:t>n</a:t>
            </a:r>
            <a:r>
              <a:rPr lang="en" sz="4100" b="1" i="0" u="none" strike="noStrike" cap="none">
                <a:solidFill>
                  <a:schemeClr val="dk1"/>
                </a:solidFill>
                <a:highlight>
                  <a:schemeClr val="lt1"/>
                </a:highlight>
                <a:latin typeface="Poppins"/>
                <a:ea typeface="Poppins"/>
                <a:cs typeface="Poppins"/>
                <a:sym typeface="Poppins"/>
              </a:rPr>
              <a:t>/ /</a:t>
            </a:r>
            <a:r>
              <a:rPr lang="en" sz="4100" b="1" i="0" u="none" strike="noStrike" cap="none">
                <a:solidFill>
                  <a:srgbClr val="FF0000"/>
                </a:solidFill>
                <a:highlight>
                  <a:schemeClr val="lt1"/>
                </a:highlight>
                <a:latin typeface="Poppins"/>
                <a:ea typeface="Poppins"/>
                <a:cs typeface="Poppins"/>
                <a:sym typeface="Poppins"/>
              </a:rPr>
              <a:t>ē</a:t>
            </a:r>
            <a:r>
              <a:rPr lang="en" sz="4100" b="1" i="0" u="none" strike="noStrike" cap="none">
                <a:solidFill>
                  <a:schemeClr val="dk1"/>
                </a:solidFill>
                <a:highlight>
                  <a:schemeClr val="lt1"/>
                </a:highlight>
                <a:latin typeface="Poppins"/>
                <a:ea typeface="Poppins"/>
                <a:cs typeface="Poppins"/>
                <a:sym typeface="Poppins"/>
              </a:rPr>
              <a:t>/</a:t>
            </a:r>
            <a:endParaRPr sz="4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800"/>
              <a:buFont typeface="Arial"/>
              <a:buNone/>
            </a:pPr>
            <a:r>
              <a:rPr lang="en" sz="5900" b="1" i="0" u="none" strike="noStrike" cap="none">
                <a:solidFill>
                  <a:schemeClr val="dk1"/>
                </a:solidFill>
                <a:highlight>
                  <a:schemeClr val="lt1"/>
                </a:highlight>
                <a:latin typeface="Poppins"/>
                <a:ea typeface="Poppins"/>
                <a:cs typeface="Poppins"/>
                <a:sym typeface="Poppins"/>
              </a:rPr>
              <a:t>= </a:t>
            </a:r>
            <a:r>
              <a:rPr lang="en" sz="5900" b="1" i="0" u="none" strike="noStrike" cap="none">
                <a:solidFill>
                  <a:schemeClr val="accent1"/>
                </a:solidFill>
                <a:highlight>
                  <a:schemeClr val="lt1"/>
                </a:highlight>
                <a:latin typeface="Poppins"/>
                <a:ea typeface="Poppins"/>
                <a:cs typeface="Poppins"/>
                <a:sym typeface="Poppins"/>
              </a:rPr>
              <a:t>t</a:t>
            </a:r>
            <a:r>
              <a:rPr lang="en" sz="5900" b="1" i="0" u="none" strike="noStrike" cap="none">
                <a:solidFill>
                  <a:srgbClr val="FF0000"/>
                </a:solidFill>
                <a:highlight>
                  <a:schemeClr val="lt1"/>
                </a:highlight>
                <a:latin typeface="Poppins"/>
                <a:ea typeface="Poppins"/>
                <a:cs typeface="Poppins"/>
                <a:sym typeface="Poppins"/>
              </a:rPr>
              <a:t>i</a:t>
            </a:r>
            <a:r>
              <a:rPr lang="en" sz="5900" b="1" i="0" u="none" strike="noStrike" cap="none">
                <a:solidFill>
                  <a:schemeClr val="accent1"/>
                </a:solidFill>
                <a:highlight>
                  <a:schemeClr val="lt1"/>
                </a:highlight>
                <a:latin typeface="Poppins"/>
                <a:ea typeface="Poppins"/>
                <a:cs typeface="Poppins"/>
                <a:sym typeface="Poppins"/>
              </a:rPr>
              <a:t>n</a:t>
            </a:r>
            <a:r>
              <a:rPr lang="en" sz="5900" b="1" i="0" u="none" strike="noStrike" cap="none">
                <a:solidFill>
                  <a:srgbClr val="FF0000"/>
                </a:solidFill>
                <a:highlight>
                  <a:schemeClr val="lt1"/>
                </a:highlight>
                <a:latin typeface="Poppins"/>
                <a:ea typeface="Poppins"/>
                <a:cs typeface="Poppins"/>
                <a:sym typeface="Poppins"/>
              </a:rPr>
              <a:t>y</a:t>
            </a:r>
            <a:endParaRPr sz="75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406971" y="5355630"/>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7" name="Google Shape;27;p6"/>
          <p:cNvSpPr/>
          <p:nvPr/>
        </p:nvSpPr>
        <p:spPr>
          <a:xfrm>
            <a:off x="12047757" y="1522468"/>
            <a:ext cx="2351100" cy="28521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5">
            <a:alphaModFix/>
          </a:blip>
          <a:srcRect/>
          <a:stretch/>
        </p:blipFill>
        <p:spPr>
          <a:xfrm>
            <a:off x="18276233" y="550401"/>
            <a:ext cx="669700" cy="1287782"/>
          </a:xfrm>
          <a:prstGeom prst="rect">
            <a:avLst/>
          </a:prstGeom>
          <a:noFill/>
          <a:ln>
            <a:noFill/>
          </a:ln>
        </p:spPr>
      </p:pic>
      <p:cxnSp>
        <p:nvCxnSpPr>
          <p:cNvPr id="36" name="Google Shape;36;p6"/>
          <p:cNvCxnSpPr>
            <a:cxnSpLocks/>
          </p:cNvCxnSpPr>
          <p:nvPr/>
        </p:nvCxnSpPr>
        <p:spPr>
          <a:xfrm>
            <a:off x="13023256" y="7106653"/>
            <a:ext cx="0" cy="828679"/>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7991593" y="2419872"/>
            <a:ext cx="10585298" cy="8189821"/>
          </a:xfrm>
          <a:prstGeom prst="rect">
            <a:avLst/>
          </a:prstGeom>
          <a:noFill/>
          <a:ln>
            <a:noFill/>
          </a:ln>
        </p:spPr>
      </p:pic>
      <p:pic>
        <p:nvPicPr>
          <p:cNvPr id="42" name="Google Shape;42;p7"/>
          <p:cNvPicPr preferRelativeResize="0"/>
          <p:nvPr/>
        </p:nvPicPr>
        <p:blipFill rotWithShape="1">
          <a:blip r:embed="rId4">
            <a:alphaModFix/>
          </a:blip>
          <a:srcRect/>
          <a:stretch/>
        </p:blipFill>
        <p:spPr>
          <a:xfrm>
            <a:off x="7991593" y="2419872"/>
            <a:ext cx="10585298" cy="8189821"/>
          </a:xfrm>
          <a:prstGeom prst="rect">
            <a:avLst/>
          </a:prstGeom>
          <a:noFill/>
          <a:ln>
            <a:noFill/>
          </a:ln>
        </p:spPr>
      </p:pic>
      <p:pic>
        <p:nvPicPr>
          <p:cNvPr id="43" name="Google Shape;43;p7"/>
          <p:cNvPicPr preferRelativeResize="0"/>
          <p:nvPr/>
        </p:nvPicPr>
        <p:blipFill rotWithShape="1">
          <a:blip r:embed="rId5">
            <a:alphaModFix/>
          </a:blip>
          <a:srcRect/>
          <a:stretch/>
        </p:blipFill>
        <p:spPr>
          <a:xfrm>
            <a:off x="7991593" y="2419872"/>
            <a:ext cx="10585298" cy="8189821"/>
          </a:xfrm>
          <a:prstGeom prst="rect">
            <a:avLst/>
          </a:prstGeom>
          <a:noFill/>
          <a:ln>
            <a:noFill/>
          </a:ln>
        </p:spPr>
      </p:pic>
      <p:sp>
        <p:nvSpPr>
          <p:cNvPr id="44" name="Google Shape;44;p7"/>
          <p:cNvSpPr/>
          <p:nvPr/>
        </p:nvSpPr>
        <p:spPr>
          <a:xfrm>
            <a:off x="12868650" y="4903959"/>
            <a:ext cx="1694400" cy="1066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5" name="Google Shape;45;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p:tgtEl>
                                          <p:spTgt spid="41"/>
                                        </p:tgtEl>
                                        <p:attrNameLst>
                                          <p:attrName>ppt_w</p:attrName>
                                        </p:attrNameLst>
                                      </p:cBhvr>
                                      <p:tavLst>
                                        <p:tav tm="0">
                                          <p:val>
                                            <p:strVal val="0"/>
                                          </p:val>
                                        </p:tav>
                                        <p:tav tm="100000">
                                          <p:val>
                                            <p:strVal val="#ppt_w"/>
                                          </p:val>
                                        </p:tav>
                                      </p:tavLst>
                                    </p:anim>
                                    <p:anim calcmode="lin" valueType="num">
                                      <p:cBhvr additive="base">
                                        <p:cTn id="8" dur="1000"/>
                                        <p:tgtEl>
                                          <p:spTgt spid="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p:tgtEl>
                                          <p:spTgt spid="42"/>
                                        </p:tgtEl>
                                        <p:attrNameLst>
                                          <p:attrName>ppt_w</p:attrName>
                                        </p:attrNameLst>
                                      </p:cBhvr>
                                      <p:tavLst>
                                        <p:tav tm="0">
                                          <p:val>
                                            <p:strVal val="0"/>
                                          </p:val>
                                        </p:tav>
                                        <p:tav tm="100000">
                                          <p:val>
                                            <p:strVal val="#ppt_w"/>
                                          </p:val>
                                        </p:tav>
                                      </p:tavLst>
                                    </p:anim>
                                    <p:anim calcmode="lin" valueType="num">
                                      <p:cBhvr additive="base">
                                        <p:cTn id="14" dur="1000"/>
                                        <p:tgtEl>
                                          <p:spTgt spid="4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p:tgtEl>
                                          <p:spTgt spid="43"/>
                                        </p:tgtEl>
                                        <p:attrNameLst>
                                          <p:attrName>ppt_w</p:attrName>
                                        </p:attrNameLst>
                                      </p:cBhvr>
                                      <p:tavLst>
                                        <p:tav tm="0">
                                          <p:val>
                                            <p:strVal val="0"/>
                                          </p:val>
                                        </p:tav>
                                        <p:tav tm="100000">
                                          <p:val>
                                            <p:strVal val="#ppt_w"/>
                                          </p:val>
                                        </p:tav>
                                      </p:tavLst>
                                    </p:anim>
                                    <p:anim calcmode="lin" valueType="num">
                                      <p:cBhvr additive="base">
                                        <p:cTn id="20" dur="1000"/>
                                        <p:tgtEl>
                                          <p:spTgt spid="43"/>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8" name="Google Shape;58;p8"/>
          <p:cNvSpPr txBox="1"/>
          <p:nvPr/>
        </p:nvSpPr>
        <p:spPr>
          <a:xfrm>
            <a:off x="8848059" y="1739002"/>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000" b="1" i="0" u="none" strike="noStrike" cap="none">
                <a:solidFill>
                  <a:schemeClr val="lt1"/>
                </a:solidFill>
                <a:latin typeface="Poppins"/>
                <a:ea typeface="Poppins"/>
                <a:cs typeface="Poppins"/>
                <a:sym typeface="Poppins"/>
              </a:rPr>
              <a:t>tiny</a:t>
            </a:r>
            <a:endParaRPr sz="14000" b="1" i="0" u="none" strike="noStrike" cap="none">
              <a:solidFill>
                <a:schemeClr val="lt1"/>
              </a:solidFill>
              <a:latin typeface="Poppins"/>
              <a:ea typeface="Poppins"/>
              <a:cs typeface="Poppins"/>
              <a:sym typeface="Poppins"/>
            </a:endParaRPr>
          </a:p>
        </p:txBody>
      </p:sp>
      <p:sp>
        <p:nvSpPr>
          <p:cNvPr id="59" name="Google Shape;59;p8"/>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3000" b="1" i="0" u="none" strike="noStrike" cap="none">
                <a:solidFill>
                  <a:schemeClr val="lt1"/>
                </a:solidFill>
                <a:latin typeface="Poppins"/>
                <a:ea typeface="Poppins"/>
                <a:cs typeface="Poppins"/>
                <a:sym typeface="Poppins"/>
              </a:rPr>
              <a:t>shiny</a:t>
            </a:r>
            <a:endParaRPr sz="13000" b="1" i="0" u="none" strike="noStrike" cap="none">
              <a:solidFill>
                <a:schemeClr val="lt1"/>
              </a:solidFill>
              <a:latin typeface="Poppins"/>
              <a:ea typeface="Poppins"/>
              <a:cs typeface="Poppins"/>
              <a:sym typeface="Poppins"/>
            </a:endParaRPr>
          </a:p>
        </p:txBody>
      </p:sp>
      <p:sp>
        <p:nvSpPr>
          <p:cNvPr id="60" name="Google Shape;60;p8"/>
          <p:cNvSpPr/>
          <p:nvPr/>
        </p:nvSpPr>
        <p:spPr>
          <a:xfrm>
            <a:off x="10512290" y="864910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972352" y="5001437"/>
            <a:ext cx="40392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619468" y="8960166"/>
            <a:ext cx="48975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444011" y="4690373"/>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1824488" y="864907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0995520" y="4690373"/>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6" name="Google Shape;66;p8"/>
          <p:cNvCxnSpPr/>
          <p:nvPr/>
        </p:nvCxnSpPr>
        <p:spPr>
          <a:xfrm rot="10800000" flipH="1">
            <a:off x="9972352" y="7901512"/>
            <a:ext cx="1631400" cy="17100"/>
          </a:xfrm>
          <a:prstGeom prst="straightConnector1">
            <a:avLst/>
          </a:prstGeom>
          <a:noFill/>
          <a:ln w="76200" cap="flat" cmpd="sng">
            <a:solidFill>
              <a:schemeClr val="accent4"/>
            </a:solidFill>
            <a:prstDash val="solid"/>
            <a:round/>
            <a:headEnd type="none" w="sm" len="sm"/>
            <a:tailEnd type="none" w="sm" len="sm"/>
          </a:ln>
        </p:spPr>
      </p:cxnSp>
      <p:sp>
        <p:nvSpPr>
          <p:cNvPr id="67" name="Google Shape;67;p8"/>
          <p:cNvSpPr/>
          <p:nvPr/>
        </p:nvSpPr>
        <p:spPr>
          <a:xfrm>
            <a:off x="11076993" y="4279992"/>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p:nvPr/>
        </p:nvSpPr>
        <p:spPr>
          <a:xfrm>
            <a:off x="11814922" y="8238721"/>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8"/>
          <p:cNvSpPr/>
          <p:nvPr/>
        </p:nvSpPr>
        <p:spPr>
          <a:xfrm>
            <a:off x="11741586" y="4690373"/>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8"/>
          <p:cNvSpPr/>
          <p:nvPr/>
        </p:nvSpPr>
        <p:spPr>
          <a:xfrm>
            <a:off x="12485397" y="864907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8"/>
          <p:cNvSpPr/>
          <p:nvPr/>
        </p:nvSpPr>
        <p:spPr>
          <a:xfrm>
            <a:off x="13318763" y="864907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8"/>
          <p:cNvSpPr/>
          <p:nvPr/>
        </p:nvSpPr>
        <p:spPr>
          <a:xfrm>
            <a:off x="12779568" y="4279992"/>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8"/>
          <p:cNvSpPr/>
          <p:nvPr/>
        </p:nvSpPr>
        <p:spPr>
          <a:xfrm>
            <a:off x="13400236" y="8238721"/>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8"/>
          <p:cNvSpPr/>
          <p:nvPr/>
        </p:nvSpPr>
        <p:spPr>
          <a:xfrm>
            <a:off x="12698095" y="4690373"/>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6" name="Google Shape;76;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7" name="Google Shape;77;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8" name="Google Shape;78;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9" name="Google Shape;79;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6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6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4"/>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6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childTnLst>
                                </p:cTn>
                              </p:par>
                              <p:par>
                                <p:cTn id="45" presetID="1" presetClass="exit" presetSubtype="0" fill="hold" nodeType="withEffect">
                                  <p:stCondLst>
                                    <p:cond delay="0"/>
                                  </p:stCondLst>
                                  <p:childTnLst>
                                    <p:set>
                                      <p:cBhvr>
                                        <p:cTn id="46" dur="1" fill="hold">
                                          <p:stCondLst>
                                            <p:cond delay="1"/>
                                          </p:stCondLst>
                                        </p:cTn>
                                        <p:tgtEl>
                                          <p:spTgt spid="7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1000"/>
                                        <p:tgtEl>
                                          <p:spTgt spid="59"/>
                                        </p:tgtEl>
                                      </p:cBhvr>
                                    </p:animEffect>
                                  </p:childTnLst>
                                </p:cTn>
                              </p:par>
                              <p:par>
                                <p:cTn id="52" presetID="1" presetClass="exit" presetSubtype="0" fill="hold" nodeType="withEffect">
                                  <p:stCondLst>
                                    <p:cond delay="0"/>
                                  </p:stCondLst>
                                  <p:childTnLst>
                                    <p:set>
                                      <p:cBhvr>
                                        <p:cTn id="53" dur="1" fill="hold">
                                          <p:stCondLst>
                                            <p:cond delay="1"/>
                                          </p:stCondLst>
                                        </p:cTn>
                                        <p:tgtEl>
                                          <p:spTgt spid="6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4"/>
                                        </p:tgtEl>
                                        <p:attrNameLst>
                                          <p:attrName>style.visibility</p:attrName>
                                        </p:attrNameLst>
                                      </p:cBhvr>
                                      <p:to>
                                        <p:strVal val="visible"/>
                                      </p:to>
                                    </p:set>
                                  </p:childTnLst>
                                </p:cTn>
                              </p:par>
                              <p:par>
                                <p:cTn id="70" presetID="1" presetClass="exit" presetSubtype="0" fill="hold" nodeType="withEffect">
                                  <p:stCondLst>
                                    <p:cond delay="0"/>
                                  </p:stCondLst>
                                  <p:childTnLst>
                                    <p:set>
                                      <p:cBhvr>
                                        <p:cTn id="71" dur="1" fill="hold">
                                          <p:stCondLst>
                                            <p:cond delay="1"/>
                                          </p:stCondLst>
                                        </p:cTn>
                                        <p:tgtEl>
                                          <p:spTgt spid="6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70"/>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1"/>
                                          </p:stCondLst>
                                        </p:cTn>
                                        <p:tgtEl>
                                          <p:spTgt spid="6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1"/>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1"/>
                                          </p:stCondLst>
                                        </p:cTn>
                                        <p:tgtEl>
                                          <p:spTgt spid="7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1"/>
                                          </p:stCondLst>
                                        </p:cTn>
                                        <p:tgtEl>
                                          <p:spTgt spid="7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9"/>
          <p:cNvGrpSpPr/>
          <p:nvPr/>
        </p:nvGrpSpPr>
        <p:grpSpPr>
          <a:xfrm>
            <a:off x="8053886" y="2666048"/>
            <a:ext cx="3979119" cy="2645839"/>
            <a:chOff x="5784675" y="818500"/>
            <a:chExt cx="2737800" cy="1941900"/>
          </a:xfrm>
        </p:grpSpPr>
        <p:sp>
          <p:nvSpPr>
            <p:cNvPr id="86" name="Google Shape;86;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8000" b="1" i="0" u="none" strike="noStrike" cap="none">
                  <a:solidFill>
                    <a:schemeClr val="accent1"/>
                  </a:solidFill>
                  <a:latin typeface="Poppins"/>
                  <a:ea typeface="Poppins"/>
                  <a:cs typeface="Poppins"/>
                  <a:sym typeface="Poppins"/>
                </a:rPr>
                <a:t>silent</a:t>
              </a:r>
              <a:endParaRPr sz="8000" b="1" i="0" u="none" strike="noStrike" cap="none">
                <a:solidFill>
                  <a:schemeClr val="accent1"/>
                </a:solidFill>
                <a:latin typeface="Poppins"/>
                <a:ea typeface="Poppins"/>
                <a:cs typeface="Poppins"/>
                <a:sym typeface="Poppins"/>
              </a:endParaRPr>
            </a:p>
          </p:txBody>
        </p:sp>
      </p:grpSp>
      <p:grpSp>
        <p:nvGrpSpPr>
          <p:cNvPr id="88" name="Google Shape;88;p9"/>
          <p:cNvGrpSpPr/>
          <p:nvPr/>
        </p:nvGrpSpPr>
        <p:grpSpPr>
          <a:xfrm>
            <a:off x="13677818" y="2666073"/>
            <a:ext cx="4376373" cy="2645839"/>
            <a:chOff x="5784675" y="907452"/>
            <a:chExt cx="2737800" cy="1941900"/>
          </a:xfrm>
        </p:grpSpPr>
        <p:sp>
          <p:nvSpPr>
            <p:cNvPr id="89" name="Google Shape;89;p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1"/>
                  </a:solidFill>
                  <a:latin typeface="Poppins"/>
                  <a:ea typeface="Poppins"/>
                  <a:cs typeface="Poppins"/>
                  <a:sym typeface="Poppins"/>
                </a:rPr>
                <a:t>final</a:t>
              </a:r>
              <a:endParaRPr sz="8000" b="1" i="0" u="none" strike="noStrike" cap="none">
                <a:solidFill>
                  <a:schemeClr val="accent1"/>
                </a:solidFill>
                <a:latin typeface="Poppins"/>
                <a:ea typeface="Poppins"/>
                <a:cs typeface="Poppins"/>
                <a:sym typeface="Poppins"/>
              </a:endParaRPr>
            </a:p>
          </p:txBody>
        </p:sp>
      </p:grpSp>
      <p:grpSp>
        <p:nvGrpSpPr>
          <p:cNvPr id="91" name="Google Shape;91;p9"/>
          <p:cNvGrpSpPr/>
          <p:nvPr/>
        </p:nvGrpSpPr>
        <p:grpSpPr>
          <a:xfrm>
            <a:off x="8054256" y="5574318"/>
            <a:ext cx="10001183" cy="3192289"/>
            <a:chOff x="5784675" y="818500"/>
            <a:chExt cx="2737800" cy="1941900"/>
          </a:xfrm>
        </p:grpSpPr>
        <p:sp>
          <p:nvSpPr>
            <p:cNvPr id="92" name="Google Shape;92;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000" b="1" i="0" u="none" strike="noStrike" cap="none">
                  <a:solidFill>
                    <a:schemeClr val="accent1"/>
                  </a:solidFill>
                  <a:latin typeface="Poppins"/>
                  <a:ea typeface="Poppins"/>
                  <a:cs typeface="Poppins"/>
                  <a:sym typeface="Poppins"/>
                </a:rPr>
                <a:t>A silent spider walked under the tree. </a:t>
              </a:r>
              <a:endParaRPr sz="6000" b="1" i="0" u="none" strike="noStrike" cap="none">
                <a:solidFill>
                  <a:schemeClr val="accent1"/>
                </a:solidFill>
                <a:latin typeface="Poppins"/>
                <a:ea typeface="Poppins"/>
                <a:cs typeface="Poppins"/>
                <a:sym typeface="Poppins"/>
              </a:endParaRPr>
            </a:p>
          </p:txBody>
        </p:sp>
      </p:grpSp>
      <p:sp>
        <p:nvSpPr>
          <p:cNvPr id="94" name="Google Shape;94;p9"/>
          <p:cNvSpPr/>
          <p:nvPr/>
        </p:nvSpPr>
        <p:spPr>
          <a:xfrm>
            <a:off x="9209385" y="467250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9"/>
          <p:cNvSpPr/>
          <p:nvPr/>
        </p:nvSpPr>
        <p:spPr>
          <a:xfrm>
            <a:off x="15043936" y="467250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9"/>
          <p:cNvSpPr/>
          <p:nvPr/>
        </p:nvSpPr>
        <p:spPr>
          <a:xfrm>
            <a:off x="9878788" y="467250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7" name="Google Shape;97;p9"/>
          <p:cNvSpPr/>
          <p:nvPr/>
        </p:nvSpPr>
        <p:spPr>
          <a:xfrm>
            <a:off x="16246637" y="467250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9" name="Google Shape;99;p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0" name="Google Shape;100;p9"/>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01" name="Google Shape;101;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02" name="Google Shape;102;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3" name="Google Shape;103;p9"/>
          <p:cNvPicPr preferRelativeResize="0"/>
          <p:nvPr/>
        </p:nvPicPr>
        <p:blipFill rotWithShape="1">
          <a:blip r:embed="rId5">
            <a:alphaModFix/>
          </a:blip>
          <a:srcRect/>
          <a:stretch/>
        </p:blipFill>
        <p:spPr>
          <a:xfrm>
            <a:off x="15945550" y="88751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1000"/>
                                        <p:tgtEl>
                                          <p:spTgt spid="85"/>
                                        </p:tgtEl>
                                        <p:attrNameLst>
                                          <p:attrName>ppt_w</p:attrName>
                                        </p:attrNameLst>
                                      </p:cBhvr>
                                      <p:tavLst>
                                        <p:tav tm="0">
                                          <p:val>
                                            <p:strVal val="0"/>
                                          </p:val>
                                        </p:tav>
                                        <p:tav tm="100000">
                                          <p:val>
                                            <p:strVal val="#ppt_w"/>
                                          </p:val>
                                        </p:tav>
                                      </p:tavLst>
                                    </p:anim>
                                    <p:anim calcmode="lin" valueType="num">
                                      <p:cBhvr additive="base">
                                        <p:cTn id="13" dur="1000"/>
                                        <p:tgtEl>
                                          <p:spTgt spid="85"/>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1000"/>
                                        <p:tgtEl>
                                          <p:spTgt spid="88"/>
                                        </p:tgtEl>
                                        <p:attrNameLst>
                                          <p:attrName>ppt_w</p:attrName>
                                        </p:attrNameLst>
                                      </p:cBhvr>
                                      <p:tavLst>
                                        <p:tav tm="0">
                                          <p:val>
                                            <p:strVal val="0"/>
                                          </p:val>
                                        </p:tav>
                                        <p:tav tm="100000">
                                          <p:val>
                                            <p:strVal val="#ppt_w"/>
                                          </p:val>
                                        </p:tav>
                                      </p:tavLst>
                                    </p:anim>
                                    <p:anim calcmode="lin" valueType="num">
                                      <p:cBhvr additive="base">
                                        <p:cTn id="25" dur="1000"/>
                                        <p:tgtEl>
                                          <p:spTgt spid="88"/>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1000"/>
                                        <p:tgtEl>
                                          <p:spTgt spid="91"/>
                                        </p:tgtEl>
                                        <p:attrNameLst>
                                          <p:attrName>ppt_w</p:attrName>
                                        </p:attrNameLst>
                                      </p:cBhvr>
                                      <p:tavLst>
                                        <p:tav tm="0">
                                          <p:val>
                                            <p:strVal val="0"/>
                                          </p:val>
                                        </p:tav>
                                        <p:tav tm="100000">
                                          <p:val>
                                            <p:strVal val="#ppt_w"/>
                                          </p:val>
                                        </p:tav>
                                      </p:tavLst>
                                    </p:anim>
                                    <p:anim calcmode="lin" valueType="num">
                                      <p:cBhvr additive="base">
                                        <p:cTn id="37" dur="10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p:nvPr/>
        </p:nvSpPr>
        <p:spPr>
          <a:xfrm>
            <a:off x="7820201" y="2238025"/>
            <a:ext cx="11120700" cy="79413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idol				    iris</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iron				    spider</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pilot</a:t>
            </a:r>
            <a:endParaRPr sz="10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6300" b="1" i="0" u="none" strike="noStrike" cap="none" dirty="0">
              <a:solidFill>
                <a:schemeClr val="accent1"/>
              </a:solidFill>
              <a:highlight>
                <a:srgbClr val="FFFFFF"/>
              </a:highlight>
              <a:latin typeface="Poppins"/>
              <a:ea typeface="Poppins"/>
              <a:cs typeface="Poppins"/>
              <a:sym typeface="Poppins"/>
            </a:endParaRPr>
          </a:p>
        </p:txBody>
      </p:sp>
      <p:sp>
        <p:nvSpPr>
          <p:cNvPr id="110" name="Google Shape;110;p10"/>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1" name="Google Shape;111;p10"/>
          <p:cNvSpPr txBox="1"/>
          <p:nvPr/>
        </p:nvSpPr>
        <p:spPr>
          <a:xfrm>
            <a:off x="610316" y="5667087"/>
            <a:ext cx="5806200" cy="3731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 the words!</a:t>
            </a:r>
            <a:endParaRPr sz="3450" b="1" i="0" u="none" strike="noStrike" cap="none">
              <a:solidFill>
                <a:srgbClr val="0071B5"/>
              </a:solidFill>
              <a:latin typeface="Poppins"/>
              <a:ea typeface="Poppins"/>
              <a:cs typeface="Poppins"/>
              <a:sym typeface="Poppins"/>
            </a:endParaRPr>
          </a:p>
        </p:txBody>
      </p:sp>
      <p:pic>
        <p:nvPicPr>
          <p:cNvPr id="112" name="Google Shape;112;p10"/>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3" name="Google Shape;113;p10"/>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p:tgtEl>
                                          <p:spTgt spid="109"/>
                                        </p:tgtEl>
                                        <p:attrNameLst>
                                          <p:attrName>ppt_w</p:attrName>
                                        </p:attrNameLst>
                                      </p:cBhvr>
                                      <p:tavLst>
                                        <p:tav tm="0">
                                          <p:val>
                                            <p:strVal val="0"/>
                                          </p:val>
                                        </p:tav>
                                        <p:tav tm="100000">
                                          <p:val>
                                            <p:strVal val="#ppt_w"/>
                                          </p:val>
                                        </p:tav>
                                      </p:tavLst>
                                    </p:anim>
                                    <p:anim calcmode="lin" valueType="num">
                                      <p:cBhvr additive="base">
                                        <p:cTn id="8" dur="1000"/>
                                        <p:tgtEl>
                                          <p:spTgt spid="1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1"/>
          <p:cNvPicPr preferRelativeResize="0"/>
          <p:nvPr/>
        </p:nvPicPr>
        <p:blipFill rotWithShape="1">
          <a:blip r:embed="rId3">
            <a:alphaModFix/>
          </a:blip>
          <a:srcRect/>
          <a:stretch/>
        </p:blipFill>
        <p:spPr>
          <a:xfrm>
            <a:off x="7487444" y="3853466"/>
            <a:ext cx="4043699" cy="3066367"/>
          </a:xfrm>
          <a:prstGeom prst="rect">
            <a:avLst/>
          </a:prstGeom>
          <a:noFill/>
          <a:ln>
            <a:noFill/>
          </a:ln>
        </p:spPr>
      </p:pic>
      <p:pic>
        <p:nvPicPr>
          <p:cNvPr id="120" name="Google Shape;120;p11"/>
          <p:cNvPicPr preferRelativeResize="0"/>
          <p:nvPr/>
        </p:nvPicPr>
        <p:blipFill rotWithShape="1">
          <a:blip r:embed="rId4">
            <a:alphaModFix/>
          </a:blip>
          <a:srcRect/>
          <a:stretch/>
        </p:blipFill>
        <p:spPr>
          <a:xfrm>
            <a:off x="10503013" y="3865626"/>
            <a:ext cx="4043699" cy="4062131"/>
          </a:xfrm>
          <a:prstGeom prst="rect">
            <a:avLst/>
          </a:prstGeom>
          <a:noFill/>
          <a:ln>
            <a:noFill/>
          </a:ln>
        </p:spPr>
      </p:pic>
      <p:pic>
        <p:nvPicPr>
          <p:cNvPr id="121" name="Google Shape;121;p11"/>
          <p:cNvPicPr preferRelativeResize="0"/>
          <p:nvPr/>
        </p:nvPicPr>
        <p:blipFill rotWithShape="1">
          <a:blip r:embed="rId5">
            <a:alphaModFix/>
          </a:blip>
          <a:srcRect/>
          <a:stretch/>
        </p:blipFill>
        <p:spPr>
          <a:xfrm>
            <a:off x="13564586" y="3865626"/>
            <a:ext cx="4043699" cy="4062131"/>
          </a:xfrm>
          <a:prstGeom prst="rect">
            <a:avLst/>
          </a:prstGeom>
          <a:noFill/>
          <a:ln>
            <a:noFill/>
          </a:ln>
        </p:spPr>
      </p:pic>
      <p:pic>
        <p:nvPicPr>
          <p:cNvPr id="122" name="Google Shape;122;p11"/>
          <p:cNvPicPr preferRelativeResize="0"/>
          <p:nvPr/>
        </p:nvPicPr>
        <p:blipFill rotWithShape="1">
          <a:blip r:embed="rId6">
            <a:alphaModFix/>
          </a:blip>
          <a:srcRect/>
          <a:stretch/>
        </p:blipFill>
        <p:spPr>
          <a:xfrm>
            <a:off x="16576562" y="3871990"/>
            <a:ext cx="3015572" cy="3029325"/>
          </a:xfrm>
          <a:prstGeom prst="rect">
            <a:avLst/>
          </a:prstGeom>
          <a:noFill/>
          <a:ln>
            <a:noFill/>
          </a:ln>
        </p:spPr>
      </p:pic>
      <p:sp>
        <p:nvSpPr>
          <p:cNvPr id="123" name="Google Shape;123;p11"/>
          <p:cNvSpPr txBox="1"/>
          <p:nvPr/>
        </p:nvSpPr>
        <p:spPr>
          <a:xfrm>
            <a:off x="7557325" y="3831760"/>
            <a:ext cx="3015000" cy="2554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s</a:t>
            </a:r>
            <a:endParaRPr sz="18700" b="1" i="0" u="none" strike="noStrike" cap="none">
              <a:solidFill>
                <a:srgbClr val="000000"/>
              </a:solidFill>
              <a:latin typeface="Poppins"/>
              <a:ea typeface="Poppins"/>
              <a:cs typeface="Poppins"/>
              <a:sym typeface="Poppins"/>
            </a:endParaRPr>
          </a:p>
        </p:txBody>
      </p:sp>
      <p:sp>
        <p:nvSpPr>
          <p:cNvPr id="124" name="Google Shape;124;p11"/>
          <p:cNvSpPr txBox="1"/>
          <p:nvPr/>
        </p:nvSpPr>
        <p:spPr>
          <a:xfrm>
            <a:off x="16854753" y="3831760"/>
            <a:ext cx="3015000" cy="2554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o</a:t>
            </a:r>
            <a:endParaRPr sz="18700" b="1" i="0" u="none" strike="noStrike" cap="none">
              <a:solidFill>
                <a:srgbClr val="000000"/>
              </a:solidFill>
              <a:latin typeface="Poppins"/>
              <a:ea typeface="Poppins"/>
              <a:cs typeface="Poppins"/>
              <a:sym typeface="Poppins"/>
            </a:endParaRPr>
          </a:p>
        </p:txBody>
      </p:sp>
      <p:sp>
        <p:nvSpPr>
          <p:cNvPr id="125" name="Google Shape;125;p11"/>
          <p:cNvSpPr txBox="1"/>
          <p:nvPr/>
        </p:nvSpPr>
        <p:spPr>
          <a:xfrm>
            <a:off x="13879690" y="3831760"/>
            <a:ext cx="3015000" cy="2554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l</a:t>
            </a:r>
            <a:endParaRPr sz="18700" b="1" i="0" u="none" strike="noStrike" cap="none">
              <a:solidFill>
                <a:srgbClr val="000000"/>
              </a:solidFill>
              <a:latin typeface="Poppins"/>
              <a:ea typeface="Poppins"/>
              <a:cs typeface="Poppins"/>
              <a:sym typeface="Poppins"/>
            </a:endParaRPr>
          </a:p>
        </p:txBody>
      </p:sp>
      <p:sp>
        <p:nvSpPr>
          <p:cNvPr id="126" name="Google Shape;126;p11"/>
          <p:cNvSpPr txBox="1"/>
          <p:nvPr/>
        </p:nvSpPr>
        <p:spPr>
          <a:xfrm>
            <a:off x="10864144" y="3831760"/>
            <a:ext cx="3015000" cy="2554200"/>
          </a:xfrm>
          <a:prstGeom prst="rect">
            <a:avLst/>
          </a:prstGeom>
          <a:noFill/>
          <a:ln>
            <a:noFill/>
          </a:ln>
        </p:spPr>
        <p:txBody>
          <a:bodyPr spcFirstLastPara="1" wrap="square" lIns="150800" tIns="75375" rIns="150800" bIns="75375" anchor="b"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i</a:t>
            </a:r>
            <a:endParaRPr sz="18700" b="1" i="0" u="none" strike="noStrike" cap="none">
              <a:solidFill>
                <a:srgbClr val="000000"/>
              </a:solidFill>
              <a:latin typeface="Poppins"/>
              <a:ea typeface="Poppins"/>
              <a:cs typeface="Poppins"/>
              <a:sym typeface="Poppins"/>
            </a:endParaRPr>
          </a:p>
        </p:txBody>
      </p:sp>
      <p:sp>
        <p:nvSpPr>
          <p:cNvPr id="127" name="Google Shape;127;p11"/>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8" name="Google Shape;128;p11"/>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9" name="Google Shape;129;p11"/>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30" name="Google Shape;130;p11"/>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
                                        <p:tgtEl>
                                          <p:spTgt spid="120"/>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1"/>
                                        <p:tgtEl>
                                          <p:spTgt spid="1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1"/>
                                        <p:tgtEl>
                                          <p:spTgt spid="121"/>
                                        </p:tgtEl>
                                      </p:cBhvr>
                                    </p:animEffect>
                                  </p:childTnLst>
                                </p:cTn>
                              </p:par>
                              <p:par>
                                <p:cTn id="21" presetID="10"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
                                        <p:tgtEl>
                                          <p:spTgt spid="1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1"/>
                                        <p:tgtEl>
                                          <p:spTgt spid="122"/>
                                        </p:tgtEl>
                                      </p:cBhvr>
                                    </p:animEffect>
                                  </p:childTnLst>
                                </p:cTn>
                              </p:par>
                              <p:par>
                                <p:cTn id="29" presetID="10" presetClass="entr" presetSubtype="0" fill="hold"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1"/>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2"/>
          <p:cNvGrpSpPr/>
          <p:nvPr/>
        </p:nvGrpSpPr>
        <p:grpSpPr>
          <a:xfrm>
            <a:off x="9813121" y="4100679"/>
            <a:ext cx="5833157" cy="3109759"/>
            <a:chOff x="5784675" y="818500"/>
            <a:chExt cx="2737800" cy="1941900"/>
          </a:xfrm>
        </p:grpSpPr>
        <p:sp>
          <p:nvSpPr>
            <p:cNvPr id="137" name="Google Shape;137;p12"/>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8" name="Google Shape;138;p12"/>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200" b="1" i="0" u="none" strike="noStrike" cap="none">
                  <a:solidFill>
                    <a:schemeClr val="accent2"/>
                  </a:solidFill>
                  <a:latin typeface="Poppins"/>
                  <a:ea typeface="Poppins"/>
                  <a:cs typeface="Poppins"/>
                  <a:sym typeface="Poppins"/>
                </a:rPr>
                <a:t>animal</a:t>
              </a:r>
              <a:endParaRPr sz="9200" b="1" i="0" u="none" strike="noStrike" cap="none">
                <a:solidFill>
                  <a:schemeClr val="accent2"/>
                </a:solidFill>
                <a:latin typeface="Poppins"/>
                <a:ea typeface="Poppins"/>
                <a:cs typeface="Poppins"/>
                <a:sym typeface="Poppins"/>
              </a:endParaRPr>
            </a:p>
          </p:txBody>
        </p:sp>
      </p:grpSp>
      <p:sp>
        <p:nvSpPr>
          <p:cNvPr id="139" name="Google Shape;139;p12"/>
          <p:cNvSpPr/>
          <p:nvPr/>
        </p:nvSpPr>
        <p:spPr>
          <a:xfrm>
            <a:off x="12550514" y="5028816"/>
            <a:ext cx="24132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0" name="Google Shape;140;p12"/>
          <p:cNvSpPr/>
          <p:nvPr/>
        </p:nvSpPr>
        <p:spPr>
          <a:xfrm>
            <a:off x="12248646" y="5028816"/>
            <a:ext cx="3021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1" name="Google Shape;141;p12"/>
          <p:cNvSpPr/>
          <p:nvPr/>
        </p:nvSpPr>
        <p:spPr>
          <a:xfrm>
            <a:off x="10583564" y="5028816"/>
            <a:ext cx="16650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2" name="Google Shape;142;p1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43" name="Google Shape;143;p12"/>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44" name="Google Shape;144;p12"/>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45" name="Google Shape;145;p12"/>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46" name="Google Shape;146;p12"/>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ppt_w</p:attrName>
                                        </p:attrNameLst>
                                      </p:cBhvr>
                                      <p:tavLst>
                                        <p:tav tm="0">
                                          <p:val>
                                            <p:strVal val="0"/>
                                          </p:val>
                                        </p:tav>
                                        <p:tav tm="100000">
                                          <p:val>
                                            <p:strVal val="#ppt_w"/>
                                          </p:val>
                                        </p:tav>
                                      </p:tavLst>
                                    </p:anim>
                                    <p:anim calcmode="lin" valueType="num">
                                      <p:cBhvr additive="base">
                                        <p:cTn id="8" dur="1000"/>
                                        <p:tgtEl>
                                          <p:spTgt spid="13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13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1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2608</Words>
  <Application>Microsoft Office PowerPoint</Application>
  <PresentationFormat>Custom</PresentationFormat>
  <Paragraphs>163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Poppins</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2024-07-24T20:16:32Z</dcterms:modified>
</cp:coreProperties>
</file>