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Questrial" pitchFamily="2"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 name="Google Shape;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Pull out the </a:t>
            </a:r>
            <a:r>
              <a:rPr lang="en" sz="1200" b="1">
                <a:solidFill>
                  <a:schemeClr val="dk1"/>
                </a:solidFill>
                <a:latin typeface="Poppins"/>
                <a:ea typeface="Poppins"/>
                <a:cs typeface="Poppins"/>
                <a:sym typeface="Poppins"/>
              </a:rPr>
              <a:t>Sound Letter cards</a:t>
            </a:r>
            <a:r>
              <a:rPr lang="en" sz="1200">
                <a:solidFill>
                  <a:schemeClr val="dk1"/>
                </a:solidFill>
                <a:latin typeface="Poppins"/>
                <a:ea typeface="Poppins"/>
                <a:cs typeface="Poppins"/>
                <a:sym typeface="Poppins"/>
              </a:rPr>
              <a:t> </a:t>
            </a:r>
            <a:r>
              <a:rPr lang="en" sz="1200" b="1">
                <a:solidFill>
                  <a:schemeClr val="dk1"/>
                </a:solidFill>
                <a:latin typeface="Poppins"/>
                <a:ea typeface="Poppins"/>
                <a:cs typeface="Poppins"/>
                <a:sym typeface="Poppins"/>
              </a:rPr>
              <a:t>that make a long e sound</a:t>
            </a:r>
            <a:r>
              <a:rPr lang="en" sz="1200">
                <a:solidFill>
                  <a:schemeClr val="dk1"/>
                </a:solidFill>
                <a:latin typeface="Poppins"/>
                <a:ea typeface="Poppins"/>
                <a:cs typeface="Poppins"/>
                <a:sym typeface="Poppins"/>
              </a:rPr>
              <a:t> (</a:t>
            </a:r>
            <a:r>
              <a:rPr lang="en" sz="1200" b="1">
                <a:solidFill>
                  <a:schemeClr val="dk1"/>
                </a:solidFill>
                <a:latin typeface="Poppins"/>
                <a:ea typeface="Poppins"/>
                <a:cs typeface="Poppins"/>
                <a:sym typeface="Poppins"/>
              </a:rPr>
              <a:t>e, ee, ea, ei, ie, 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e- all of the spellings. Let's review each of these spellings.</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ei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talk a little more about when we can and cannot use each of these.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or highlight each card as the rules are discussed.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 is used in open syllables to make the long e sound. E-e and i-e can be used anywhere in a word. E-a and e-i do not come at the end of words. Y usually comes at the end of the word. So many ways to make a long e sound!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river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spelling patterns do you see? I see an r controlled vowel, e-r that says /er/. Underline it! Put a dot under each vowel. How many syllables will we have? What does e-r say?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tell you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/r/ /i/ /v/ |/er/ = "river".</a:t>
            </a:r>
            <a:endParaRPr sz="1200" b="1">
              <a:solidFill>
                <a:schemeClr val="dk1"/>
              </a:solidFill>
              <a:latin typeface="Poppins"/>
              <a:ea typeface="Poppins"/>
              <a:cs typeface="Poppins"/>
              <a:sym typeface="Poppins"/>
            </a:endParaRPr>
          </a:p>
        </p:txBody>
      </p:sp>
      <p:sp>
        <p:nvSpPr>
          <p:cNvPr id="57" name="Google Shape;57;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8" name="Google Shape;58;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next word, </a:t>
            </a:r>
            <a:r>
              <a:rPr lang="en" sz="1200" i="1">
                <a:solidFill>
                  <a:schemeClr val="dk1"/>
                </a:solidFill>
                <a:latin typeface="Poppins"/>
                <a:ea typeface="Poppins"/>
                <a:cs typeface="Poppins"/>
                <a:sym typeface="Poppins"/>
              </a:rPr>
              <a:t>handy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Pause and let students talk about what they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two unconnected vowels telling me I probably have 2 syllables. Put a dot under each vowel. I'll divide between the d and y. Work with your neighbor and figure out how we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Offer support as necessary.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/h/ /a/ /n/| /d/ /e/ = "handy". Smart blending!</a:t>
            </a:r>
            <a:endParaRPr sz="1200">
              <a:solidFill>
                <a:schemeClr val="dk1"/>
              </a:solidFill>
              <a:latin typeface="Poppins"/>
              <a:ea typeface="Poppins"/>
              <a:cs typeface="Poppins"/>
              <a:sym typeface="Poppins"/>
            </a:endParaRPr>
          </a:p>
        </p:txBody>
      </p:sp>
      <p:sp>
        <p:nvSpPr>
          <p:cNvPr id="78" name="Google Shape;78;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9" name="Google Shape;79;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read a short text today. It's a short silly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text</a:t>
            </a:r>
            <a:r>
              <a:rPr lang="en" sz="1200" i="1">
                <a:solidFill>
                  <a:schemeClr val="dk1"/>
                </a:solidFill>
                <a:latin typeface="Poppins"/>
                <a:ea typeface="Poppins"/>
                <a:cs typeface="Poppins"/>
                <a:sym typeface="Poppins"/>
              </a:rPr>
              <a: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Gabe and I have been waiting to take the train.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It is here!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 wheels squeak on the tracks.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We have to plug our ears.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After it stops, we squeeze on.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Some people need seats.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I do not need a seat. I lean on Gabe.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A baby begins to shriek, but only briefly.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After a quick time, the baby looks at the ceiling and finds her fingers.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We are all happy.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these words, we look to see what spelling pattern it uses so we know what vowel sound to make. This unit, we've been practicing reading words with the long e sound using all the different spelling patterns. This text uses all of them as well as the high frequency words you've learned. Let's read this text first to read it and see what's happening in this short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and read it together. Help students decode as necessary. Pay attention to students who need a little extra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that we've read it once. Let's read it again and talk about what long e spelling patterns we see! What are all the ways to make the long 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Record students ideas. Then, read the text again and sort all the long e words according to rule.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CVCe - here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ee- wheels, squeeze, need, feel</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ea - squeak, ears, seats, lean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ei- ceiling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ie - shriek, briefly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y - baby, happy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open syllable - we, begins, she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r controlled e - after, fingers, 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 many ways to make the long e sound! Look at everything you've learned! Those brains are growing!</a:t>
            </a:r>
            <a:endParaRPr sz="1200" b="1">
              <a:solidFill>
                <a:schemeClr val="dk1"/>
              </a:solidFill>
              <a:latin typeface="Poppins"/>
              <a:ea typeface="Poppins"/>
              <a:cs typeface="Poppins"/>
              <a:sym typeface="Poppins"/>
            </a:endParaRPr>
          </a:p>
        </p:txBody>
      </p:sp>
      <p:sp>
        <p:nvSpPr>
          <p:cNvPr id="98" name="Google Shape;98;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9" name="Google Shape;99;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amber, study, grief, protein, Egypt</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NOTE: If the "Read the Words" section goes long, you can skip "Decode the Words" for today so that you have enough time to take the Formative Assessment.</a:t>
            </a:r>
            <a:endParaRPr sz="1200" b="1">
              <a:solidFill>
                <a:schemeClr val="dk1"/>
              </a:solidFill>
              <a:latin typeface="Poppins"/>
              <a:ea typeface="Poppins"/>
              <a:cs typeface="Poppins"/>
              <a:sym typeface="Poppins"/>
            </a:endParaRPr>
          </a:p>
        </p:txBody>
      </p:sp>
      <p:sp>
        <p:nvSpPr>
          <p:cNvPr id="112" name="Google Shape;112;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3" name="Google Shape;113;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Follow the directions to administer the Formative Assessment for Level C, Unit 2. </a:t>
            </a:r>
            <a:endParaRPr sz="1200" b="1">
              <a:solidFill>
                <a:schemeClr val="dk1"/>
              </a:solidFill>
              <a:latin typeface="Poppins"/>
              <a:ea typeface="Poppins"/>
              <a:cs typeface="Poppins"/>
              <a:sym typeface="Poppins"/>
            </a:endParaRPr>
          </a:p>
        </p:txBody>
      </p:sp>
      <p:sp>
        <p:nvSpPr>
          <p:cNvPr id="122" name="Google Shape;122;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3" name="Google Shape;123;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C, Unit 2 Formative Assessment, there is no new HFW. If you have time, review previously taught words. </a:t>
            </a:r>
            <a:endParaRPr sz="1200" b="1">
              <a:solidFill>
                <a:schemeClr val="dk1"/>
              </a:solidFill>
              <a:latin typeface="Poppins"/>
              <a:ea typeface="Poppins"/>
              <a:cs typeface="Poppins"/>
              <a:sym typeface="Poppins"/>
            </a:endParaRPr>
          </a:p>
        </p:txBody>
      </p:sp>
      <p:sp>
        <p:nvSpPr>
          <p:cNvPr id="132" name="Google Shape;132;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33" name="Google Shape;133;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3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p:nvPr/>
        </p:nvSpPr>
        <p:spPr>
          <a:xfrm>
            <a:off x="11912229" y="7949253"/>
            <a:ext cx="2189700" cy="25173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200" b="1" i="0" u="none" strike="noStrike" cap="none">
                <a:solidFill>
                  <a:srgbClr val="FFFFFF"/>
                </a:solidFill>
                <a:latin typeface="Poppins"/>
                <a:ea typeface="Poppins"/>
                <a:cs typeface="Poppins"/>
                <a:sym typeface="Poppins"/>
              </a:rPr>
              <a:t>Open Syllable</a:t>
            </a:r>
            <a:r>
              <a:rPr lang="en" sz="3400" b="1" i="0" u="none" strike="noStrike" cap="none">
                <a:solidFill>
                  <a:srgbClr val="FFFFFF"/>
                </a:solidFill>
                <a:latin typeface="Arial"/>
                <a:ea typeface="Arial"/>
                <a:cs typeface="Arial"/>
                <a:sym typeface="Arial"/>
              </a:rPr>
              <a:t>  </a:t>
            </a:r>
            <a:endParaRPr sz="3400" b="1" i="0" u="none" strike="noStrike" cap="none">
              <a:solidFill>
                <a:srgbClr val="FFFFFF"/>
              </a:solidFill>
              <a:latin typeface="Arial"/>
              <a:ea typeface="Arial"/>
              <a:cs typeface="Arial"/>
              <a:sym typeface="Arial"/>
            </a:endParaRPr>
          </a:p>
        </p:txBody>
      </p:sp>
      <p:pic>
        <p:nvPicPr>
          <p:cNvPr id="26" name="Google Shape;26;p6"/>
          <p:cNvPicPr preferRelativeResize="0"/>
          <p:nvPr/>
        </p:nvPicPr>
        <p:blipFill rotWithShape="1">
          <a:blip r:embed="rId3">
            <a:alphaModFix/>
          </a:blip>
          <a:srcRect t="1219" b="1219"/>
          <a:stretch/>
        </p:blipFill>
        <p:spPr>
          <a:xfrm>
            <a:off x="11490246" y="1700386"/>
            <a:ext cx="2845549" cy="2721211"/>
          </a:xfrm>
          <a:prstGeom prst="rect">
            <a:avLst/>
          </a:prstGeom>
          <a:noFill/>
          <a:ln>
            <a:noFill/>
          </a:ln>
        </p:spPr>
      </p:pic>
      <p:pic>
        <p:nvPicPr>
          <p:cNvPr id="27" name="Google Shape;27;p6"/>
          <p:cNvPicPr preferRelativeResize="0"/>
          <p:nvPr/>
        </p:nvPicPr>
        <p:blipFill rotWithShape="1">
          <a:blip r:embed="rId4">
            <a:alphaModFix/>
          </a:blip>
          <a:srcRect t="1247" b="1257"/>
          <a:stretch/>
        </p:blipFill>
        <p:spPr>
          <a:xfrm>
            <a:off x="7169127" y="2125596"/>
            <a:ext cx="2845552" cy="2721212"/>
          </a:xfrm>
          <a:prstGeom prst="rect">
            <a:avLst/>
          </a:prstGeom>
          <a:noFill/>
          <a:ln>
            <a:noFill/>
          </a:ln>
        </p:spPr>
      </p:pic>
      <p:pic>
        <p:nvPicPr>
          <p:cNvPr id="28" name="Google Shape;28;p6"/>
          <p:cNvPicPr preferRelativeResize="0"/>
          <p:nvPr/>
        </p:nvPicPr>
        <p:blipFill rotWithShape="1">
          <a:blip r:embed="rId5">
            <a:alphaModFix/>
          </a:blip>
          <a:srcRect l="426" r="425"/>
          <a:stretch/>
        </p:blipFill>
        <p:spPr>
          <a:xfrm>
            <a:off x="15811391" y="5022964"/>
            <a:ext cx="2845551" cy="2721072"/>
          </a:xfrm>
          <a:prstGeom prst="rect">
            <a:avLst/>
          </a:prstGeom>
          <a:noFill/>
          <a:ln>
            <a:noFill/>
          </a:ln>
        </p:spPr>
      </p:pic>
      <p:pic>
        <p:nvPicPr>
          <p:cNvPr id="29" name="Google Shape;29;p6"/>
          <p:cNvPicPr preferRelativeResize="0"/>
          <p:nvPr/>
        </p:nvPicPr>
        <p:blipFill rotWithShape="1">
          <a:blip r:embed="rId6">
            <a:alphaModFix/>
          </a:blip>
          <a:srcRect t="932" b="932"/>
          <a:stretch/>
        </p:blipFill>
        <p:spPr>
          <a:xfrm>
            <a:off x="15811364" y="2096673"/>
            <a:ext cx="2845553" cy="2721072"/>
          </a:xfrm>
          <a:prstGeom prst="rect">
            <a:avLst/>
          </a:prstGeom>
          <a:noFill/>
          <a:ln>
            <a:noFill/>
          </a:ln>
        </p:spPr>
      </p:pic>
      <p:pic>
        <p:nvPicPr>
          <p:cNvPr id="30" name="Google Shape;30;p6"/>
          <p:cNvPicPr preferRelativeResize="0"/>
          <p:nvPr/>
        </p:nvPicPr>
        <p:blipFill rotWithShape="1">
          <a:blip r:embed="rId7">
            <a:alphaModFix/>
          </a:blip>
          <a:srcRect t="1247" b="1257"/>
          <a:stretch/>
        </p:blipFill>
        <p:spPr>
          <a:xfrm>
            <a:off x="7169127" y="5037426"/>
            <a:ext cx="2845551" cy="2721210"/>
          </a:xfrm>
          <a:prstGeom prst="rect">
            <a:avLst/>
          </a:prstGeom>
          <a:noFill/>
          <a:ln>
            <a:noFill/>
          </a:ln>
        </p:spPr>
      </p:pic>
      <p:pic>
        <p:nvPicPr>
          <p:cNvPr id="31" name="Google Shape;31;p6"/>
          <p:cNvPicPr preferRelativeResize="0"/>
          <p:nvPr/>
        </p:nvPicPr>
        <p:blipFill rotWithShape="1">
          <a:blip r:embed="rId8">
            <a:alphaModFix/>
          </a:blip>
          <a:srcRect l="426" r="425"/>
          <a:stretch/>
        </p:blipFill>
        <p:spPr>
          <a:xfrm>
            <a:off x="15811391" y="7949255"/>
            <a:ext cx="2845551" cy="2721072"/>
          </a:xfrm>
          <a:prstGeom prst="rect">
            <a:avLst/>
          </a:prstGeom>
          <a:noFill/>
          <a:ln>
            <a:noFill/>
          </a:ln>
        </p:spPr>
      </p:pic>
      <p:sp>
        <p:nvSpPr>
          <p:cNvPr id="32" name="Google Shape;32;p6"/>
          <p:cNvSpPr/>
          <p:nvPr/>
        </p:nvSpPr>
        <p:spPr>
          <a:xfrm>
            <a:off x="11912229" y="4926704"/>
            <a:ext cx="2189700" cy="25173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200" b="1" i="0" u="none" strike="noStrike" cap="none">
                <a:solidFill>
                  <a:srgbClr val="FFFFFF"/>
                </a:solidFill>
                <a:latin typeface="Poppins"/>
                <a:ea typeface="Poppins"/>
                <a:cs typeface="Poppins"/>
                <a:sym typeface="Poppins"/>
              </a:rPr>
              <a:t>Bossy e </a:t>
            </a:r>
            <a:r>
              <a:rPr lang="en" sz="3400" b="1" i="0" u="none" strike="noStrike" cap="none">
                <a:solidFill>
                  <a:srgbClr val="FFFFFF"/>
                </a:solidFill>
                <a:latin typeface="Poppins"/>
                <a:ea typeface="Poppins"/>
                <a:cs typeface="Poppins"/>
                <a:sym typeface="Poppins"/>
              </a:rPr>
              <a:t> </a:t>
            </a:r>
            <a:endParaRPr sz="3400" b="1" i="0" u="none" strike="noStrike" cap="none">
              <a:solidFill>
                <a:srgbClr val="FFFFFF"/>
              </a:solidFill>
              <a:latin typeface="Poppins"/>
              <a:ea typeface="Poppins"/>
              <a:cs typeface="Poppins"/>
              <a:sym typeface="Poppins"/>
            </a:endParaRPr>
          </a:p>
        </p:txBody>
      </p:sp>
      <p:sp>
        <p:nvSpPr>
          <p:cNvPr id="33" name="Google Shape;33;p6"/>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34" name="Google Shape;34;p6"/>
          <p:cNvGrpSpPr/>
          <p:nvPr/>
        </p:nvGrpSpPr>
        <p:grpSpPr>
          <a:xfrm>
            <a:off x="599448" y="3308558"/>
            <a:ext cx="2489999" cy="2588607"/>
            <a:chOff x="599452" y="3110429"/>
            <a:chExt cx="2680589" cy="2786745"/>
          </a:xfrm>
        </p:grpSpPr>
        <p:sp>
          <p:nvSpPr>
            <p:cNvPr id="35" name="Google Shape;35;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 name="Google Shape;36;p6"/>
            <p:cNvPicPr preferRelativeResize="0"/>
            <p:nvPr/>
          </p:nvPicPr>
          <p:blipFill rotWithShape="1">
            <a:blip r:embed="rId9">
              <a:alphaModFix/>
            </a:blip>
            <a:srcRect/>
            <a:stretch/>
          </p:blipFill>
          <p:spPr>
            <a:xfrm>
              <a:off x="1219191" y="3110429"/>
              <a:ext cx="1442294" cy="2697122"/>
            </a:xfrm>
            <a:prstGeom prst="rect">
              <a:avLst/>
            </a:prstGeom>
            <a:noFill/>
            <a:ln>
              <a:noFill/>
            </a:ln>
          </p:spPr>
        </p:pic>
        <p:sp>
          <p:nvSpPr>
            <p:cNvPr id="37" name="Google Shape;37;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40" name="Google Shape;40;p6"/>
          <p:cNvPicPr preferRelativeResize="0"/>
          <p:nvPr/>
        </p:nvPicPr>
        <p:blipFill rotWithShape="1">
          <a:blip r:embed="rId10">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3">
            <a:alphaModFix/>
          </a:blip>
          <a:srcRect/>
          <a:stretch/>
        </p:blipFill>
        <p:spPr>
          <a:xfrm>
            <a:off x="7283943" y="1614172"/>
            <a:ext cx="11813192" cy="9079993"/>
          </a:xfrm>
          <a:prstGeom prst="rect">
            <a:avLst/>
          </a:prstGeom>
          <a:noFill/>
          <a:ln>
            <a:noFill/>
          </a:ln>
        </p:spPr>
      </p:pic>
      <p:pic>
        <p:nvPicPr>
          <p:cNvPr id="46" name="Google Shape;46;p7"/>
          <p:cNvPicPr preferRelativeResize="0"/>
          <p:nvPr/>
        </p:nvPicPr>
        <p:blipFill rotWithShape="1">
          <a:blip r:embed="rId4">
            <a:alphaModFix/>
          </a:blip>
          <a:srcRect/>
          <a:stretch/>
        </p:blipFill>
        <p:spPr>
          <a:xfrm>
            <a:off x="7283943" y="1614172"/>
            <a:ext cx="11813192" cy="9079993"/>
          </a:xfrm>
          <a:prstGeom prst="rect">
            <a:avLst/>
          </a:prstGeom>
          <a:noFill/>
          <a:ln>
            <a:noFill/>
          </a:ln>
        </p:spPr>
      </p:pic>
      <p:pic>
        <p:nvPicPr>
          <p:cNvPr id="47" name="Google Shape;47;p7"/>
          <p:cNvPicPr preferRelativeResize="0"/>
          <p:nvPr/>
        </p:nvPicPr>
        <p:blipFill rotWithShape="1">
          <a:blip r:embed="rId5">
            <a:alphaModFix/>
          </a:blip>
          <a:srcRect/>
          <a:stretch/>
        </p:blipFill>
        <p:spPr>
          <a:xfrm>
            <a:off x="7283943" y="1614172"/>
            <a:ext cx="11813192" cy="9079993"/>
          </a:xfrm>
          <a:prstGeom prst="rect">
            <a:avLst/>
          </a:prstGeom>
          <a:noFill/>
          <a:ln>
            <a:noFill/>
          </a:ln>
        </p:spPr>
      </p:pic>
      <p:sp>
        <p:nvSpPr>
          <p:cNvPr id="48" name="Google Shape;48;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49" name="Google Shape;49;p7"/>
          <p:cNvGrpSpPr/>
          <p:nvPr/>
        </p:nvGrpSpPr>
        <p:grpSpPr>
          <a:xfrm>
            <a:off x="599448" y="3308558"/>
            <a:ext cx="2489999" cy="2588607"/>
            <a:chOff x="599452" y="3110429"/>
            <a:chExt cx="2680589" cy="2786745"/>
          </a:xfrm>
        </p:grpSpPr>
        <p:sp>
          <p:nvSpPr>
            <p:cNvPr id="50" name="Google Shape;50;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 name="Google Shape;51;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2" name="Google Shape;52;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4" name="Google Shape;54;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p:tgtEl>
                                          <p:spTgt spid="45"/>
                                        </p:tgtEl>
                                        <p:attrNameLst>
                                          <p:attrName>ppt_w</p:attrName>
                                        </p:attrNameLst>
                                      </p:cBhvr>
                                      <p:tavLst>
                                        <p:tav tm="0">
                                          <p:val>
                                            <p:strVal val="0"/>
                                          </p:val>
                                        </p:tav>
                                        <p:tav tm="100000">
                                          <p:val>
                                            <p:strVal val="#ppt_w"/>
                                          </p:val>
                                        </p:tav>
                                      </p:tavLst>
                                    </p:anim>
                                    <p:anim calcmode="lin" valueType="num">
                                      <p:cBhvr additive="base">
                                        <p:cTn id="8" dur="1000"/>
                                        <p:tgtEl>
                                          <p:spTgt spid="4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1000"/>
                                        <p:tgtEl>
                                          <p:spTgt spid="46"/>
                                        </p:tgtEl>
                                        <p:attrNameLst>
                                          <p:attrName>ppt_w</p:attrName>
                                        </p:attrNameLst>
                                      </p:cBhvr>
                                      <p:tavLst>
                                        <p:tav tm="0">
                                          <p:val>
                                            <p:strVal val="0"/>
                                          </p:val>
                                        </p:tav>
                                        <p:tav tm="100000">
                                          <p:val>
                                            <p:strVal val="#ppt_w"/>
                                          </p:val>
                                        </p:tav>
                                      </p:tavLst>
                                    </p:anim>
                                    <p:anim calcmode="lin" valueType="num">
                                      <p:cBhvr additive="base">
                                        <p:cTn id="14" dur="1000"/>
                                        <p:tgtEl>
                                          <p:spTgt spid="46"/>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p:tgtEl>
                                          <p:spTgt spid="47"/>
                                        </p:tgtEl>
                                        <p:attrNameLst>
                                          <p:attrName>ppt_w</p:attrName>
                                        </p:attrNameLst>
                                      </p:cBhvr>
                                      <p:tavLst>
                                        <p:tav tm="0">
                                          <p:val>
                                            <p:strVal val="0"/>
                                          </p:val>
                                        </p:tav>
                                        <p:tav tm="100000">
                                          <p:val>
                                            <p:strVal val="#ppt_w"/>
                                          </p:val>
                                        </p:tav>
                                      </p:tavLst>
                                    </p:anim>
                                    <p:anim calcmode="lin" valueType="num">
                                      <p:cBhvr additive="base">
                                        <p:cTn id="20" dur="1000"/>
                                        <p:tgtEl>
                                          <p:spTgt spid="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8"/>
          <p:cNvPicPr preferRelativeResize="0"/>
          <p:nvPr/>
        </p:nvPicPr>
        <p:blipFill rotWithShape="1">
          <a:blip r:embed="rId3">
            <a:alphaModFix/>
          </a:blip>
          <a:srcRect/>
          <a:stretch/>
        </p:blipFill>
        <p:spPr>
          <a:xfrm rot="5400000">
            <a:off x="6696168" y="2343160"/>
            <a:ext cx="10186263" cy="6682185"/>
          </a:xfrm>
          <a:prstGeom prst="rect">
            <a:avLst/>
          </a:prstGeom>
          <a:noFill/>
          <a:ln>
            <a:noFill/>
          </a:ln>
        </p:spPr>
      </p:pic>
      <p:sp>
        <p:nvSpPr>
          <p:cNvPr id="61" name="Google Shape;61;p8"/>
          <p:cNvSpPr txBox="1"/>
          <p:nvPr/>
        </p:nvSpPr>
        <p:spPr>
          <a:xfrm>
            <a:off x="8828066" y="2146960"/>
            <a:ext cx="5922300" cy="23559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4500" b="1" i="0" u="none" strike="noStrike" cap="none">
                <a:solidFill>
                  <a:schemeClr val="lt1"/>
                </a:solidFill>
                <a:latin typeface="Poppins"/>
                <a:ea typeface="Poppins"/>
                <a:cs typeface="Poppins"/>
                <a:sym typeface="Poppins"/>
              </a:rPr>
              <a:t>river</a:t>
            </a:r>
            <a:endParaRPr sz="14500" b="1" i="0" u="none" strike="noStrike" cap="none">
              <a:solidFill>
                <a:schemeClr val="lt1"/>
              </a:solidFill>
              <a:latin typeface="Poppins"/>
              <a:ea typeface="Poppins"/>
              <a:cs typeface="Poppins"/>
              <a:sym typeface="Poppins"/>
            </a:endParaRPr>
          </a:p>
        </p:txBody>
      </p:sp>
      <p:sp>
        <p:nvSpPr>
          <p:cNvPr id="62" name="Google Shape;62;p8"/>
          <p:cNvSpPr/>
          <p:nvPr/>
        </p:nvSpPr>
        <p:spPr>
          <a:xfrm>
            <a:off x="10310441" y="4890671"/>
            <a:ext cx="545100" cy="3759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9582678" y="5237752"/>
            <a:ext cx="4405800" cy="3759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9658118" y="4890671"/>
            <a:ext cx="545100" cy="3759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2483240" y="4375825"/>
            <a:ext cx="383700" cy="4026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8"/>
          <p:cNvSpPr/>
          <p:nvPr/>
        </p:nvSpPr>
        <p:spPr>
          <a:xfrm>
            <a:off x="11056866" y="4890697"/>
            <a:ext cx="545100" cy="3759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8"/>
          <p:cNvSpPr/>
          <p:nvPr/>
        </p:nvSpPr>
        <p:spPr>
          <a:xfrm>
            <a:off x="11852067" y="4820046"/>
            <a:ext cx="1777200" cy="3759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8" name="Google Shape;68;p8"/>
          <p:cNvCxnSpPr/>
          <p:nvPr/>
        </p:nvCxnSpPr>
        <p:spPr>
          <a:xfrm>
            <a:off x="12319604" y="4151553"/>
            <a:ext cx="1101600" cy="0"/>
          </a:xfrm>
          <a:prstGeom prst="straightConnector1">
            <a:avLst/>
          </a:prstGeom>
          <a:noFill/>
          <a:ln w="76200" cap="flat" cmpd="sng">
            <a:solidFill>
              <a:srgbClr val="EDC31B"/>
            </a:solidFill>
            <a:prstDash val="solid"/>
            <a:round/>
            <a:headEnd type="none" w="sm" len="sm"/>
            <a:tailEnd type="none" w="sm" len="sm"/>
          </a:ln>
          <a:effectLst>
            <a:outerShdw blurRad="57150" dist="19050" dir="5400000" algn="bl" rotWithShape="0">
              <a:srgbClr val="000000">
                <a:alpha val="49803"/>
              </a:srgbClr>
            </a:outerShdw>
          </a:effectLst>
        </p:spPr>
      </p:cxnSp>
      <p:sp>
        <p:nvSpPr>
          <p:cNvPr id="69" name="Google Shape;69;p8"/>
          <p:cNvSpPr/>
          <p:nvPr/>
        </p:nvSpPr>
        <p:spPr>
          <a:xfrm>
            <a:off x="10390988" y="4375825"/>
            <a:ext cx="383700" cy="4026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8"/>
          <p:cNvSpPr txBox="1"/>
          <p:nvPr/>
        </p:nvSpPr>
        <p:spPr>
          <a:xfrm>
            <a:off x="8828066" y="6764501"/>
            <a:ext cx="5922300" cy="23559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5400" b="1" i="0" u="none" strike="noStrike" cap="none">
                <a:solidFill>
                  <a:schemeClr val="lt1"/>
                </a:solidFill>
                <a:latin typeface="Poppins"/>
                <a:ea typeface="Poppins"/>
                <a:cs typeface="Poppins"/>
                <a:sym typeface="Poppins"/>
              </a:rPr>
              <a:t>river</a:t>
            </a:r>
            <a:endParaRPr sz="15400" b="1" i="0" u="none" strike="noStrike" cap="none">
              <a:solidFill>
                <a:schemeClr val="lt1"/>
              </a:solidFill>
              <a:latin typeface="Poppins"/>
              <a:ea typeface="Poppins"/>
              <a:cs typeface="Poppins"/>
              <a:sym typeface="Poppins"/>
            </a:endParaRPr>
          </a:p>
        </p:txBody>
      </p:sp>
      <p:sp>
        <p:nvSpPr>
          <p:cNvPr id="71" name="Google Shape;71;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2" name="Google Shape;72;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3" name="Google Shape;73;p8"/>
          <p:cNvSpPr txBox="1">
            <a:spLocks noGrp="1"/>
          </p:cNvSpPr>
          <p:nvPr>
            <p:ph type="body" idx="1"/>
          </p:nvPr>
        </p:nvSpPr>
        <p:spPr>
          <a:xfrm>
            <a:off x="612648" y="5925312"/>
            <a:ext cx="5858100" cy="3735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SzPts val="3450"/>
              <a:buNone/>
            </a:pPr>
            <a:r>
              <a:rPr lang="en"/>
              <a:t>It’s time to blend the sounds!</a:t>
            </a:r>
            <a:endParaRPr/>
          </a:p>
          <a:p>
            <a:pPr marL="0" lvl="0" indent="0" algn="l" rtl="0">
              <a:lnSpc>
                <a:spcPct val="100000"/>
              </a:lnSpc>
              <a:spcBef>
                <a:spcPts val="0"/>
              </a:spcBef>
              <a:spcAft>
                <a:spcPts val="0"/>
              </a:spcAft>
              <a:buSzPts val="3450"/>
              <a:buNone/>
            </a:pPr>
            <a:endParaRPr/>
          </a:p>
          <a:p>
            <a:pPr marL="0" lvl="0" indent="0" algn="l" rtl="0">
              <a:lnSpc>
                <a:spcPct val="100000"/>
              </a:lnSpc>
              <a:spcBef>
                <a:spcPts val="0"/>
              </a:spcBef>
              <a:spcAft>
                <a:spcPts val="0"/>
              </a:spcAft>
              <a:buSzPts val="3450"/>
              <a:buNone/>
            </a:pPr>
            <a:r>
              <a:rPr lang="en"/>
              <a:t>It’s time to blend the sounds to help us read the words smoothly!</a:t>
            </a:r>
            <a:endParaRPr/>
          </a:p>
          <a:p>
            <a:pPr marL="0" lvl="0" indent="0" algn="l" rtl="0">
              <a:lnSpc>
                <a:spcPct val="100000"/>
              </a:lnSpc>
              <a:spcBef>
                <a:spcPts val="0"/>
              </a:spcBef>
              <a:spcAft>
                <a:spcPts val="0"/>
              </a:spcAft>
              <a:buSzPts val="3450"/>
              <a:buNone/>
            </a:pPr>
            <a:endParaRPr/>
          </a:p>
        </p:txBody>
      </p:sp>
      <p:sp>
        <p:nvSpPr>
          <p:cNvPr id="74" name="Google Shape;74;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p:txBody>
      </p:sp>
      <p:pic>
        <p:nvPicPr>
          <p:cNvPr id="75" name="Google Shape;75;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8"/>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
                                        <p:tgtEl>
                                          <p:spTgt spid="65"/>
                                        </p:tgtEl>
                                      </p:cBhvr>
                                    </p:animEffect>
                                  </p:childTnLst>
                                </p:cTn>
                              </p:par>
                              <p:par>
                                <p:cTn id="19" presetID="10"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1"/>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2"/>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6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6"/>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6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1"/>
                                          </p:stCondLst>
                                        </p:cTn>
                                        <p:tgtEl>
                                          <p:spTgt spid="6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1000"/>
                                        <p:tgtEl>
                                          <p:spTgt spid="63"/>
                                        </p:tgtEl>
                                      </p:cBhvr>
                                    </p:animEffect>
                                  </p:childTnLst>
                                </p:cTn>
                              </p:par>
                              <p:par>
                                <p:cTn id="49" presetID="1" presetClass="exit" presetSubtype="0" fill="hold" nodeType="withEffect">
                                  <p:stCondLst>
                                    <p:cond delay="0"/>
                                  </p:stCondLst>
                                  <p:childTnLst>
                                    <p:set>
                                      <p:cBhvr>
                                        <p:cTn id="50" dur="1" fill="hold">
                                          <p:stCondLst>
                                            <p:cond delay="1"/>
                                          </p:stCondLst>
                                        </p:cTn>
                                        <p:tgtEl>
                                          <p:spTgt spid="6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pic>
        <p:nvPicPr>
          <p:cNvPr id="81" name="Google Shape;81;p9"/>
          <p:cNvPicPr preferRelativeResize="0"/>
          <p:nvPr/>
        </p:nvPicPr>
        <p:blipFill rotWithShape="1">
          <a:blip r:embed="rId3">
            <a:alphaModFix/>
          </a:blip>
          <a:srcRect/>
          <a:stretch/>
        </p:blipFill>
        <p:spPr>
          <a:xfrm rot="5400000">
            <a:off x="6711482" y="2281464"/>
            <a:ext cx="10182056" cy="6684266"/>
          </a:xfrm>
          <a:prstGeom prst="rect">
            <a:avLst/>
          </a:prstGeom>
          <a:noFill/>
          <a:ln>
            <a:noFill/>
          </a:ln>
        </p:spPr>
      </p:pic>
      <p:sp>
        <p:nvSpPr>
          <p:cNvPr id="82" name="Google Shape;82;p9"/>
          <p:cNvSpPr txBox="1"/>
          <p:nvPr/>
        </p:nvSpPr>
        <p:spPr>
          <a:xfrm>
            <a:off x="8828789" y="1752280"/>
            <a:ext cx="5924400" cy="23550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300"/>
              <a:buFont typeface="Arial"/>
              <a:buNone/>
            </a:pPr>
            <a:r>
              <a:rPr lang="en" sz="12900" b="1" i="0" u="none" strike="noStrike" cap="none">
                <a:solidFill>
                  <a:schemeClr val="lt1"/>
                </a:solidFill>
                <a:latin typeface="Poppins"/>
                <a:ea typeface="Poppins"/>
                <a:cs typeface="Poppins"/>
                <a:sym typeface="Poppins"/>
              </a:rPr>
              <a:t>handy</a:t>
            </a:r>
            <a:endParaRPr sz="12900" b="1" i="0" u="none" strike="noStrike" cap="none">
              <a:solidFill>
                <a:schemeClr val="lt1"/>
              </a:solidFill>
              <a:latin typeface="Poppins"/>
              <a:ea typeface="Poppins"/>
              <a:cs typeface="Poppins"/>
              <a:sym typeface="Poppins"/>
            </a:endParaRPr>
          </a:p>
        </p:txBody>
      </p:sp>
      <p:sp>
        <p:nvSpPr>
          <p:cNvPr id="83" name="Google Shape;83;p9"/>
          <p:cNvSpPr/>
          <p:nvPr/>
        </p:nvSpPr>
        <p:spPr>
          <a:xfrm>
            <a:off x="10341184" y="4798394"/>
            <a:ext cx="524100" cy="364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9"/>
          <p:cNvSpPr/>
          <p:nvPr/>
        </p:nvSpPr>
        <p:spPr>
          <a:xfrm>
            <a:off x="9245789" y="5135107"/>
            <a:ext cx="5189700" cy="364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9"/>
          <p:cNvSpPr/>
          <p:nvPr/>
        </p:nvSpPr>
        <p:spPr>
          <a:xfrm>
            <a:off x="9358398" y="4798394"/>
            <a:ext cx="524100" cy="364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9"/>
          <p:cNvSpPr/>
          <p:nvPr/>
        </p:nvSpPr>
        <p:spPr>
          <a:xfrm>
            <a:off x="10654246" y="4215489"/>
            <a:ext cx="369000" cy="3900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p:nvPr/>
        </p:nvSpPr>
        <p:spPr>
          <a:xfrm>
            <a:off x="13841351" y="4215489"/>
            <a:ext cx="369000" cy="3900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8" name="Google Shape;88;p9"/>
          <p:cNvSpPr/>
          <p:nvPr/>
        </p:nvSpPr>
        <p:spPr>
          <a:xfrm>
            <a:off x="11595892" y="4798394"/>
            <a:ext cx="524100" cy="364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9" name="Google Shape;89;p9"/>
          <p:cNvSpPr/>
          <p:nvPr/>
        </p:nvSpPr>
        <p:spPr>
          <a:xfrm>
            <a:off x="12595368" y="4798394"/>
            <a:ext cx="524100" cy="364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9"/>
          <p:cNvSpPr/>
          <p:nvPr/>
        </p:nvSpPr>
        <p:spPr>
          <a:xfrm>
            <a:off x="13763903" y="4798394"/>
            <a:ext cx="524100" cy="364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1" name="Google Shape;91;p9"/>
          <p:cNvSpPr txBox="1"/>
          <p:nvPr/>
        </p:nvSpPr>
        <p:spPr>
          <a:xfrm>
            <a:off x="8828789" y="6767888"/>
            <a:ext cx="5924400" cy="23550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300"/>
              <a:buFont typeface="Arial"/>
              <a:buNone/>
            </a:pPr>
            <a:r>
              <a:rPr lang="en" sz="12900" b="1" i="0" u="none" strike="noStrike" cap="none">
                <a:solidFill>
                  <a:schemeClr val="lt1"/>
                </a:solidFill>
                <a:latin typeface="Poppins"/>
                <a:ea typeface="Poppins"/>
                <a:cs typeface="Poppins"/>
                <a:sym typeface="Poppins"/>
              </a:rPr>
              <a:t>handy</a:t>
            </a:r>
            <a:endParaRPr sz="12900" b="1" i="0" u="none" strike="noStrike" cap="none">
              <a:solidFill>
                <a:schemeClr val="lt1"/>
              </a:solidFill>
              <a:latin typeface="Poppins"/>
              <a:ea typeface="Poppins"/>
              <a:cs typeface="Poppins"/>
              <a:sym typeface="Poppins"/>
            </a:endParaRPr>
          </a:p>
        </p:txBody>
      </p:sp>
      <p:sp>
        <p:nvSpPr>
          <p:cNvPr id="92" name="Google Shape;92;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3" name="Google Shape;93;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94" name="Google Shape;94;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pic>
        <p:nvPicPr>
          <p:cNvPr id="95" name="Google Shape;95;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1"/>
                                        <p:tgtEl>
                                          <p:spTgt spid="86"/>
                                        </p:tgtEl>
                                      </p:cBhvr>
                                    </p:animEffect>
                                  </p:childTnLst>
                                </p:cTn>
                              </p:par>
                              <p:par>
                                <p:cTn id="13" presetID="10"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1"/>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3"/>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1"/>
                                          </p:stCondLst>
                                        </p:cTn>
                                        <p:tgtEl>
                                          <p:spTgt spid="8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8"/>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8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9"/>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8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0"/>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1"/>
                                          </p:stCondLst>
                                        </p:cTn>
                                        <p:tgtEl>
                                          <p:spTgt spid="8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1000"/>
                                        <p:tgtEl>
                                          <p:spTgt spid="84"/>
                                        </p:tgtEl>
                                      </p:cBhvr>
                                    </p:animEffect>
                                  </p:childTnLst>
                                </p:cTn>
                              </p:par>
                              <p:par>
                                <p:cTn id="49" presetID="1" presetClass="exit" presetSubtype="0" fill="hold" nodeType="withEffect">
                                  <p:stCondLst>
                                    <p:cond delay="0"/>
                                  </p:stCondLst>
                                  <p:childTnLst>
                                    <p:set>
                                      <p:cBhvr>
                                        <p:cTn id="50" dur="1" fill="hold">
                                          <p:stCondLst>
                                            <p:cond delay="1"/>
                                          </p:stCondLst>
                                        </p:cTn>
                                        <p:tgtEl>
                                          <p:spTgt spid="9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fade">
                                      <p:cBhvr>
                                        <p:cTn id="55"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grpSp>
        <p:nvGrpSpPr>
          <p:cNvPr id="101" name="Google Shape;101;p10"/>
          <p:cNvGrpSpPr/>
          <p:nvPr/>
        </p:nvGrpSpPr>
        <p:grpSpPr>
          <a:xfrm>
            <a:off x="7380087" y="2424014"/>
            <a:ext cx="11639209" cy="6625180"/>
            <a:chOff x="5784675" y="818500"/>
            <a:chExt cx="2737800" cy="1941900"/>
          </a:xfrm>
        </p:grpSpPr>
        <p:sp>
          <p:nvSpPr>
            <p:cNvPr id="102" name="Google Shape;102;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3" name="Google Shape;103;p10"/>
            <p:cNvSpPr/>
            <p:nvPr/>
          </p:nvSpPr>
          <p:spPr>
            <a:xfrm>
              <a:off x="5819552" y="864985"/>
              <a:ext cx="2664300" cy="183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4800"/>
                <a:buFont typeface="Arial"/>
                <a:buNone/>
              </a:pPr>
              <a:r>
                <a:rPr lang="en" sz="3700" b="1" i="0" u="none" strike="noStrike" cap="none">
                  <a:solidFill>
                    <a:schemeClr val="accent1"/>
                  </a:solidFill>
                  <a:latin typeface="Poppins"/>
                  <a:ea typeface="Poppins"/>
                  <a:cs typeface="Poppins"/>
                  <a:sym typeface="Poppins"/>
                </a:rPr>
                <a:t>Gabe and I have been waiting to take the train. It is here! The wheels squeak on the tracks. We have to plug our ears. After it stops, we squeeze on. Some people need seats. I do not need a seat. I lean on Gabe. </a:t>
              </a:r>
              <a:br>
                <a:rPr lang="en" sz="3700" b="1" i="0" u="none" strike="noStrike" cap="none">
                  <a:solidFill>
                    <a:schemeClr val="accent1"/>
                  </a:solidFill>
                  <a:latin typeface="Poppins"/>
                  <a:ea typeface="Poppins"/>
                  <a:cs typeface="Poppins"/>
                  <a:sym typeface="Poppins"/>
                </a:rPr>
              </a:br>
              <a:r>
                <a:rPr lang="en" sz="3700" b="1" i="0" u="none" strike="noStrike" cap="none">
                  <a:solidFill>
                    <a:schemeClr val="accent1"/>
                  </a:solidFill>
                  <a:latin typeface="Poppins"/>
                  <a:ea typeface="Poppins"/>
                  <a:cs typeface="Poppins"/>
                  <a:sym typeface="Poppins"/>
                </a:rPr>
                <a:t>A baby begins to shriek, but only briefly. After a quick time, the baby looks at the ceiling and finds her fingers. We are all happy. </a:t>
              </a:r>
              <a:endParaRPr sz="3700" b="1" i="0" u="none" strike="noStrike" cap="none">
                <a:solidFill>
                  <a:schemeClr val="accent1"/>
                </a:solidFill>
                <a:latin typeface="Poppins"/>
                <a:ea typeface="Poppins"/>
                <a:cs typeface="Poppins"/>
                <a:sym typeface="Poppins"/>
              </a:endParaRPr>
            </a:p>
          </p:txBody>
        </p:sp>
      </p:grpSp>
      <p:sp>
        <p:nvSpPr>
          <p:cNvPr id="104" name="Google Shape;104;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5" name="Google Shape;105;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06" name="Google Shape;106;p10"/>
          <p:cNvSpPr txBox="1">
            <a:spLocks noGrp="1"/>
          </p:cNvSpPr>
          <p:nvPr>
            <p:ph type="body" idx="1"/>
          </p:nvPr>
        </p:nvSpPr>
        <p:spPr>
          <a:xfrm>
            <a:off x="612648" y="6126480"/>
            <a:ext cx="61095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SzPts val="3450"/>
              <a:buNone/>
            </a:pPr>
            <a:r>
              <a:rPr lang="en"/>
              <a:t>It’s time to read the words!</a:t>
            </a:r>
            <a:endParaRPr/>
          </a:p>
          <a:p>
            <a:pPr marL="0" lvl="0" indent="0" algn="l" rtl="0">
              <a:lnSpc>
                <a:spcPct val="100000"/>
              </a:lnSpc>
              <a:spcBef>
                <a:spcPts val="0"/>
              </a:spcBef>
              <a:spcAft>
                <a:spcPts val="0"/>
              </a:spcAft>
              <a:buSzPts val="3450"/>
              <a:buNone/>
            </a:pPr>
            <a:endParaRPr/>
          </a:p>
          <a:p>
            <a:pPr marL="0" lvl="0" indent="0" algn="l" rtl="0">
              <a:lnSpc>
                <a:spcPct val="100000"/>
              </a:lnSpc>
              <a:spcBef>
                <a:spcPts val="0"/>
              </a:spcBef>
              <a:spcAft>
                <a:spcPts val="0"/>
              </a:spcAft>
              <a:buSzPts val="3450"/>
              <a:buNone/>
            </a:pPr>
            <a:r>
              <a:rPr lang="en"/>
              <a:t>It’s time to read the words, so we can read smoothly, like we are speaking!</a:t>
            </a:r>
            <a:endParaRPr/>
          </a:p>
        </p:txBody>
      </p:sp>
      <p:sp>
        <p:nvSpPr>
          <p:cNvPr id="107" name="Google Shape;107;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p:txBody>
      </p:sp>
      <p:pic>
        <p:nvPicPr>
          <p:cNvPr id="108" name="Google Shape;108;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09" name="Google Shape;109;p10"/>
          <p:cNvPicPr preferRelativeResize="0"/>
          <p:nvPr/>
        </p:nvPicPr>
        <p:blipFill rotWithShape="1">
          <a:blip r:embed="rId5">
            <a:alphaModFix/>
          </a:blip>
          <a:srcRect/>
          <a:stretch/>
        </p:blipFill>
        <p:spPr>
          <a:xfrm>
            <a:off x="17075975" y="9253600"/>
            <a:ext cx="2459199" cy="1777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additive="base">
                                        <p:cTn id="12" dur="1000"/>
                                        <p:tgtEl>
                                          <p:spTgt spid="101"/>
                                        </p:tgtEl>
                                        <p:attrNameLst>
                                          <p:attrName>ppt_w</p:attrName>
                                        </p:attrNameLst>
                                      </p:cBhvr>
                                      <p:tavLst>
                                        <p:tav tm="0">
                                          <p:val>
                                            <p:strVal val="0"/>
                                          </p:val>
                                        </p:tav>
                                        <p:tav tm="100000">
                                          <p:val>
                                            <p:strVal val="#ppt_w"/>
                                          </p:val>
                                        </p:tav>
                                      </p:tavLst>
                                    </p:anim>
                                    <p:anim calcmode="lin" valueType="num">
                                      <p:cBhvr additive="base">
                                        <p:cTn id="13" dur="1000"/>
                                        <p:tgtEl>
                                          <p:spTgt spid="10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11"/>
          <p:cNvSpPr txBox="1"/>
          <p:nvPr/>
        </p:nvSpPr>
        <p:spPr>
          <a:xfrm>
            <a:off x="7286800" y="2385550"/>
            <a:ext cx="13238700" cy="76542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700" b="1" i="0" u="none" strike="noStrike" cap="none" dirty="0">
                <a:solidFill>
                  <a:schemeClr val="accent1"/>
                </a:solidFill>
                <a:latin typeface="Poppins"/>
                <a:ea typeface="Poppins"/>
                <a:cs typeface="Poppins"/>
                <a:sym typeface="Poppins"/>
              </a:rPr>
              <a:t>amber		</a:t>
            </a:r>
            <a:r>
              <a:rPr lang="en" sz="10700" b="1" dirty="0">
                <a:solidFill>
                  <a:schemeClr val="accent1"/>
                </a:solidFill>
                <a:latin typeface="Poppins"/>
                <a:ea typeface="Poppins"/>
                <a:cs typeface="Poppins"/>
                <a:sym typeface="Poppins"/>
              </a:rPr>
              <a:t>  </a:t>
            </a:r>
            <a:r>
              <a:rPr lang="en" sz="10700" b="1" i="0" u="none" strike="noStrike" cap="none" dirty="0">
                <a:solidFill>
                  <a:schemeClr val="accent1"/>
                </a:solidFill>
                <a:latin typeface="Poppins"/>
                <a:ea typeface="Poppins"/>
                <a:cs typeface="Poppins"/>
                <a:sym typeface="Poppins"/>
              </a:rPr>
              <a:t>study</a:t>
            </a:r>
            <a:endParaRPr sz="107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700" b="1" i="0" u="none" strike="noStrike" cap="none" dirty="0">
                <a:solidFill>
                  <a:schemeClr val="accent1"/>
                </a:solidFill>
                <a:latin typeface="Poppins"/>
                <a:ea typeface="Poppins"/>
                <a:cs typeface="Poppins"/>
                <a:sym typeface="Poppins"/>
              </a:rPr>
              <a:t>grief				  protein</a:t>
            </a:r>
            <a:endParaRPr sz="107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700" b="1" i="0" u="none" strike="noStrike" cap="none" dirty="0">
                <a:solidFill>
                  <a:schemeClr val="accent1"/>
                </a:solidFill>
                <a:latin typeface="Poppins"/>
                <a:ea typeface="Poppins"/>
                <a:cs typeface="Poppins"/>
                <a:sym typeface="Poppins"/>
              </a:rPr>
              <a:t>Egypt</a:t>
            </a:r>
            <a:endParaRPr sz="107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200" b="1" i="0" u="none" strike="noStrike" cap="none" dirty="0">
              <a:solidFill>
                <a:schemeClr val="accent1"/>
              </a:solidFill>
              <a:highlight>
                <a:srgbClr val="FFFFFF"/>
              </a:highlight>
              <a:latin typeface="Poppins"/>
              <a:ea typeface="Poppins"/>
              <a:cs typeface="Poppins"/>
              <a:sym typeface="Poppins"/>
            </a:endParaRPr>
          </a:p>
        </p:txBody>
      </p:sp>
      <p:sp>
        <p:nvSpPr>
          <p:cNvPr id="116" name="Google Shape;116;p11"/>
          <p:cNvSpPr txBox="1">
            <a:spLocks noGrp="1"/>
          </p:cNvSpPr>
          <p:nvPr>
            <p:ph type="body" idx="1"/>
          </p:nvPr>
        </p:nvSpPr>
        <p:spPr>
          <a:xfrm>
            <a:off x="612648" y="5971032"/>
            <a:ext cx="5877900" cy="3204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SzPts val="3450"/>
              <a:buNone/>
            </a:pPr>
            <a:r>
              <a:rPr lang="en"/>
              <a:t>It’s time to decode the sounds in the words!</a:t>
            </a:r>
            <a:endParaRPr/>
          </a:p>
          <a:p>
            <a:pPr marL="0" lvl="0" indent="0" algn="l" rtl="0">
              <a:lnSpc>
                <a:spcPct val="100000"/>
              </a:lnSpc>
              <a:spcBef>
                <a:spcPts val="0"/>
              </a:spcBef>
              <a:spcAft>
                <a:spcPts val="0"/>
              </a:spcAft>
              <a:buSzPts val="3450"/>
              <a:buNone/>
            </a:pPr>
            <a:endParaRPr/>
          </a:p>
          <a:p>
            <a:pPr marL="0" lvl="0" indent="0" algn="l" rtl="0">
              <a:lnSpc>
                <a:spcPct val="100000"/>
              </a:lnSpc>
              <a:spcBef>
                <a:spcPts val="0"/>
              </a:spcBef>
              <a:spcAft>
                <a:spcPts val="0"/>
              </a:spcAft>
              <a:buSzPts val="3450"/>
              <a:buNone/>
            </a:pPr>
            <a:r>
              <a:rPr lang="en"/>
              <a:t>It’s time to decode the sounds in the words so </a:t>
            </a:r>
            <a:endParaRPr/>
          </a:p>
          <a:p>
            <a:pPr marL="0" lvl="0" indent="0" algn="l" rtl="0">
              <a:lnSpc>
                <a:spcPct val="100000"/>
              </a:lnSpc>
              <a:spcBef>
                <a:spcPts val="0"/>
              </a:spcBef>
              <a:spcAft>
                <a:spcPts val="0"/>
              </a:spcAft>
              <a:buSzPts val="3450"/>
              <a:buNone/>
            </a:pPr>
            <a:r>
              <a:rPr lang="en"/>
              <a:t>we can read the words!</a:t>
            </a:r>
            <a:endParaRPr/>
          </a:p>
        </p:txBody>
      </p:sp>
      <p:sp>
        <p:nvSpPr>
          <p:cNvPr id="117" name="Google Shape;117;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p:txBody>
      </p:sp>
      <p:pic>
        <p:nvPicPr>
          <p:cNvPr id="118" name="Google Shape;118;p11"/>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19" name="Google Shape;119;p11"/>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1000"/>
                                        <p:tgtEl>
                                          <p:spTgt spid="115"/>
                                        </p:tgtEl>
                                        <p:attrNameLst>
                                          <p:attrName>ppt_w</p:attrName>
                                        </p:attrNameLst>
                                      </p:cBhvr>
                                      <p:tavLst>
                                        <p:tav tm="0">
                                          <p:val>
                                            <p:strVal val="0"/>
                                          </p:val>
                                        </p:tav>
                                        <p:tav tm="100000">
                                          <p:val>
                                            <p:strVal val="#ppt_w"/>
                                          </p:val>
                                        </p:tav>
                                      </p:tavLst>
                                    </p:anim>
                                    <p:anim calcmode="lin" valueType="num">
                                      <p:cBhvr additive="base">
                                        <p:cTn id="8" dur="1000"/>
                                        <p:tgtEl>
                                          <p:spTgt spid="1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2"/>
          <p:cNvSpPr txBox="1"/>
          <p:nvPr/>
        </p:nvSpPr>
        <p:spPr>
          <a:xfrm>
            <a:off x="15081782" y="3694314"/>
            <a:ext cx="3506400" cy="2956200"/>
          </a:xfrm>
          <a:prstGeom prst="rect">
            <a:avLst/>
          </a:prstGeom>
          <a:noFill/>
          <a:ln>
            <a:noFill/>
          </a:ln>
        </p:spPr>
        <p:txBody>
          <a:bodyPr spcFirstLastPara="1" wrap="square" lIns="150800" tIns="75375" rIns="150800" bIns="75375" anchor="t" anchorCtr="0">
            <a:noAutofit/>
          </a:bodyPr>
          <a:lstStyle/>
          <a:p>
            <a:pPr marL="0" marR="0" lvl="0" indent="0" algn="l" rtl="0">
              <a:lnSpc>
                <a:spcPct val="90000"/>
              </a:lnSpc>
              <a:spcBef>
                <a:spcPts val="0"/>
              </a:spcBef>
              <a:spcAft>
                <a:spcPts val="0"/>
              </a:spcAft>
              <a:buClr>
                <a:schemeClr val="lt1"/>
              </a:buClr>
              <a:buSzPts val="28800"/>
              <a:buFont typeface="Arial"/>
              <a:buNone/>
            </a:pPr>
            <a:endParaRPr sz="22000" b="1" i="0" u="none" strike="noStrike" cap="none">
              <a:solidFill>
                <a:srgbClr val="000000"/>
              </a:solidFill>
              <a:latin typeface="Questrial"/>
              <a:ea typeface="Questrial"/>
              <a:cs typeface="Questrial"/>
              <a:sym typeface="Questrial"/>
            </a:endParaRPr>
          </a:p>
        </p:txBody>
      </p:sp>
      <p:pic>
        <p:nvPicPr>
          <p:cNvPr id="126" name="Google Shape;126;p12"/>
          <p:cNvPicPr preferRelativeResize="0"/>
          <p:nvPr/>
        </p:nvPicPr>
        <p:blipFill rotWithShape="1">
          <a:blip r:embed="rId3">
            <a:alphaModFix/>
          </a:blip>
          <a:srcRect t="2936" b="2943"/>
          <a:stretch/>
        </p:blipFill>
        <p:spPr>
          <a:xfrm>
            <a:off x="10191260" y="2784347"/>
            <a:ext cx="4890520" cy="5742480"/>
          </a:xfrm>
          <a:prstGeom prst="rect">
            <a:avLst/>
          </a:prstGeom>
          <a:noFill/>
          <a:ln>
            <a:noFill/>
          </a:ln>
        </p:spPr>
      </p:pic>
      <p:sp>
        <p:nvSpPr>
          <p:cNvPr id="127" name="Google Shape;127;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pic>
        <p:nvPicPr>
          <p:cNvPr id="128" name="Google Shape;128;p12"/>
          <p:cNvPicPr preferRelativeResize="0"/>
          <p:nvPr/>
        </p:nvPicPr>
        <p:blipFill rotWithShape="1">
          <a:blip r:embed="rId4">
            <a:alphaModFix/>
          </a:blip>
          <a:srcRect/>
          <a:stretch/>
        </p:blipFill>
        <p:spPr>
          <a:xfrm>
            <a:off x="537975" y="3283650"/>
            <a:ext cx="3734709" cy="2499625"/>
          </a:xfrm>
          <a:prstGeom prst="rect">
            <a:avLst/>
          </a:prstGeom>
          <a:noFill/>
          <a:ln>
            <a:noFill/>
          </a:ln>
        </p:spPr>
      </p:pic>
      <p:pic>
        <p:nvPicPr>
          <p:cNvPr id="129" name="Google Shape;129;p12"/>
          <p:cNvPicPr preferRelativeResize="0"/>
          <p:nvPr/>
        </p:nvPicPr>
        <p:blipFill rotWithShape="1">
          <a:blip r:embed="rId5">
            <a:alphaModFix/>
          </a:blip>
          <a:srcRect/>
          <a:stretch/>
        </p:blipFill>
        <p:spPr>
          <a:xfrm>
            <a:off x="18281858" y="549800"/>
            <a:ext cx="669700" cy="1285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pic>
        <p:nvPicPr>
          <p:cNvPr id="135" name="Google Shape;135;p13"/>
          <p:cNvPicPr preferRelativeResize="0"/>
          <p:nvPr/>
        </p:nvPicPr>
        <p:blipFill rotWithShape="1">
          <a:blip r:embed="rId3">
            <a:alphaModFix/>
          </a:blip>
          <a:srcRect t="2936" b="2943"/>
          <a:stretch/>
        </p:blipFill>
        <p:spPr>
          <a:xfrm>
            <a:off x="10188768" y="2784320"/>
            <a:ext cx="4890520" cy="5742480"/>
          </a:xfrm>
          <a:prstGeom prst="rect">
            <a:avLst/>
          </a:prstGeom>
          <a:noFill/>
          <a:ln>
            <a:noFill/>
          </a:ln>
        </p:spPr>
      </p:pic>
      <p:sp>
        <p:nvSpPr>
          <p:cNvPr id="136" name="Google Shape;136;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7" name="Google Shape;137;p13"/>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138" name="Google Shape;138;p13"/>
          <p:cNvSpPr txBox="1">
            <a:spLocks noGrp="1"/>
          </p:cNvSpPr>
          <p:nvPr>
            <p:ph type="body" idx="2"/>
          </p:nvPr>
        </p:nvSpPr>
        <p:spPr>
          <a:xfrm>
            <a:off x="612750" y="631025"/>
            <a:ext cx="5738700" cy="3424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pic>
        <p:nvPicPr>
          <p:cNvPr id="139" name="Google Shape;139;p13"/>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1795</Words>
  <Application>Microsoft Office PowerPoint</Application>
  <PresentationFormat>Custom</PresentationFormat>
  <Paragraphs>156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Poppins</vt:lpstr>
      <vt:lpstr>Arial</vt:lpstr>
      <vt:lpstr>Calibri</vt:lpstr>
      <vt:lpstr>Questrial</vt:lpstr>
      <vt:lpstr>Poppins Black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2024-07-24T20:12:39Z</dcterms:modified>
</cp:coreProperties>
</file>