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pos="432"/>
        <p:guide orient="horz" pos="35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i-e.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i-e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I-e is one way to make the long e sound. I-e can say /e/ like </a:t>
            </a:r>
            <a:r>
              <a:rPr lang="en" sz="1200" i="1">
                <a:solidFill>
                  <a:schemeClr val="dk1"/>
                </a:solidFill>
                <a:latin typeface="Poppins"/>
                <a:ea typeface="Poppins"/>
                <a:cs typeface="Poppins"/>
                <a:sym typeface="Poppins"/>
              </a:rPr>
              <a:t>p</a:t>
            </a:r>
            <a:r>
              <a:rPr lang="en" sz="1200" i="1" u="sng">
                <a:solidFill>
                  <a:schemeClr val="dk1"/>
                </a:solidFill>
                <a:latin typeface="Poppins"/>
                <a:ea typeface="Poppins"/>
                <a:cs typeface="Poppins"/>
                <a:sym typeface="Poppins"/>
              </a:rPr>
              <a:t>ie</a:t>
            </a:r>
            <a:r>
              <a:rPr lang="en" sz="1200" i="1">
                <a:solidFill>
                  <a:schemeClr val="dk1"/>
                </a:solidFill>
                <a:latin typeface="Poppins"/>
                <a:ea typeface="Poppins"/>
                <a:cs typeface="Poppins"/>
                <a:sym typeface="Poppins"/>
              </a:rPr>
              <a:t>ce and f</a:t>
            </a:r>
            <a:r>
              <a:rPr lang="en" sz="1200" i="1" u="sng">
                <a:solidFill>
                  <a:schemeClr val="dk1"/>
                </a:solidFill>
                <a:latin typeface="Poppins"/>
                <a:ea typeface="Poppins"/>
                <a:cs typeface="Poppins"/>
                <a:sym typeface="Poppins"/>
              </a:rPr>
              <a:t>ie</a:t>
            </a:r>
            <a:r>
              <a:rPr lang="en" sz="1200" i="1">
                <a:solidFill>
                  <a:schemeClr val="dk1"/>
                </a:solidFill>
                <a:latin typeface="Poppins"/>
                <a:ea typeface="Poppins"/>
                <a:cs typeface="Poppins"/>
                <a:sym typeface="Poppins"/>
              </a:rPr>
              <a:t>ld</a:t>
            </a:r>
            <a:r>
              <a:rPr lang="en" sz="1200">
                <a:solidFill>
                  <a:schemeClr val="dk1"/>
                </a:solidFill>
                <a:latin typeface="Poppins"/>
                <a:ea typeface="Poppins"/>
                <a:cs typeface="Poppins"/>
                <a:sym typeface="Poppins"/>
              </a:rPr>
              <a:t>. For example, we say /f/ /e/ /l/ /d/ = field. Say the sound with me.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i-e can say the long e, /e/.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I-e can make the long e sound,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piece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i-e.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also has a c followed by an e. Do you remember why that e is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chance to answer.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That e makes the c use the soft sound, /s/.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 /e/ /s/. Putting it altogether. /p/ /e/ /s/ = "piece".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piece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field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i-e.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i-e. Underline it! Let's try it first with a long e sound. /f/ /e/ /l/ /d/.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/f/ /e/ /l/ /d/ = "field". Remember, i-e may say /e/. Great thinking while blending the sounds today!</a:t>
            </a:r>
            <a:endParaRPr sz="1200">
              <a:solidFill>
                <a:schemeClr val="dk1"/>
              </a:solidFill>
              <a:latin typeface="Poppins"/>
              <a:ea typeface="Poppins"/>
              <a:cs typeface="Poppins"/>
              <a:sym typeface="Poppins"/>
            </a:endParaRPr>
          </a:p>
        </p:txBody>
      </p:sp>
      <p:sp>
        <p:nvSpPr>
          <p:cNvPr id="74" name="Google Shape;7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5" name="Google Shape;7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shield.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i-e. Let's underline it to remember it stays together. /sh/ /e/ /l/ /d/. Put it together /sh/ /e/ /l/ /d/ = "shield".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"shield".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shriek.</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i-e.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"shriek", /sh/ /r/ /e/ /k/.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chief said a brief piece about the thief.</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i-e can make the long e sound, /e/. Those brains are growing!</a:t>
            </a:r>
            <a:endParaRPr sz="1200" b="1">
              <a:solidFill>
                <a:schemeClr val="dk1"/>
              </a:solidFill>
              <a:latin typeface="Poppins"/>
              <a:ea typeface="Poppins"/>
              <a:cs typeface="Poppins"/>
              <a:sym typeface="Poppins"/>
            </a:endParaRPr>
          </a:p>
        </p:txBody>
      </p:sp>
      <p:sp>
        <p:nvSpPr>
          <p:cNvPr id="93" name="Google Shape;9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4" name="Google Shape;94;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fierce, pier, siege, tier</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9" name="Google Shape;119;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0" name="Google Shape;120;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grief</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grief</a:t>
            </a:r>
            <a:r>
              <a:rPr lang="en" sz="1200">
                <a:solidFill>
                  <a:schemeClr val="dk1"/>
                </a:solidFill>
                <a:latin typeface="Poppins"/>
                <a:ea typeface="Poppins"/>
                <a:cs typeface="Poppins"/>
                <a:sym typeface="Poppins"/>
              </a:rPr>
              <a:t>. Let's listen to the sounds and match the sound to the correct letter. The word is "grief". I hear /g/ /r/ /e/, /f/. We'll use i-e for the long e sound.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grief </a:t>
            </a:r>
            <a:r>
              <a:rPr lang="en" sz="1200">
                <a:solidFill>
                  <a:schemeClr val="dk1"/>
                </a:solidFill>
                <a:latin typeface="Poppins"/>
                <a:ea typeface="Poppins"/>
                <a:cs typeface="Poppins"/>
                <a:sym typeface="Poppins"/>
              </a:rPr>
              <a:t>we write the letters g-r-i-e-f. /g/, /r/, /e/, /f/ = g-r- i-e-f. You spelled it. </a:t>
            </a:r>
            <a:endParaRPr sz="1200">
              <a:solidFill>
                <a:schemeClr val="dk1"/>
              </a:solidFill>
              <a:latin typeface="Poppins"/>
              <a:ea typeface="Poppins"/>
              <a:cs typeface="Poppins"/>
              <a:sym typeface="Poppins"/>
            </a:endParaRPr>
          </a:p>
        </p:txBody>
      </p:sp>
      <p:sp>
        <p:nvSpPr>
          <p:cNvPr id="129" name="Google Shape;12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0" name="Google Shape;13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grief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thief.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thief</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"thief" we write the letters t-h-i-e-f. i-e can say the long e, /e/. Great thinking! Awesome job spelling words today!</a:t>
            </a:r>
            <a:endParaRPr sz="1000">
              <a:solidFill>
                <a:schemeClr val="dk1"/>
              </a:solidFill>
              <a:latin typeface="Poppins"/>
              <a:ea typeface="Poppins"/>
              <a:cs typeface="Poppins"/>
              <a:sym typeface="Poppins"/>
            </a:endParaRPr>
          </a:p>
        </p:txBody>
      </p:sp>
      <p:sp>
        <p:nvSpPr>
          <p:cNvPr id="146" name="Google Shape;146;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7" name="Google Shape;147;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does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I see an o-e. We'd expect the o-e to make the long o sound. It does not in this word. In this word, it makes the short u sound. /d/ /u/ /z/ = "duz". Let's read our new word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does</a:t>
            </a:r>
            <a:endParaRPr sz="1200" b="1">
              <a:solidFill>
                <a:schemeClr val="dk1"/>
              </a:solidFill>
              <a:latin typeface="Poppins"/>
              <a:ea typeface="Poppins"/>
              <a:cs typeface="Poppins"/>
              <a:sym typeface="Poppins"/>
            </a:endParaRPr>
          </a:p>
        </p:txBody>
      </p:sp>
      <p:sp>
        <p:nvSpPr>
          <p:cNvPr id="160" name="Google Shape;160;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1" name="Google Shape;161;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a:stretch/>
        </p:blipFill>
        <p:spPr>
          <a:xfrm>
            <a:off x="11067262" y="541406"/>
            <a:ext cx="4044263" cy="10320810"/>
          </a:xfrm>
          <a:prstGeom prst="rect">
            <a:avLst/>
          </a:prstGeom>
          <a:noFill/>
          <a:ln>
            <a:noFill/>
          </a:ln>
        </p:spPr>
      </p:pic>
      <p:sp>
        <p:nvSpPr>
          <p:cNvPr id="26" name="Google Shape;26;p6"/>
          <p:cNvSpPr txBox="1"/>
          <p:nvPr/>
        </p:nvSpPr>
        <p:spPr>
          <a:xfrm>
            <a:off x="11075287" y="4698683"/>
            <a:ext cx="4044300" cy="60972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8700" b="1" i="0" u="none" strike="noStrike" cap="none">
                <a:solidFill>
                  <a:schemeClr val="accent1"/>
                </a:solidFill>
                <a:highlight>
                  <a:schemeClr val="lt1"/>
                </a:highlight>
                <a:latin typeface="Poppins"/>
                <a:ea typeface="Poppins"/>
                <a:cs typeface="Poppins"/>
                <a:sym typeface="Poppins"/>
              </a:rPr>
              <a:t>f</a:t>
            </a:r>
            <a:r>
              <a:rPr lang="en" sz="8700" b="1" i="0" u="none" strike="noStrike" cap="none">
                <a:solidFill>
                  <a:srgbClr val="FF0000"/>
                </a:solidFill>
                <a:highlight>
                  <a:srgbClr val="FFFFFF"/>
                </a:highlight>
                <a:latin typeface="Poppins"/>
                <a:ea typeface="Poppins"/>
                <a:cs typeface="Poppins"/>
                <a:sym typeface="Poppins"/>
              </a:rPr>
              <a:t>ie</a:t>
            </a:r>
            <a:r>
              <a:rPr lang="en" sz="8700" b="1" i="0" u="none" strike="noStrike" cap="none">
                <a:solidFill>
                  <a:schemeClr val="accent1"/>
                </a:solidFill>
                <a:highlight>
                  <a:schemeClr val="lt1"/>
                </a:highlight>
                <a:latin typeface="Poppins"/>
                <a:ea typeface="Poppins"/>
                <a:cs typeface="Poppins"/>
                <a:sym typeface="Poppins"/>
              </a:rPr>
              <a:t>ld</a:t>
            </a:r>
            <a:r>
              <a:rPr lang="en" sz="5800" b="1" i="0" u="none" strike="noStrike" cap="none">
                <a:solidFill>
                  <a:srgbClr val="242424"/>
                </a:solidFill>
                <a:highlight>
                  <a:srgbClr val="FFFFFF"/>
                </a:highlight>
                <a:latin typeface="Poppins"/>
                <a:ea typeface="Poppins"/>
                <a:cs typeface="Poppins"/>
                <a:sym typeface="Poppins"/>
              </a:rPr>
              <a:t> </a:t>
            </a:r>
            <a:endParaRPr sz="58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3900" b="1" i="0" u="none" strike="noStrike" cap="none">
                <a:solidFill>
                  <a:schemeClr val="dk1"/>
                </a:solidFill>
                <a:highlight>
                  <a:schemeClr val="lt1"/>
                </a:highlight>
                <a:latin typeface="Poppins"/>
                <a:ea typeface="Poppins"/>
                <a:cs typeface="Poppins"/>
                <a:sym typeface="Poppins"/>
              </a:rPr>
              <a:t>/</a:t>
            </a:r>
            <a:r>
              <a:rPr lang="en" sz="3900" b="1" i="0" u="none" strike="noStrike" cap="none">
                <a:solidFill>
                  <a:schemeClr val="accent1"/>
                </a:solidFill>
                <a:highlight>
                  <a:schemeClr val="lt1"/>
                </a:highlight>
                <a:latin typeface="Poppins"/>
                <a:ea typeface="Poppins"/>
                <a:cs typeface="Poppins"/>
                <a:sym typeface="Poppins"/>
              </a:rPr>
              <a:t>f</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rgbClr val="FF0000"/>
                </a:solidFill>
                <a:highlight>
                  <a:schemeClr val="lt1"/>
                </a:highlight>
                <a:latin typeface="Poppins"/>
                <a:ea typeface="Poppins"/>
                <a:cs typeface="Poppins"/>
                <a:sym typeface="Poppins"/>
              </a:rPr>
              <a:t>ē</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chemeClr val="accent1"/>
                </a:solidFill>
                <a:highlight>
                  <a:schemeClr val="lt1"/>
                </a:highlight>
                <a:latin typeface="Poppins"/>
                <a:ea typeface="Poppins"/>
                <a:cs typeface="Poppins"/>
                <a:sym typeface="Poppins"/>
              </a:rPr>
              <a:t>l</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chemeClr val="accent1"/>
                </a:solidFill>
                <a:highlight>
                  <a:schemeClr val="lt1"/>
                </a:highlight>
                <a:latin typeface="Poppins"/>
                <a:ea typeface="Poppins"/>
                <a:cs typeface="Poppins"/>
                <a:sym typeface="Poppins"/>
              </a:rPr>
              <a:t>d</a:t>
            </a:r>
            <a:r>
              <a:rPr lang="en" sz="3900" b="1" i="0" u="none" strike="noStrike" cap="none">
                <a:solidFill>
                  <a:schemeClr val="dk1"/>
                </a:solidFill>
                <a:highlight>
                  <a:schemeClr val="lt1"/>
                </a:highlight>
                <a:latin typeface="Poppins"/>
                <a:ea typeface="Poppins"/>
                <a:cs typeface="Poppins"/>
                <a:sym typeface="Poppins"/>
              </a:rPr>
              <a:t>/</a:t>
            </a:r>
            <a:r>
              <a:rPr lang="en" sz="6100" b="1" i="0" u="none" strike="noStrike" cap="none">
                <a:solidFill>
                  <a:schemeClr val="dk1"/>
                </a:solidFill>
                <a:highlight>
                  <a:schemeClr val="lt1"/>
                </a:highlight>
                <a:latin typeface="Poppins"/>
                <a:ea typeface="Poppins"/>
                <a:cs typeface="Poppins"/>
                <a:sym typeface="Poppins"/>
              </a:rPr>
              <a:t> </a:t>
            </a:r>
            <a:endParaRPr sz="6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6300" b="1" i="0" u="none" strike="noStrike" cap="none">
                <a:solidFill>
                  <a:srgbClr val="242424"/>
                </a:solidFill>
                <a:highlight>
                  <a:srgbClr val="FFFFFF"/>
                </a:highlight>
                <a:latin typeface="Poppins"/>
                <a:ea typeface="Poppins"/>
                <a:cs typeface="Poppins"/>
                <a:sym typeface="Poppins"/>
              </a:rPr>
              <a:t>= </a:t>
            </a:r>
            <a:r>
              <a:rPr lang="en" sz="6300" b="1" i="0" u="none" strike="noStrike" cap="none">
                <a:solidFill>
                  <a:schemeClr val="accent1"/>
                </a:solidFill>
                <a:highlight>
                  <a:schemeClr val="lt1"/>
                </a:highlight>
                <a:latin typeface="Poppins"/>
                <a:ea typeface="Poppins"/>
                <a:cs typeface="Poppins"/>
                <a:sym typeface="Poppins"/>
              </a:rPr>
              <a:t>f</a:t>
            </a:r>
            <a:r>
              <a:rPr lang="en" sz="6300" b="1" i="0" u="none" strike="noStrike" cap="none">
                <a:solidFill>
                  <a:srgbClr val="FF0000"/>
                </a:solidFill>
                <a:highlight>
                  <a:srgbClr val="FFFFFF"/>
                </a:highlight>
                <a:latin typeface="Poppins"/>
                <a:ea typeface="Poppins"/>
                <a:cs typeface="Poppins"/>
                <a:sym typeface="Poppins"/>
              </a:rPr>
              <a:t>ie</a:t>
            </a:r>
            <a:r>
              <a:rPr lang="en" sz="6300" b="1" i="0" u="none" strike="noStrike" cap="none">
                <a:solidFill>
                  <a:schemeClr val="accent1"/>
                </a:solidFill>
                <a:highlight>
                  <a:schemeClr val="lt1"/>
                </a:highlight>
                <a:latin typeface="Poppins"/>
                <a:ea typeface="Poppins"/>
                <a:cs typeface="Poppins"/>
                <a:sym typeface="Poppins"/>
              </a:rPr>
              <a:t>ld</a:t>
            </a:r>
            <a:r>
              <a:rPr lang="en" sz="7300" b="1" i="0" u="none" strike="noStrike" cap="none">
                <a:solidFill>
                  <a:srgbClr val="006FB6"/>
                </a:solidFill>
                <a:highlight>
                  <a:srgbClr val="FFFFFF"/>
                </a:highlight>
                <a:latin typeface="Questrial"/>
                <a:ea typeface="Questrial"/>
                <a:cs typeface="Questrial"/>
                <a:sym typeface="Questrial"/>
              </a:rPr>
              <a:t> </a:t>
            </a:r>
            <a:endParaRPr sz="2200" b="1" i="0" u="none" strike="noStrike" cap="none">
              <a:solidFill>
                <a:srgbClr val="242424"/>
              </a:solidFill>
              <a:latin typeface="Calibri"/>
              <a:ea typeface="Calibri"/>
              <a:cs typeface="Calibri"/>
              <a:sym typeface="Calibri"/>
            </a:endParaRPr>
          </a:p>
        </p:txBody>
      </p:sp>
      <p:sp>
        <p:nvSpPr>
          <p:cNvPr id="27" name="Google Shape;27;p6"/>
          <p:cNvSpPr/>
          <p:nvPr/>
        </p:nvSpPr>
        <p:spPr>
          <a:xfrm>
            <a:off x="11404192" y="5213893"/>
            <a:ext cx="3401100" cy="1483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8" name="Google Shape;28;p6"/>
          <p:cNvPicPr preferRelativeResize="0"/>
          <p:nvPr/>
        </p:nvPicPr>
        <p:blipFill rotWithShape="1">
          <a:blip r:embed="rId4">
            <a:alphaModFix/>
          </a:blip>
          <a:srcRect l="426" r="425"/>
          <a:stretch/>
        </p:blipFill>
        <p:spPr>
          <a:xfrm>
            <a:off x="11714292" y="1352016"/>
            <a:ext cx="2964766" cy="2990104"/>
          </a:xfrm>
          <a:prstGeom prst="rect">
            <a:avLst/>
          </a:prstGeom>
          <a:noFill/>
          <a:ln>
            <a:noFill/>
          </a:ln>
        </p:spPr>
      </p:pic>
      <p:sp>
        <p:nvSpPr>
          <p:cNvPr id="29" name="Google Shape;29;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6"/>
          <p:cNvSpPr txBox="1"/>
          <p:nvPr/>
        </p:nvSpPr>
        <p:spPr>
          <a:xfrm>
            <a:off x="610316" y="6162327"/>
            <a:ext cx="60585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so we can use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rule to help us read!</a:t>
            </a:r>
            <a:endParaRPr sz="3450" b="1" i="0" u="none" strike="noStrike" cap="none">
              <a:solidFill>
                <a:srgbClr val="0071B5"/>
              </a:solidFill>
              <a:latin typeface="Poppins"/>
              <a:ea typeface="Poppins"/>
              <a:cs typeface="Poppins"/>
              <a:sym typeface="Poppins"/>
            </a:endParaRPr>
          </a:p>
        </p:txBody>
      </p:sp>
      <p:pic>
        <p:nvPicPr>
          <p:cNvPr id="36" name="Google Shape;36;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 presetClass="exit" presetSubtype="0" fill="hold" nodeType="withEffect">
                                  <p:stCondLst>
                                    <p:cond delay="0"/>
                                  </p:stCondLst>
                                  <p:childTnLst>
                                    <p:set>
                                      <p:cBhvr>
                                        <p:cTn id="9" dur="1" fill="hold">
                                          <p:stCondLst>
                                            <p:cond delay="1"/>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7664943" y="1995172"/>
            <a:ext cx="11511613" cy="8906255"/>
          </a:xfrm>
          <a:prstGeom prst="rect">
            <a:avLst/>
          </a:prstGeom>
          <a:noFill/>
          <a:ln>
            <a:noFill/>
          </a:ln>
        </p:spPr>
      </p:pic>
      <p:pic>
        <p:nvPicPr>
          <p:cNvPr id="42" name="Google Shape;42;p7"/>
          <p:cNvPicPr preferRelativeResize="0"/>
          <p:nvPr/>
        </p:nvPicPr>
        <p:blipFill rotWithShape="1">
          <a:blip r:embed="rId4">
            <a:alphaModFix/>
          </a:blip>
          <a:srcRect/>
          <a:stretch/>
        </p:blipFill>
        <p:spPr>
          <a:xfrm>
            <a:off x="7664943" y="1995172"/>
            <a:ext cx="11513861" cy="8906255"/>
          </a:xfrm>
          <a:prstGeom prst="rect">
            <a:avLst/>
          </a:prstGeom>
          <a:noFill/>
          <a:ln>
            <a:noFill/>
          </a:ln>
        </p:spPr>
      </p:pic>
      <p:pic>
        <p:nvPicPr>
          <p:cNvPr id="43" name="Google Shape;43;p7"/>
          <p:cNvPicPr preferRelativeResize="0"/>
          <p:nvPr/>
        </p:nvPicPr>
        <p:blipFill rotWithShape="1">
          <a:blip r:embed="rId5">
            <a:alphaModFix/>
          </a:blip>
          <a:srcRect/>
          <a:stretch/>
        </p:blipFill>
        <p:spPr>
          <a:xfrm>
            <a:off x="7588743" y="1995172"/>
            <a:ext cx="11576305" cy="8909037"/>
          </a:xfrm>
          <a:prstGeom prst="rect">
            <a:avLst/>
          </a:prstGeom>
          <a:noFill/>
          <a:ln>
            <a:noFill/>
          </a:ln>
        </p:spPr>
      </p:pic>
      <p:sp>
        <p:nvSpPr>
          <p:cNvPr id="44" name="Google Shape;44;p7"/>
          <p:cNvSpPr/>
          <p:nvPr/>
        </p:nvSpPr>
        <p:spPr>
          <a:xfrm>
            <a:off x="9722753" y="4633201"/>
            <a:ext cx="1373400" cy="1174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5" name="Google Shape;4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756047" y="2226851"/>
            <a:ext cx="10424163" cy="6883198"/>
          </a:xfrm>
          <a:prstGeom prst="rect">
            <a:avLst/>
          </a:prstGeom>
          <a:noFill/>
          <a:ln>
            <a:noFill/>
          </a:ln>
        </p:spPr>
      </p:pic>
      <p:sp>
        <p:nvSpPr>
          <p:cNvPr id="58" name="Google Shape;58;p8"/>
          <p:cNvSpPr txBox="1"/>
          <p:nvPr/>
        </p:nvSpPr>
        <p:spPr>
          <a:xfrm>
            <a:off x="8844158" y="1888944"/>
            <a:ext cx="6158700" cy="244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400" b="1" i="0" u="none" strike="noStrike" cap="none">
                <a:solidFill>
                  <a:schemeClr val="lt1"/>
                </a:solidFill>
                <a:latin typeface="Poppins"/>
                <a:ea typeface="Poppins"/>
                <a:cs typeface="Poppins"/>
                <a:sym typeface="Poppins"/>
              </a:rPr>
              <a:t>piece</a:t>
            </a:r>
            <a:endParaRPr sz="15400" b="1" i="0" u="none" strike="noStrike" cap="none">
              <a:solidFill>
                <a:schemeClr val="lt1"/>
              </a:solidFill>
              <a:latin typeface="Poppins"/>
              <a:ea typeface="Poppins"/>
              <a:cs typeface="Poppins"/>
              <a:sym typeface="Poppins"/>
            </a:endParaRPr>
          </a:p>
        </p:txBody>
      </p:sp>
      <p:sp>
        <p:nvSpPr>
          <p:cNvPr id="59" name="Google Shape;59;p8"/>
          <p:cNvSpPr/>
          <p:nvPr/>
        </p:nvSpPr>
        <p:spPr>
          <a:xfrm>
            <a:off x="11166832" y="4638875"/>
            <a:ext cx="544800" cy="378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361008" y="4989903"/>
            <a:ext cx="5394600" cy="378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762861" y="4638875"/>
            <a:ext cx="544800" cy="378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1166858" y="4176511"/>
            <a:ext cx="383700" cy="4053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2614928" y="4638875"/>
            <a:ext cx="544800" cy="378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2242488" y="2254935"/>
            <a:ext cx="2505000" cy="1769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txBox="1"/>
          <p:nvPr/>
        </p:nvSpPr>
        <p:spPr>
          <a:xfrm>
            <a:off x="8815538" y="6489331"/>
            <a:ext cx="6158700" cy="244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400" b="1" i="0" u="none" strike="noStrike" cap="none">
                <a:solidFill>
                  <a:schemeClr val="lt1"/>
                </a:solidFill>
                <a:latin typeface="Poppins"/>
                <a:ea typeface="Poppins"/>
                <a:cs typeface="Poppins"/>
                <a:sym typeface="Poppins"/>
              </a:rPr>
              <a:t>piece</a:t>
            </a:r>
            <a:endParaRPr sz="15400" b="1" i="0" u="none" strike="noStrike" cap="none">
              <a:solidFill>
                <a:schemeClr val="lt1"/>
              </a:solidFill>
              <a:latin typeface="Poppins"/>
              <a:ea typeface="Poppins"/>
              <a:cs typeface="Poppins"/>
              <a:sym typeface="Poppins"/>
            </a:endParaRPr>
          </a:p>
        </p:txBody>
      </p:sp>
      <p:cxnSp>
        <p:nvCxnSpPr>
          <p:cNvPr id="66" name="Google Shape;66;p8"/>
          <p:cNvCxnSpPr/>
          <p:nvPr/>
        </p:nvCxnSpPr>
        <p:spPr>
          <a:xfrm>
            <a:off x="10785942" y="3964432"/>
            <a:ext cx="1145700" cy="0"/>
          </a:xfrm>
          <a:prstGeom prst="straightConnector1">
            <a:avLst/>
          </a:prstGeom>
          <a:noFill/>
          <a:ln w="76200" cap="flat" cmpd="sng">
            <a:solidFill>
              <a:srgbClr val="EDC31B"/>
            </a:solidFill>
            <a:prstDash val="solid"/>
            <a:round/>
            <a:headEnd type="none" w="sm" len="sm"/>
            <a:tailEnd type="none" w="sm" len="sm"/>
          </a:ln>
        </p:spPr>
      </p:cxnSp>
      <p:sp>
        <p:nvSpPr>
          <p:cNvPr id="67" name="Google Shape;67;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68" name="Google Shape;68;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69" name="Google Shape;69;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sp>
        <p:nvSpPr>
          <p:cNvPr id="70" name="Google Shape;70;p8"/>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71" name="Google Shape;71;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5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childTnLst>
                                </p:cTn>
                              </p:par>
                              <p:par>
                                <p:cTn id="45" presetID="1" presetClass="exit" presetSubtype="0" fill="hold" nodeType="withEffect">
                                  <p:stCondLst>
                                    <p:cond delay="0"/>
                                  </p:stCondLst>
                                  <p:childTnLst>
                                    <p:set>
                                      <p:cBhvr>
                                        <p:cTn id="46" dur="1" fill="hold">
                                          <p:stCondLst>
                                            <p:cond delay="1"/>
                                          </p:stCondLst>
                                        </p:cTn>
                                        <p:tgtEl>
                                          <p:spTgt spid="6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1"/>
                                        <p:tgtEl>
                                          <p:spTgt spid="65"/>
                                        </p:tgtEl>
                                        <p:attrNameLst>
                                          <p:attrName>ppt_w</p:attrName>
                                        </p:attrNameLst>
                                      </p:cBhvr>
                                      <p:tavLst>
                                        <p:tav tm="0">
                                          <p:val>
                                            <p:strVal val="0"/>
                                          </p:val>
                                        </p:tav>
                                        <p:tav tm="100000">
                                          <p:val>
                                            <p:strVal val="#ppt_w"/>
                                          </p:val>
                                        </p:tav>
                                      </p:tavLst>
                                    </p:anim>
                                    <p:anim calcmode="lin" valueType="num">
                                      <p:cBhvr additive="base">
                                        <p:cTn id="52" dur="1"/>
                                        <p:tgtEl>
                                          <p:spTgt spid="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rot="5400000">
            <a:off x="6736295" y="2246607"/>
            <a:ext cx="10424163" cy="6843688"/>
          </a:xfrm>
          <a:prstGeom prst="rect">
            <a:avLst/>
          </a:prstGeom>
          <a:noFill/>
          <a:ln>
            <a:noFill/>
          </a:ln>
        </p:spPr>
      </p:pic>
      <p:sp>
        <p:nvSpPr>
          <p:cNvPr id="78" name="Google Shape;78;p9"/>
          <p:cNvSpPr txBox="1"/>
          <p:nvPr/>
        </p:nvSpPr>
        <p:spPr>
          <a:xfrm>
            <a:off x="8842335" y="1881515"/>
            <a:ext cx="6123300" cy="2433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400" b="1" i="0" u="none" strike="noStrike" cap="none">
                <a:solidFill>
                  <a:schemeClr val="lt1"/>
                </a:solidFill>
                <a:latin typeface="Poppins"/>
                <a:ea typeface="Poppins"/>
                <a:cs typeface="Poppins"/>
                <a:sym typeface="Poppins"/>
              </a:rPr>
              <a:t>field</a:t>
            </a:r>
            <a:endParaRPr sz="15400" b="1" i="0" u="none" strike="noStrike" cap="none">
              <a:solidFill>
                <a:schemeClr val="lt1"/>
              </a:solidFill>
              <a:latin typeface="Poppins"/>
              <a:ea typeface="Poppins"/>
              <a:cs typeface="Poppins"/>
              <a:sym typeface="Poppins"/>
            </a:endParaRPr>
          </a:p>
        </p:txBody>
      </p:sp>
      <p:sp>
        <p:nvSpPr>
          <p:cNvPr id="79" name="Google Shape;79;p9"/>
          <p:cNvSpPr/>
          <p:nvPr/>
        </p:nvSpPr>
        <p:spPr>
          <a:xfrm>
            <a:off x="11151678" y="4617187"/>
            <a:ext cx="541500" cy="3768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9815727" y="4966394"/>
            <a:ext cx="4357200" cy="3768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p:nvPr/>
        </p:nvSpPr>
        <p:spPr>
          <a:xfrm>
            <a:off x="10120456" y="4617187"/>
            <a:ext cx="541500" cy="3768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11151704" y="4157220"/>
            <a:ext cx="381600" cy="4032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12182926" y="4617187"/>
            <a:ext cx="541500" cy="3768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txBox="1"/>
          <p:nvPr/>
        </p:nvSpPr>
        <p:spPr>
          <a:xfrm>
            <a:off x="8813879" y="6458047"/>
            <a:ext cx="6123300" cy="2433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400" b="1" i="0" u="none" strike="noStrike" cap="none">
                <a:solidFill>
                  <a:schemeClr val="lt1"/>
                </a:solidFill>
                <a:latin typeface="Poppins"/>
                <a:ea typeface="Poppins"/>
                <a:cs typeface="Poppins"/>
                <a:sym typeface="Poppins"/>
              </a:rPr>
              <a:t>field</a:t>
            </a:r>
            <a:endParaRPr sz="15400" b="1" i="0" u="none" strike="noStrike" cap="none">
              <a:solidFill>
                <a:schemeClr val="lt1"/>
              </a:solidFill>
              <a:latin typeface="Poppins"/>
              <a:ea typeface="Poppins"/>
              <a:cs typeface="Poppins"/>
              <a:sym typeface="Poppins"/>
            </a:endParaRPr>
          </a:p>
        </p:txBody>
      </p:sp>
      <p:cxnSp>
        <p:nvCxnSpPr>
          <p:cNvPr id="85" name="Google Shape;85;p9"/>
          <p:cNvCxnSpPr/>
          <p:nvPr/>
        </p:nvCxnSpPr>
        <p:spPr>
          <a:xfrm>
            <a:off x="10772974" y="3946241"/>
            <a:ext cx="1139400" cy="0"/>
          </a:xfrm>
          <a:prstGeom prst="straightConnector1">
            <a:avLst/>
          </a:prstGeom>
          <a:noFill/>
          <a:ln w="76200" cap="flat" cmpd="sng">
            <a:solidFill>
              <a:srgbClr val="EDC31B"/>
            </a:solidFill>
            <a:prstDash val="solid"/>
            <a:round/>
            <a:headEnd type="none" w="sm" len="sm"/>
            <a:tailEnd type="none" w="sm" len="sm"/>
          </a:ln>
        </p:spPr>
      </p:cxnSp>
      <p:sp>
        <p:nvSpPr>
          <p:cNvPr id="86" name="Google Shape;86;p9"/>
          <p:cNvSpPr/>
          <p:nvPr/>
        </p:nvSpPr>
        <p:spPr>
          <a:xfrm>
            <a:off x="13080237" y="4617187"/>
            <a:ext cx="541500" cy="3768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9" name="Google Shape;89;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90" name="Google Shape;90;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8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7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8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childTnLst>
                                </p:cTn>
                              </p:par>
                              <p:par>
                                <p:cTn id="47" presetID="1" presetClass="exit" presetSubtype="0" fill="hold" nodeType="withEffect">
                                  <p:stCondLst>
                                    <p:cond delay="0"/>
                                  </p:stCondLst>
                                  <p:childTnLst>
                                    <p:set>
                                      <p:cBhvr>
                                        <p:cTn id="48" dur="1" fill="hold">
                                          <p:stCondLst>
                                            <p:cond delay="1"/>
                                          </p:stCondLst>
                                        </p:cTn>
                                        <p:tgtEl>
                                          <p:spTgt spid="8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1"/>
                                        <p:tgtEl>
                                          <p:spTgt spid="84"/>
                                        </p:tgtEl>
                                        <p:attrNameLst>
                                          <p:attrName>ppt_w</p:attrName>
                                        </p:attrNameLst>
                                      </p:cBhvr>
                                      <p:tavLst>
                                        <p:tav tm="0">
                                          <p:val>
                                            <p:strVal val="0"/>
                                          </p:val>
                                        </p:tav>
                                        <p:tav tm="100000">
                                          <p:val>
                                            <p:strVal val="#ppt_w"/>
                                          </p:val>
                                        </p:tav>
                                      </p:tavLst>
                                    </p:anim>
                                    <p:anim calcmode="lin" valueType="num">
                                      <p:cBhvr additive="base">
                                        <p:cTn id="54" dur="1"/>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10"/>
          <p:cNvGrpSpPr/>
          <p:nvPr/>
        </p:nvGrpSpPr>
        <p:grpSpPr>
          <a:xfrm>
            <a:off x="7432634" y="2459505"/>
            <a:ext cx="4109985" cy="2732447"/>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900"/>
                <a:buFont typeface="Arial"/>
                <a:buNone/>
              </a:pPr>
              <a:r>
                <a:rPr lang="en" sz="7800" b="1" i="0" u="none" strike="noStrike" cap="none">
                  <a:solidFill>
                    <a:schemeClr val="accent1"/>
                  </a:solidFill>
                  <a:latin typeface="Poppins"/>
                  <a:ea typeface="Poppins"/>
                  <a:cs typeface="Poppins"/>
                  <a:sym typeface="Poppins"/>
                </a:rPr>
                <a:t>shield</a:t>
              </a:r>
              <a:endParaRPr sz="7800" b="1" i="0" u="none" strike="noStrike" cap="none">
                <a:solidFill>
                  <a:schemeClr val="accent1"/>
                </a:solidFill>
                <a:latin typeface="Poppins"/>
                <a:ea typeface="Poppins"/>
                <a:cs typeface="Poppins"/>
                <a:sym typeface="Poppins"/>
              </a:endParaRPr>
            </a:p>
          </p:txBody>
        </p:sp>
      </p:grpSp>
      <p:grpSp>
        <p:nvGrpSpPr>
          <p:cNvPr id="99" name="Google Shape;99;p10"/>
          <p:cNvGrpSpPr/>
          <p:nvPr/>
        </p:nvGrpSpPr>
        <p:grpSpPr>
          <a:xfrm>
            <a:off x="13241798" y="2459529"/>
            <a:ext cx="4520929" cy="2732447"/>
            <a:chOff x="5784675" y="907452"/>
            <a:chExt cx="2737800" cy="1941900"/>
          </a:xfrm>
        </p:grpSpPr>
        <p:sp>
          <p:nvSpPr>
            <p:cNvPr id="100" name="Google Shape;100;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7800" b="1" i="0" u="none" strike="noStrike" cap="none">
                  <a:solidFill>
                    <a:schemeClr val="accent1"/>
                  </a:solidFill>
                  <a:latin typeface="Poppins"/>
                  <a:ea typeface="Poppins"/>
                  <a:cs typeface="Poppins"/>
                  <a:sym typeface="Poppins"/>
                </a:rPr>
                <a:t>shriek</a:t>
              </a:r>
              <a:endParaRPr sz="7800" b="1" i="0" u="none" strike="noStrike" cap="none">
                <a:solidFill>
                  <a:schemeClr val="accent1"/>
                </a:solidFill>
                <a:latin typeface="Poppins"/>
                <a:ea typeface="Poppins"/>
                <a:cs typeface="Poppins"/>
                <a:sym typeface="Poppins"/>
              </a:endParaRPr>
            </a:p>
          </p:txBody>
        </p:sp>
      </p:grpSp>
      <p:grpSp>
        <p:nvGrpSpPr>
          <p:cNvPr id="102" name="Google Shape;102;p10"/>
          <p:cNvGrpSpPr/>
          <p:nvPr/>
        </p:nvGrpSpPr>
        <p:grpSpPr>
          <a:xfrm>
            <a:off x="7432096" y="5462983"/>
            <a:ext cx="10328351" cy="3296764"/>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300"/>
                <a:buFont typeface="Arial"/>
                <a:buNone/>
              </a:pPr>
              <a:r>
                <a:rPr lang="en" sz="6300" b="1" i="0" u="none" strike="noStrike" cap="none">
                  <a:solidFill>
                    <a:schemeClr val="accent1"/>
                  </a:solidFill>
                  <a:latin typeface="Poppins"/>
                  <a:ea typeface="Poppins"/>
                  <a:cs typeface="Poppins"/>
                  <a:sym typeface="Poppins"/>
                </a:rPr>
                <a:t>The chief said a brief piece about the thief.</a:t>
              </a:r>
              <a:r>
                <a:rPr lang="en" sz="7300" b="1" i="0" u="none" strike="noStrike" cap="none">
                  <a:solidFill>
                    <a:schemeClr val="accent1"/>
                  </a:solidFill>
                  <a:latin typeface="Poppins"/>
                  <a:ea typeface="Poppins"/>
                  <a:cs typeface="Poppins"/>
                  <a:sym typeface="Poppins"/>
                </a:rPr>
                <a:t> </a:t>
              </a:r>
              <a:endParaRPr sz="7300" b="1" i="0" u="none" strike="noStrike" cap="none">
                <a:solidFill>
                  <a:schemeClr val="accent1"/>
                </a:solidFill>
                <a:latin typeface="Poppins"/>
                <a:ea typeface="Poppins"/>
                <a:cs typeface="Poppins"/>
                <a:sym typeface="Poppins"/>
              </a:endParaRPr>
            </a:p>
          </p:txBody>
        </p:sp>
      </p:grpSp>
      <p:sp>
        <p:nvSpPr>
          <p:cNvPr id="105" name="Google Shape;105;p10"/>
          <p:cNvSpPr/>
          <p:nvPr/>
        </p:nvSpPr>
        <p:spPr>
          <a:xfrm>
            <a:off x="9441773" y="4531660"/>
            <a:ext cx="342000" cy="359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0"/>
          <p:cNvSpPr/>
          <p:nvPr/>
        </p:nvSpPr>
        <p:spPr>
          <a:xfrm>
            <a:off x="15848057" y="4531660"/>
            <a:ext cx="342000" cy="359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0" i="0" u="none" strike="noStrike" cap="none">
                <a:solidFill>
                  <a:srgbClr val="000000"/>
                </a:solidFill>
                <a:latin typeface="Arial"/>
                <a:ea typeface="Arial"/>
                <a:cs typeface="Arial"/>
                <a:sym typeface="Arial"/>
              </a:rPr>
              <a:t> </a:t>
            </a:r>
            <a:endParaRPr sz="3100" b="0" i="0" u="none" strike="noStrike" cap="none">
              <a:solidFill>
                <a:srgbClr val="000000"/>
              </a:solidFill>
              <a:latin typeface="Arial"/>
              <a:ea typeface="Arial"/>
              <a:cs typeface="Arial"/>
              <a:sym typeface="Arial"/>
            </a:endParaRPr>
          </a:p>
        </p:txBody>
      </p:sp>
      <p:cxnSp>
        <p:nvCxnSpPr>
          <p:cNvPr id="107" name="Google Shape;107;p10"/>
          <p:cNvCxnSpPr/>
          <p:nvPr/>
        </p:nvCxnSpPr>
        <p:spPr>
          <a:xfrm>
            <a:off x="15648956" y="4342008"/>
            <a:ext cx="765900" cy="0"/>
          </a:xfrm>
          <a:prstGeom prst="straightConnector1">
            <a:avLst/>
          </a:prstGeom>
          <a:noFill/>
          <a:ln w="76200" cap="flat" cmpd="sng">
            <a:solidFill>
              <a:srgbClr val="EDC31B"/>
            </a:solidFill>
            <a:prstDash val="solid"/>
            <a:round/>
            <a:headEnd type="none" w="sm" len="sm"/>
            <a:tailEnd type="none" w="sm" len="sm"/>
          </a:ln>
        </p:spPr>
      </p:cxnSp>
      <p:cxnSp>
        <p:nvCxnSpPr>
          <p:cNvPr id="108" name="Google Shape;108;p10"/>
          <p:cNvCxnSpPr/>
          <p:nvPr/>
        </p:nvCxnSpPr>
        <p:spPr>
          <a:xfrm>
            <a:off x="9299292" y="4298622"/>
            <a:ext cx="796200" cy="17100"/>
          </a:xfrm>
          <a:prstGeom prst="straightConnector1">
            <a:avLst/>
          </a:prstGeom>
          <a:noFill/>
          <a:ln w="76200" cap="flat" cmpd="sng">
            <a:solidFill>
              <a:srgbClr val="EDC31B"/>
            </a:solidFill>
            <a:prstDash val="solid"/>
            <a:round/>
            <a:headEnd type="none" w="sm" len="sm"/>
            <a:tailEnd type="none" w="sm" len="sm"/>
          </a:ln>
        </p:spPr>
      </p:cxnSp>
      <p:cxnSp>
        <p:nvCxnSpPr>
          <p:cNvPr id="109" name="Google Shape;109;p10"/>
          <p:cNvCxnSpPr/>
          <p:nvPr/>
        </p:nvCxnSpPr>
        <p:spPr>
          <a:xfrm>
            <a:off x="8155199" y="4306736"/>
            <a:ext cx="1016400" cy="0"/>
          </a:xfrm>
          <a:prstGeom prst="straightConnector1">
            <a:avLst/>
          </a:prstGeom>
          <a:noFill/>
          <a:ln w="76200" cap="flat" cmpd="sng">
            <a:solidFill>
              <a:srgbClr val="EDC31B"/>
            </a:solidFill>
            <a:prstDash val="solid"/>
            <a:round/>
            <a:headEnd type="none" w="sm" len="sm"/>
            <a:tailEnd type="none" w="sm" len="sm"/>
          </a:ln>
        </p:spPr>
      </p:cxnSp>
      <p:cxnSp>
        <p:nvCxnSpPr>
          <p:cNvPr id="110" name="Google Shape;110;p10"/>
          <p:cNvCxnSpPr/>
          <p:nvPr/>
        </p:nvCxnSpPr>
        <p:spPr>
          <a:xfrm>
            <a:off x="14087166" y="4342008"/>
            <a:ext cx="1016400" cy="0"/>
          </a:xfrm>
          <a:prstGeom prst="straightConnector1">
            <a:avLst/>
          </a:prstGeom>
          <a:noFill/>
          <a:ln w="76200" cap="flat" cmpd="sng">
            <a:solidFill>
              <a:srgbClr val="EDC31B"/>
            </a:solidFill>
            <a:prstDash val="solid"/>
            <a:round/>
            <a:headEnd type="none" w="sm" len="sm"/>
            <a:tailEnd type="none" w="sm" len="sm"/>
          </a:ln>
        </p:spPr>
      </p:cxnSp>
      <p:sp>
        <p:nvSpPr>
          <p:cNvPr id="111" name="Google Shape;111;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2" name="Google Shape;112;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3" name="Google Shape;113;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sp>
        <p:nvSpPr>
          <p:cNvPr id="114" name="Google Shape;114;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5" name="Google Shape;115;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6" name="Google Shape;116;p10"/>
          <p:cNvPicPr preferRelativeResize="0"/>
          <p:nvPr/>
        </p:nvPicPr>
        <p:blipFill rotWithShape="1">
          <a:blip r:embed="rId5">
            <a:alphaModFix/>
          </a:blip>
          <a:srcRect/>
          <a:stretch/>
        </p:blipFill>
        <p:spPr>
          <a:xfrm>
            <a:off x="17077950" y="9241350"/>
            <a:ext cx="2457225" cy="1775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1000"/>
                                        <p:tgtEl>
                                          <p:spTgt spid="99"/>
                                        </p:tgtEl>
                                        <p:attrNameLst>
                                          <p:attrName>ppt_w</p:attrName>
                                        </p:attrNameLst>
                                      </p:cBhvr>
                                      <p:tavLst>
                                        <p:tav tm="0">
                                          <p:val>
                                            <p:strVal val="0"/>
                                          </p:val>
                                        </p:tav>
                                        <p:tav tm="100000">
                                          <p:val>
                                            <p:strVal val="#ppt_w"/>
                                          </p:val>
                                        </p:tav>
                                      </p:tavLst>
                                    </p:anim>
                                    <p:anim calcmode="lin" valueType="num">
                                      <p:cBhvr additive="base">
                                        <p:cTn id="27" dur="1000"/>
                                        <p:tgtEl>
                                          <p:spTgt spid="99"/>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1000"/>
                                        <p:tgtEl>
                                          <p:spTgt spid="102"/>
                                        </p:tgtEl>
                                        <p:attrNameLst>
                                          <p:attrName>ppt_w</p:attrName>
                                        </p:attrNameLst>
                                      </p:cBhvr>
                                      <p:tavLst>
                                        <p:tav tm="0">
                                          <p:val>
                                            <p:strVal val="0"/>
                                          </p:val>
                                        </p:tav>
                                        <p:tav tm="100000">
                                          <p:val>
                                            <p:strVal val="#ppt_w"/>
                                          </p:val>
                                        </p:tav>
                                      </p:tavLst>
                                    </p:anim>
                                    <p:anim calcmode="lin" valueType="num">
                                      <p:cBhvr additive="base">
                                        <p:cTn id="41" dur="1000"/>
                                        <p:tgtEl>
                                          <p:spTgt spid="1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1"/>
          <p:cNvSpPr txBox="1"/>
          <p:nvPr/>
        </p:nvSpPr>
        <p:spPr>
          <a:xfrm>
            <a:off x="7380251" y="2909053"/>
            <a:ext cx="12147900" cy="56724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a:solidFill>
                  <a:schemeClr val="accent1"/>
                </a:solidFill>
                <a:latin typeface="Poppins"/>
                <a:ea typeface="Poppins"/>
                <a:cs typeface="Poppins"/>
                <a:sym typeface="Poppins"/>
              </a:rPr>
              <a:t>fierce				 pier</a:t>
            </a:r>
            <a:endParaRPr sz="121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a:solidFill>
                  <a:schemeClr val="accent1"/>
                </a:solidFill>
                <a:latin typeface="Poppins"/>
                <a:ea typeface="Poppins"/>
                <a:cs typeface="Poppins"/>
                <a:sym typeface="Poppins"/>
              </a:rPr>
              <a:t>siege				 tier</a:t>
            </a:r>
            <a:endParaRPr sz="12100" b="1" i="0" u="none" strike="noStrike" cap="none">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r>
              <a:rPr lang="en" sz="8400" b="1" i="0" u="none" strike="noStrike" cap="none">
                <a:solidFill>
                  <a:schemeClr val="accent1"/>
                </a:solidFill>
                <a:highlight>
                  <a:srgbClr val="FFFFFF"/>
                </a:highlight>
                <a:latin typeface="Questrial"/>
                <a:ea typeface="Questrial"/>
                <a:cs typeface="Questrial"/>
                <a:sym typeface="Questrial"/>
              </a:rPr>
              <a:t>   </a:t>
            </a:r>
            <a:endParaRPr sz="8400" b="1" i="0" u="none" strike="noStrike" cap="none">
              <a:solidFill>
                <a:schemeClr val="accent1"/>
              </a:solidFill>
              <a:highlight>
                <a:srgbClr val="FFFFFF"/>
              </a:highlight>
              <a:latin typeface="Questrial"/>
              <a:ea typeface="Questrial"/>
              <a:cs typeface="Questrial"/>
              <a:sym typeface="Questrial"/>
            </a:endParaRPr>
          </a:p>
        </p:txBody>
      </p:sp>
      <p:sp>
        <p:nvSpPr>
          <p:cNvPr id="123" name="Google Shape;123;p11"/>
          <p:cNvSpPr txBox="1">
            <a:spLocks noGrp="1"/>
          </p:cNvSpPr>
          <p:nvPr>
            <p:ph type="body" idx="1"/>
          </p:nvPr>
        </p:nvSpPr>
        <p:spPr>
          <a:xfrm>
            <a:off x="500250" y="5945775"/>
            <a:ext cx="5814900" cy="3172200"/>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3450"/>
              <a:buNone/>
            </a:pPr>
            <a:r>
              <a:rPr lang="en"/>
              <a:t>It</a:t>
            </a:r>
            <a:r>
              <a:rPr lang="en">
                <a:solidFill>
                  <a:srgbClr val="0071B5"/>
                </a:solidFill>
              </a:rPr>
              <a:t>’</a:t>
            </a:r>
            <a:r>
              <a:rPr lang="en"/>
              <a:t>s time to decode the sounds in the words!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a:t>
            </a:r>
            <a:r>
              <a:rPr lang="en">
                <a:solidFill>
                  <a:srgbClr val="0071B5"/>
                </a:solidFill>
              </a:rPr>
              <a:t>’</a:t>
            </a:r>
            <a:r>
              <a:rPr lang="en"/>
              <a:t>s time to decode the sounds in the words so we can read the words!</a:t>
            </a:r>
            <a:endParaRPr/>
          </a:p>
          <a:p>
            <a:pPr marL="0" lvl="0" indent="0" algn="l" rtl="0">
              <a:lnSpc>
                <a:spcPct val="100000"/>
              </a:lnSpc>
              <a:spcBef>
                <a:spcPts val="0"/>
              </a:spcBef>
              <a:spcAft>
                <a:spcPts val="0"/>
              </a:spcAft>
              <a:buSzPts val="3450"/>
              <a:buNone/>
            </a:pPr>
            <a:endParaRPr/>
          </a:p>
        </p:txBody>
      </p:sp>
      <p:sp>
        <p:nvSpPr>
          <p:cNvPr id="124" name="Google Shape;124;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pic>
        <p:nvPicPr>
          <p:cNvPr id="125" name="Google Shape;125;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26" name="Google Shape;126;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ppt_w</p:attrName>
                                        </p:attrNameLst>
                                      </p:cBhvr>
                                      <p:tavLst>
                                        <p:tav tm="0">
                                          <p:val>
                                            <p:strVal val="0"/>
                                          </p:val>
                                        </p:tav>
                                        <p:tav tm="100000">
                                          <p:val>
                                            <p:strVal val="#ppt_w"/>
                                          </p:val>
                                        </p:tav>
                                      </p:tavLst>
                                    </p:anim>
                                    <p:anim calcmode="lin" valueType="num">
                                      <p:cBhvr additive="base">
                                        <p:cTn id="8" dur="1000"/>
                                        <p:tgtEl>
                                          <p:spTgt spid="1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12"/>
          <p:cNvPicPr preferRelativeResize="0"/>
          <p:nvPr/>
        </p:nvPicPr>
        <p:blipFill rotWithShape="1">
          <a:blip r:embed="rId3">
            <a:alphaModFix/>
          </a:blip>
          <a:srcRect/>
          <a:stretch/>
        </p:blipFill>
        <p:spPr>
          <a:xfrm>
            <a:off x="7218675" y="4053197"/>
            <a:ext cx="3774259" cy="2816607"/>
          </a:xfrm>
          <a:prstGeom prst="rect">
            <a:avLst/>
          </a:prstGeom>
          <a:noFill/>
          <a:ln>
            <a:noFill/>
          </a:ln>
        </p:spPr>
      </p:pic>
      <p:pic>
        <p:nvPicPr>
          <p:cNvPr id="133" name="Google Shape;133;p12"/>
          <p:cNvPicPr preferRelativeResize="0"/>
          <p:nvPr/>
        </p:nvPicPr>
        <p:blipFill rotWithShape="1">
          <a:blip r:embed="rId4">
            <a:alphaModFix/>
          </a:blip>
          <a:srcRect/>
          <a:stretch/>
        </p:blipFill>
        <p:spPr>
          <a:xfrm>
            <a:off x="10048929" y="4053221"/>
            <a:ext cx="3774259" cy="3731323"/>
          </a:xfrm>
          <a:prstGeom prst="rect">
            <a:avLst/>
          </a:prstGeom>
          <a:noFill/>
          <a:ln>
            <a:noFill/>
          </a:ln>
        </p:spPr>
      </p:pic>
      <p:pic>
        <p:nvPicPr>
          <p:cNvPr id="134" name="Google Shape;134;p12"/>
          <p:cNvPicPr preferRelativeResize="0"/>
          <p:nvPr/>
        </p:nvPicPr>
        <p:blipFill rotWithShape="1">
          <a:blip r:embed="rId5">
            <a:alphaModFix/>
          </a:blip>
          <a:srcRect/>
          <a:stretch/>
        </p:blipFill>
        <p:spPr>
          <a:xfrm>
            <a:off x="12916463" y="4053221"/>
            <a:ext cx="3774259" cy="3731323"/>
          </a:xfrm>
          <a:prstGeom prst="rect">
            <a:avLst/>
          </a:prstGeom>
          <a:noFill/>
          <a:ln>
            <a:noFill/>
          </a:ln>
        </p:spPr>
      </p:pic>
      <p:sp>
        <p:nvSpPr>
          <p:cNvPr id="135" name="Google Shape;135;p12"/>
          <p:cNvSpPr txBox="1"/>
          <p:nvPr/>
        </p:nvSpPr>
        <p:spPr>
          <a:xfrm>
            <a:off x="7669142" y="3767551"/>
            <a:ext cx="2142000" cy="162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600" b="1" i="0" u="none" strike="noStrike" cap="none">
                <a:solidFill>
                  <a:schemeClr val="lt1"/>
                </a:solidFill>
                <a:latin typeface="Poppins"/>
                <a:ea typeface="Poppins"/>
                <a:cs typeface="Poppins"/>
                <a:sym typeface="Poppins"/>
              </a:rPr>
              <a:t>g</a:t>
            </a:r>
            <a:endParaRPr sz="14600" b="1" i="0" u="none" strike="noStrike" cap="none">
              <a:solidFill>
                <a:srgbClr val="000000"/>
              </a:solidFill>
              <a:latin typeface="Poppins"/>
              <a:ea typeface="Poppins"/>
              <a:cs typeface="Poppins"/>
              <a:sym typeface="Poppins"/>
            </a:endParaRPr>
          </a:p>
        </p:txBody>
      </p:sp>
      <p:pic>
        <p:nvPicPr>
          <p:cNvPr id="136" name="Google Shape;136;p12"/>
          <p:cNvPicPr preferRelativeResize="0"/>
          <p:nvPr/>
        </p:nvPicPr>
        <p:blipFill rotWithShape="1">
          <a:blip r:embed="rId6">
            <a:alphaModFix/>
          </a:blip>
          <a:srcRect/>
          <a:stretch/>
        </p:blipFill>
        <p:spPr>
          <a:xfrm>
            <a:off x="15808852" y="4053221"/>
            <a:ext cx="3774259" cy="2816661"/>
          </a:xfrm>
          <a:prstGeom prst="rect">
            <a:avLst/>
          </a:prstGeom>
          <a:noFill/>
          <a:ln>
            <a:noFill/>
          </a:ln>
        </p:spPr>
      </p:pic>
      <p:sp>
        <p:nvSpPr>
          <p:cNvPr id="137" name="Google Shape;137;p12"/>
          <p:cNvSpPr txBox="1"/>
          <p:nvPr/>
        </p:nvSpPr>
        <p:spPr>
          <a:xfrm>
            <a:off x="10854805" y="3919951"/>
            <a:ext cx="2142000" cy="162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600" b="1" i="0" u="none" strike="noStrike" cap="none">
                <a:solidFill>
                  <a:schemeClr val="lt1"/>
                </a:solidFill>
                <a:latin typeface="Poppins"/>
                <a:ea typeface="Poppins"/>
                <a:cs typeface="Poppins"/>
                <a:sym typeface="Poppins"/>
              </a:rPr>
              <a:t>r</a:t>
            </a:r>
            <a:endParaRPr sz="14600" b="1" i="0" u="none" strike="noStrike" cap="none">
              <a:solidFill>
                <a:srgbClr val="000000"/>
              </a:solidFill>
              <a:latin typeface="Poppins"/>
              <a:ea typeface="Poppins"/>
              <a:cs typeface="Poppins"/>
              <a:sym typeface="Poppins"/>
            </a:endParaRPr>
          </a:p>
        </p:txBody>
      </p:sp>
      <p:sp>
        <p:nvSpPr>
          <p:cNvPr id="138" name="Google Shape;138;p12"/>
          <p:cNvSpPr txBox="1"/>
          <p:nvPr/>
        </p:nvSpPr>
        <p:spPr>
          <a:xfrm>
            <a:off x="13707546" y="3996151"/>
            <a:ext cx="2142000" cy="162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600" b="1" i="0" u="none" strike="noStrike" cap="none">
                <a:solidFill>
                  <a:schemeClr val="lt1"/>
                </a:solidFill>
                <a:latin typeface="Poppins"/>
                <a:ea typeface="Poppins"/>
                <a:cs typeface="Poppins"/>
                <a:sym typeface="Poppins"/>
              </a:rPr>
              <a:t>ie</a:t>
            </a:r>
            <a:endParaRPr sz="14600" b="1" i="0" u="none" strike="noStrike" cap="none">
              <a:solidFill>
                <a:srgbClr val="000000"/>
              </a:solidFill>
              <a:latin typeface="Poppins"/>
              <a:ea typeface="Poppins"/>
              <a:cs typeface="Poppins"/>
              <a:sym typeface="Poppins"/>
            </a:endParaRPr>
          </a:p>
        </p:txBody>
      </p:sp>
      <p:sp>
        <p:nvSpPr>
          <p:cNvPr id="139" name="Google Shape;139;p12"/>
          <p:cNvSpPr txBox="1"/>
          <p:nvPr/>
        </p:nvSpPr>
        <p:spPr>
          <a:xfrm>
            <a:off x="16560288" y="3919951"/>
            <a:ext cx="2142000" cy="1628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600" b="1" i="0" u="none" strike="noStrike" cap="none">
                <a:solidFill>
                  <a:schemeClr val="lt1"/>
                </a:solidFill>
                <a:latin typeface="Poppins"/>
                <a:ea typeface="Poppins"/>
                <a:cs typeface="Poppins"/>
                <a:sym typeface="Poppins"/>
              </a:rPr>
              <a:t>f</a:t>
            </a:r>
            <a:endParaRPr sz="14600" b="1" i="0" u="none" strike="noStrike" cap="none">
              <a:solidFill>
                <a:srgbClr val="000000"/>
              </a:solidFill>
              <a:latin typeface="Poppins"/>
              <a:ea typeface="Poppins"/>
              <a:cs typeface="Poppins"/>
              <a:sym typeface="Poppins"/>
            </a:endParaRPr>
          </a:p>
        </p:txBody>
      </p:sp>
      <p:sp>
        <p:nvSpPr>
          <p:cNvPr id="140" name="Google Shape;140;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sp>
        <p:nvSpPr>
          <p:cNvPr id="141" name="Google Shape;141;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2" name="Google Shape;142;p12"/>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43" name="Google Shape;143;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1"/>
                                        <p:tgtEl>
                                          <p:spTgt spid="1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
                                        <p:tgtEl>
                                          <p:spTgt spid="133"/>
                                        </p:tgtEl>
                                      </p:cBhvr>
                                    </p:animEffect>
                                  </p:childTnLst>
                                </p:cTn>
                              </p:par>
                              <p:par>
                                <p:cTn id="16" presetID="10"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1"/>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fade">
                                      <p:cBhvr>
                                        <p:cTn id="23" dur="1"/>
                                        <p:tgtEl>
                                          <p:spTgt spid="134"/>
                                        </p:tgtEl>
                                      </p:cBhvr>
                                    </p:animEffect>
                                  </p:childTnLst>
                                </p:cTn>
                              </p:par>
                              <p:par>
                                <p:cTn id="24" presetID="10" presetClass="entr" presetSubtype="0" fill="hold"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fade">
                                      <p:cBhvr>
                                        <p:cTn id="26" dur="1"/>
                                        <p:tgtEl>
                                          <p:spTgt spid="1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1"/>
                                        <p:tgtEl>
                                          <p:spTgt spid="136"/>
                                        </p:tgtEl>
                                      </p:cBhvr>
                                    </p:animEffect>
                                  </p:childTnLst>
                                </p:cTn>
                              </p:par>
                              <p:par>
                                <p:cTn id="32" presetID="10" presetClass="entr" presetSubtype="0"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1"/>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13"/>
          <p:cNvPicPr preferRelativeResize="0"/>
          <p:nvPr/>
        </p:nvPicPr>
        <p:blipFill rotWithShape="1">
          <a:blip r:embed="rId3">
            <a:alphaModFix/>
          </a:blip>
          <a:srcRect/>
          <a:stretch/>
        </p:blipFill>
        <p:spPr>
          <a:xfrm>
            <a:off x="7752075" y="3803966"/>
            <a:ext cx="4356541" cy="3288585"/>
          </a:xfrm>
          <a:prstGeom prst="rect">
            <a:avLst/>
          </a:prstGeom>
          <a:noFill/>
          <a:ln>
            <a:noFill/>
          </a:ln>
        </p:spPr>
      </p:pic>
      <p:pic>
        <p:nvPicPr>
          <p:cNvPr id="150" name="Google Shape;150;p13"/>
          <p:cNvPicPr preferRelativeResize="0"/>
          <p:nvPr/>
        </p:nvPicPr>
        <p:blipFill rotWithShape="1">
          <a:blip r:embed="rId4">
            <a:alphaModFix/>
          </a:blip>
          <a:srcRect/>
          <a:stretch/>
        </p:blipFill>
        <p:spPr>
          <a:xfrm>
            <a:off x="11019001" y="3803995"/>
            <a:ext cx="4356541" cy="4356521"/>
          </a:xfrm>
          <a:prstGeom prst="rect">
            <a:avLst/>
          </a:prstGeom>
          <a:noFill/>
          <a:ln>
            <a:noFill/>
          </a:ln>
        </p:spPr>
      </p:pic>
      <p:pic>
        <p:nvPicPr>
          <p:cNvPr id="151" name="Google Shape;151;p13"/>
          <p:cNvPicPr preferRelativeResize="0"/>
          <p:nvPr/>
        </p:nvPicPr>
        <p:blipFill rotWithShape="1">
          <a:blip r:embed="rId5">
            <a:alphaModFix/>
          </a:blip>
          <a:srcRect/>
          <a:stretch/>
        </p:blipFill>
        <p:spPr>
          <a:xfrm>
            <a:off x="14328961" y="3803995"/>
            <a:ext cx="4356541" cy="4356521"/>
          </a:xfrm>
          <a:prstGeom prst="rect">
            <a:avLst/>
          </a:prstGeom>
          <a:noFill/>
          <a:ln>
            <a:noFill/>
          </a:ln>
        </p:spPr>
      </p:pic>
      <p:sp>
        <p:nvSpPr>
          <p:cNvPr id="152" name="Google Shape;152;p13"/>
          <p:cNvSpPr txBox="1"/>
          <p:nvPr/>
        </p:nvSpPr>
        <p:spPr>
          <a:xfrm>
            <a:off x="8092918" y="4096831"/>
            <a:ext cx="2472600" cy="19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th</a:t>
            </a:r>
            <a:endParaRPr sz="14500" b="1" i="0" u="none" strike="noStrike" cap="none">
              <a:solidFill>
                <a:srgbClr val="000000"/>
              </a:solidFill>
              <a:latin typeface="Poppins"/>
              <a:ea typeface="Poppins"/>
              <a:cs typeface="Poppins"/>
              <a:sym typeface="Poppins"/>
            </a:endParaRPr>
          </a:p>
        </p:txBody>
      </p:sp>
      <p:sp>
        <p:nvSpPr>
          <p:cNvPr id="153" name="Google Shape;153;p13"/>
          <p:cNvSpPr txBox="1"/>
          <p:nvPr/>
        </p:nvSpPr>
        <p:spPr>
          <a:xfrm>
            <a:off x="11770089" y="4096831"/>
            <a:ext cx="2472600" cy="19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ie</a:t>
            </a:r>
            <a:endParaRPr sz="14500" b="1" i="0" u="none" strike="noStrike" cap="none">
              <a:solidFill>
                <a:srgbClr val="000000"/>
              </a:solidFill>
              <a:latin typeface="Poppins"/>
              <a:ea typeface="Poppins"/>
              <a:cs typeface="Poppins"/>
              <a:sym typeface="Poppins"/>
            </a:endParaRPr>
          </a:p>
        </p:txBody>
      </p:sp>
      <p:sp>
        <p:nvSpPr>
          <p:cNvPr id="154" name="Google Shape;154;p13"/>
          <p:cNvSpPr txBox="1"/>
          <p:nvPr/>
        </p:nvSpPr>
        <p:spPr>
          <a:xfrm>
            <a:off x="15062974" y="4096831"/>
            <a:ext cx="2472600" cy="19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f</a:t>
            </a:r>
            <a:endParaRPr sz="14500" b="1" i="0" u="none" strike="noStrike" cap="none">
              <a:solidFill>
                <a:srgbClr val="000000"/>
              </a:solidFill>
              <a:latin typeface="Poppins"/>
              <a:ea typeface="Poppins"/>
              <a:cs typeface="Poppins"/>
              <a:sym typeface="Poppins"/>
            </a:endParaRPr>
          </a:p>
        </p:txBody>
      </p:sp>
      <p:sp>
        <p:nvSpPr>
          <p:cNvPr id="155" name="Google Shape;155;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56" name="Google Shape;156;p13"/>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57" name="Google Shape;157;p13"/>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1"/>
                                        <p:tgtEl>
                                          <p:spTgt spid="1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1"/>
                                        <p:tgtEl>
                                          <p:spTgt spid="150"/>
                                        </p:tgtEl>
                                      </p:cBhvr>
                                    </p:animEffect>
                                  </p:childTnLst>
                                </p:cTn>
                              </p:par>
                              <p:par>
                                <p:cTn id="16" presetID="10" presetClass="entr" presetSubtype="0"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1"/>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1"/>
                                        <p:tgtEl>
                                          <p:spTgt spid="151"/>
                                        </p:tgtEl>
                                      </p:cBhvr>
                                    </p:animEffect>
                                  </p:childTnLst>
                                </p:cTn>
                              </p:par>
                              <p:par>
                                <p:cTn id="24" presetID="10" presetClass="entr" presetSubtype="0" fill="hold" nodeType="with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1"/>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grpSp>
        <p:nvGrpSpPr>
          <p:cNvPr id="163" name="Google Shape;163;p14"/>
          <p:cNvGrpSpPr/>
          <p:nvPr/>
        </p:nvGrpSpPr>
        <p:grpSpPr>
          <a:xfrm>
            <a:off x="10149293" y="4099359"/>
            <a:ext cx="5833157" cy="3109759"/>
            <a:chOff x="5784675" y="818500"/>
            <a:chExt cx="2737800" cy="1941900"/>
          </a:xfrm>
        </p:grpSpPr>
        <p:sp>
          <p:nvSpPr>
            <p:cNvPr id="164" name="Google Shape;164;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5" name="Google Shape;165;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2000" b="1" i="0" u="none" strike="noStrike" cap="none">
                  <a:solidFill>
                    <a:schemeClr val="accent2"/>
                  </a:solidFill>
                  <a:latin typeface="Poppins"/>
                  <a:ea typeface="Poppins"/>
                  <a:cs typeface="Poppins"/>
                  <a:sym typeface="Poppins"/>
                </a:rPr>
                <a:t>does</a:t>
              </a:r>
              <a:endParaRPr sz="12000" b="1" i="0" u="none" strike="noStrike" cap="none">
                <a:solidFill>
                  <a:schemeClr val="accent2"/>
                </a:solidFill>
                <a:latin typeface="Poppins"/>
                <a:ea typeface="Poppins"/>
                <a:cs typeface="Poppins"/>
                <a:sym typeface="Poppins"/>
              </a:endParaRPr>
            </a:p>
          </p:txBody>
        </p:sp>
      </p:grpSp>
      <p:sp>
        <p:nvSpPr>
          <p:cNvPr id="166" name="Google Shape;166;p14"/>
          <p:cNvSpPr/>
          <p:nvPr/>
        </p:nvSpPr>
        <p:spPr>
          <a:xfrm>
            <a:off x="12257450" y="5182150"/>
            <a:ext cx="1920300" cy="1316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7" name="Google Shape;167;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8" name="Google Shape;168;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9" name="Google Shape;169;p14"/>
          <p:cNvSpPr txBox="1">
            <a:spLocks noGrp="1"/>
          </p:cNvSpPr>
          <p:nvPr>
            <p:ph type="body" idx="2"/>
          </p:nvPr>
        </p:nvSpPr>
        <p:spPr>
          <a:xfrm>
            <a:off x="612750" y="631025"/>
            <a:ext cx="5738700" cy="3468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70" name="Google Shape;170;p14"/>
          <p:cNvSpPr txBox="1"/>
          <p:nvPr/>
        </p:nvSpPr>
        <p:spPr>
          <a:xfrm>
            <a:off x="610316" y="6678849"/>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71" name="Google Shape;171;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000"/>
                                        <p:tgtEl>
                                          <p:spTgt spid="163"/>
                                        </p:tgtEl>
                                        <p:attrNameLst>
                                          <p:attrName>ppt_w</p:attrName>
                                        </p:attrNameLst>
                                      </p:cBhvr>
                                      <p:tavLst>
                                        <p:tav tm="0">
                                          <p:val>
                                            <p:strVal val="0"/>
                                          </p:val>
                                        </p:tav>
                                        <p:tav tm="100000">
                                          <p:val>
                                            <p:strVal val="#ppt_w"/>
                                          </p:val>
                                        </p:tav>
                                      </p:tavLst>
                                    </p:anim>
                                    <p:anim calcmode="lin" valueType="num">
                                      <p:cBhvr additive="base">
                                        <p:cTn id="8" dur="1000"/>
                                        <p:tgtEl>
                                          <p:spTgt spid="16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2505</Words>
  <Application>Microsoft Office PowerPoint</Application>
  <PresentationFormat>Custom</PresentationFormat>
  <Paragraphs>199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 Black</vt:lpstr>
      <vt:lpstr>Calibri</vt:lpstr>
      <vt:lpstr>Arial</vt:lpstr>
      <vt:lpstr>Questrial</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2024-07-24T20:09:20Z</dcterms:modified>
</cp:coreProperties>
</file>