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0107275" cy="11310938"/>
  <p:notesSz cx="6858000" cy="9144000"/>
  <p:embeddedFontLst>
    <p:embeddedFont>
      <p:font typeface="Poppins" pitchFamily="2" charset="77"/>
      <p:regular r:id="rId14"/>
      <p:bold r:id="rId15"/>
      <p:italic r:id="rId16"/>
      <p:boldItalic r:id="rId17"/>
    </p:embeddedFont>
    <p:embeddedFont>
      <p:font typeface="Poppins Black" panose="020B0604020202020204" pitchFamily="34" charset="0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08">
          <p15:clr>
            <a:srgbClr val="A4A3A4"/>
          </p15:clr>
        </p15:guide>
        <p15:guide id="2" pos="317">
          <p15:clr>
            <a:srgbClr val="A4A3A4"/>
          </p15:clr>
        </p15:guide>
        <p15:guide id="3" orient="horz" pos="158">
          <p15:clr>
            <a:srgbClr val="9AA0A6"/>
          </p15:clr>
        </p15:guide>
        <p15:guide id="4" orient="horz" pos="2454">
          <p15:clr>
            <a:srgbClr val="9AA0A6"/>
          </p15:clr>
        </p15:guide>
        <p15:guide id="5" pos="8568">
          <p15:clr>
            <a:srgbClr val="9AA0A6"/>
          </p15:clr>
        </p15:guide>
        <p15:guide id="6" pos="432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juQTi4i5NX/x+cVNIy8jI61AE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2"/>
  </p:normalViewPr>
  <p:slideViewPr>
    <p:cSldViewPr snapToGrid="0">
      <p:cViewPr varScale="1">
        <p:scale>
          <a:sx n="67" d="100"/>
          <a:sy n="67" d="100"/>
        </p:scale>
        <p:origin x="640" y="184"/>
      </p:cViewPr>
      <p:guideLst>
        <p:guide orient="horz" pos="4608"/>
        <p:guide pos="317"/>
        <p:guide orient="horz" pos="158"/>
        <p:guide orient="horz" pos="2454"/>
        <p:guide pos="8568"/>
        <p:guide pos="4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454" y="685800"/>
            <a:ext cx="609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3689d3e0e2_0_0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Deletion and Substitution,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" name="Google Shape;25;g33689d3e0e2_0_0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g33689d3e0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426" y="139700"/>
            <a:ext cx="15576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3689d3e0e2_0_26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latin typeface="Poppins"/>
                <a:ea typeface="Poppins"/>
                <a:cs typeface="Poppins"/>
                <a:sym typeface="Poppins"/>
              </a:rPr>
              <a:t>Decodable Text, 15 minutes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" name="Google Shape;164;g33689d3e0e2_0_26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33689d3e0e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426" y="139700"/>
            <a:ext cx="15576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3689d3e0e2_0_34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latin typeface="Poppins"/>
                <a:ea typeface="Poppins"/>
                <a:cs typeface="Poppins"/>
                <a:sym typeface="Poppins"/>
              </a:rPr>
              <a:t>Response to Text, 10 minutes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g33689d3e0e2_0_34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33689d3e0e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426" y="139700"/>
            <a:ext cx="15576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54" y="685800"/>
            <a:ext cx="609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368a25db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54" y="685800"/>
            <a:ext cx="609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3368a25db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Blend the Sounds,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3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Read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" name="Google Shape;86;p4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Decode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5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139700"/>
            <a:ext cx="2767013" cy="1557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" name="Google Shape;118;p6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7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High-Frequency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" name="Google Shape;153;p8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">
  <p:cSld name="Tes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0"/>
          <p:cNvSpPr txBox="1">
            <a:spLocks noGrp="1"/>
          </p:cNvSpPr>
          <p:nvPr>
            <p:ph type="body" idx="1"/>
          </p:nvPr>
        </p:nvSpPr>
        <p:spPr>
          <a:xfrm>
            <a:off x="612750" y="6154125"/>
            <a:ext cx="57387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875">
          <p15:clr>
            <a:srgbClr val="FBAE40"/>
          </p15:clr>
        </p15:guide>
        <p15:guide id="2" pos="1044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1">
  <p:cSld name="2_Title Slide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/>
        </p:nvSpPr>
        <p:spPr>
          <a:xfrm>
            <a:off x="612648" y="6153151"/>
            <a:ext cx="6237300" cy="21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Google Shape;13;p11"/>
          <p:cNvSpPr txBox="1"/>
          <p:nvPr/>
        </p:nvSpPr>
        <p:spPr>
          <a:xfrm>
            <a:off x="612649" y="630938"/>
            <a:ext cx="4910400" cy="2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0"/>
              <a:buFont typeface="Arial"/>
              <a:buNone/>
            </a:pPr>
            <a:endParaRPr sz="825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1">
  <p:cSld name="1_Blank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400" tIns="75375" rIns="150800" bIns="753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0" y="375203"/>
            <a:ext cx="57678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body" idx="2"/>
          </p:nvPr>
        </p:nvSpPr>
        <p:spPr>
          <a:xfrm>
            <a:off x="0" y="2602606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3"/>
          </p:nvPr>
        </p:nvSpPr>
        <p:spPr>
          <a:xfrm>
            <a:off x="-65453" y="6585065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4"/>
          </p:nvPr>
        </p:nvSpPr>
        <p:spPr>
          <a:xfrm>
            <a:off x="6252224" y="3207438"/>
            <a:ext cx="13426200" cy="6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400" tIns="75375" rIns="150800" bIns="753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6"/>
            <a:ext cx="6938009" cy="11308715"/>
          </a:xfrm>
          <a:custGeom>
            <a:avLst/>
            <a:gdLst/>
            <a:ahLst/>
            <a:cxnLst/>
            <a:rect l="l" t="t" r="r" b="b"/>
            <a:pathLst>
              <a:path w="6938009" h="11308715" extrusionOk="0">
                <a:moveTo>
                  <a:pt x="6937591" y="5174450"/>
                </a:moveTo>
                <a:lnTo>
                  <a:pt x="6937324" y="5110950"/>
                </a:lnTo>
                <a:lnTo>
                  <a:pt x="6936727" y="5060150"/>
                </a:lnTo>
                <a:lnTo>
                  <a:pt x="6935825" y="4996650"/>
                </a:lnTo>
                <a:lnTo>
                  <a:pt x="6934619" y="4933150"/>
                </a:lnTo>
                <a:lnTo>
                  <a:pt x="6933095" y="4882350"/>
                </a:lnTo>
                <a:lnTo>
                  <a:pt x="6931253" y="4818850"/>
                </a:lnTo>
                <a:lnTo>
                  <a:pt x="6929107" y="4755350"/>
                </a:lnTo>
                <a:lnTo>
                  <a:pt x="6926656" y="4704550"/>
                </a:lnTo>
                <a:lnTo>
                  <a:pt x="6923900" y="4641050"/>
                </a:lnTo>
                <a:lnTo>
                  <a:pt x="6920839" y="4577550"/>
                </a:lnTo>
                <a:lnTo>
                  <a:pt x="6917474" y="4526750"/>
                </a:lnTo>
                <a:lnTo>
                  <a:pt x="6913804" y="4463250"/>
                </a:lnTo>
                <a:lnTo>
                  <a:pt x="6909829" y="4412450"/>
                </a:lnTo>
                <a:lnTo>
                  <a:pt x="6905561" y="4348950"/>
                </a:lnTo>
                <a:lnTo>
                  <a:pt x="6900989" y="4298150"/>
                </a:lnTo>
                <a:lnTo>
                  <a:pt x="6896125" y="4234650"/>
                </a:lnTo>
                <a:lnTo>
                  <a:pt x="6890969" y="4183850"/>
                </a:lnTo>
                <a:lnTo>
                  <a:pt x="6885508" y="4120350"/>
                </a:lnTo>
                <a:lnTo>
                  <a:pt x="6879768" y="4069550"/>
                </a:lnTo>
                <a:lnTo>
                  <a:pt x="6873722" y="4006050"/>
                </a:lnTo>
                <a:lnTo>
                  <a:pt x="6867398" y="3955250"/>
                </a:lnTo>
                <a:lnTo>
                  <a:pt x="6860768" y="3891750"/>
                </a:lnTo>
                <a:lnTo>
                  <a:pt x="6853872" y="3840950"/>
                </a:lnTo>
                <a:lnTo>
                  <a:pt x="6846671" y="3777450"/>
                </a:lnTo>
                <a:lnTo>
                  <a:pt x="6839191" y="3726650"/>
                </a:lnTo>
                <a:lnTo>
                  <a:pt x="6831431" y="3663150"/>
                </a:lnTo>
                <a:lnTo>
                  <a:pt x="6823380" y="3612350"/>
                </a:lnTo>
                <a:lnTo>
                  <a:pt x="6815061" y="3561550"/>
                </a:lnTo>
                <a:lnTo>
                  <a:pt x="6806451" y="3498050"/>
                </a:lnTo>
                <a:lnTo>
                  <a:pt x="6797573" y="3447250"/>
                </a:lnTo>
                <a:lnTo>
                  <a:pt x="6788404" y="3396450"/>
                </a:lnTo>
                <a:lnTo>
                  <a:pt x="6778968" y="3332950"/>
                </a:lnTo>
                <a:lnTo>
                  <a:pt x="6769252" y="3282150"/>
                </a:lnTo>
                <a:lnTo>
                  <a:pt x="6759270" y="3231350"/>
                </a:lnTo>
                <a:lnTo>
                  <a:pt x="6749008" y="3180550"/>
                </a:lnTo>
                <a:lnTo>
                  <a:pt x="6738480" y="3117050"/>
                </a:lnTo>
                <a:lnTo>
                  <a:pt x="6727685" y="3066250"/>
                </a:lnTo>
                <a:lnTo>
                  <a:pt x="6716623" y="3015450"/>
                </a:lnTo>
                <a:lnTo>
                  <a:pt x="6705282" y="2964650"/>
                </a:lnTo>
                <a:lnTo>
                  <a:pt x="6693687" y="2913850"/>
                </a:lnTo>
                <a:lnTo>
                  <a:pt x="6681825" y="2850350"/>
                </a:lnTo>
                <a:lnTo>
                  <a:pt x="6669697" y="2799550"/>
                </a:lnTo>
                <a:lnTo>
                  <a:pt x="6657314" y="2748750"/>
                </a:lnTo>
                <a:lnTo>
                  <a:pt x="6644665" y="2697950"/>
                </a:lnTo>
                <a:lnTo>
                  <a:pt x="6631762" y="2647150"/>
                </a:lnTo>
                <a:lnTo>
                  <a:pt x="6618605" y="2596350"/>
                </a:lnTo>
                <a:lnTo>
                  <a:pt x="6605181" y="2545550"/>
                </a:lnTo>
                <a:lnTo>
                  <a:pt x="6591516" y="2494750"/>
                </a:lnTo>
                <a:lnTo>
                  <a:pt x="6577584" y="2443950"/>
                </a:lnTo>
                <a:lnTo>
                  <a:pt x="6563411" y="2393150"/>
                </a:lnTo>
                <a:lnTo>
                  <a:pt x="6548983" y="2342350"/>
                </a:lnTo>
                <a:lnTo>
                  <a:pt x="6534302" y="2291550"/>
                </a:lnTo>
                <a:lnTo>
                  <a:pt x="6519380" y="2240750"/>
                </a:lnTo>
                <a:lnTo>
                  <a:pt x="6504203" y="2189950"/>
                </a:lnTo>
                <a:lnTo>
                  <a:pt x="6488785" y="2139150"/>
                </a:lnTo>
                <a:lnTo>
                  <a:pt x="6473126" y="2088349"/>
                </a:lnTo>
                <a:lnTo>
                  <a:pt x="6457213" y="2037549"/>
                </a:lnTo>
                <a:lnTo>
                  <a:pt x="6441072" y="1999449"/>
                </a:lnTo>
                <a:lnTo>
                  <a:pt x="6424676" y="1948649"/>
                </a:lnTo>
                <a:lnTo>
                  <a:pt x="6408052" y="1897849"/>
                </a:lnTo>
                <a:lnTo>
                  <a:pt x="6391186" y="1847049"/>
                </a:lnTo>
                <a:lnTo>
                  <a:pt x="6374092" y="1796249"/>
                </a:lnTo>
                <a:lnTo>
                  <a:pt x="6356756" y="1758149"/>
                </a:lnTo>
                <a:lnTo>
                  <a:pt x="6339179" y="1707349"/>
                </a:lnTo>
                <a:lnTo>
                  <a:pt x="6321387" y="1656549"/>
                </a:lnTo>
                <a:lnTo>
                  <a:pt x="6303353" y="1618449"/>
                </a:lnTo>
                <a:lnTo>
                  <a:pt x="6285090" y="1567649"/>
                </a:lnTo>
                <a:lnTo>
                  <a:pt x="6266599" y="1516849"/>
                </a:lnTo>
                <a:lnTo>
                  <a:pt x="6247879" y="1478749"/>
                </a:lnTo>
                <a:lnTo>
                  <a:pt x="6228943" y="1427949"/>
                </a:lnTo>
                <a:lnTo>
                  <a:pt x="6209766" y="1389849"/>
                </a:lnTo>
                <a:lnTo>
                  <a:pt x="6190373" y="1339049"/>
                </a:lnTo>
                <a:lnTo>
                  <a:pt x="6170765" y="1300949"/>
                </a:lnTo>
                <a:lnTo>
                  <a:pt x="6150940" y="1250149"/>
                </a:lnTo>
                <a:lnTo>
                  <a:pt x="6130887" y="1212049"/>
                </a:lnTo>
                <a:lnTo>
                  <a:pt x="6110617" y="1161249"/>
                </a:lnTo>
                <a:lnTo>
                  <a:pt x="6090132" y="1123149"/>
                </a:lnTo>
                <a:lnTo>
                  <a:pt x="6069431" y="1072349"/>
                </a:lnTo>
                <a:lnTo>
                  <a:pt x="6048514" y="1034249"/>
                </a:lnTo>
                <a:lnTo>
                  <a:pt x="6027382" y="996149"/>
                </a:lnTo>
                <a:lnTo>
                  <a:pt x="6006046" y="945349"/>
                </a:lnTo>
                <a:lnTo>
                  <a:pt x="5984494" y="907249"/>
                </a:lnTo>
                <a:lnTo>
                  <a:pt x="5962739" y="869149"/>
                </a:lnTo>
                <a:lnTo>
                  <a:pt x="5940780" y="831049"/>
                </a:lnTo>
                <a:lnTo>
                  <a:pt x="5918606" y="780249"/>
                </a:lnTo>
                <a:lnTo>
                  <a:pt x="5896229" y="742149"/>
                </a:lnTo>
                <a:lnTo>
                  <a:pt x="5873661" y="704049"/>
                </a:lnTo>
                <a:lnTo>
                  <a:pt x="5850877" y="665949"/>
                </a:lnTo>
                <a:lnTo>
                  <a:pt x="5827903" y="627849"/>
                </a:lnTo>
                <a:lnTo>
                  <a:pt x="5804713" y="589749"/>
                </a:lnTo>
                <a:lnTo>
                  <a:pt x="5781345" y="538949"/>
                </a:lnTo>
                <a:lnTo>
                  <a:pt x="5757761" y="500849"/>
                </a:lnTo>
                <a:lnTo>
                  <a:pt x="5733999" y="462749"/>
                </a:lnTo>
                <a:lnTo>
                  <a:pt x="5710034" y="424649"/>
                </a:lnTo>
                <a:lnTo>
                  <a:pt x="5685879" y="386549"/>
                </a:lnTo>
                <a:lnTo>
                  <a:pt x="5661533" y="361149"/>
                </a:lnTo>
                <a:lnTo>
                  <a:pt x="5636996" y="323049"/>
                </a:lnTo>
                <a:lnTo>
                  <a:pt x="5612269" y="284949"/>
                </a:lnTo>
                <a:lnTo>
                  <a:pt x="5587352" y="246849"/>
                </a:lnTo>
                <a:lnTo>
                  <a:pt x="5562257" y="208749"/>
                </a:lnTo>
                <a:lnTo>
                  <a:pt x="5536971" y="170649"/>
                </a:lnTo>
                <a:lnTo>
                  <a:pt x="5511508" y="132549"/>
                </a:lnTo>
                <a:lnTo>
                  <a:pt x="5485854" y="107149"/>
                </a:lnTo>
                <a:lnTo>
                  <a:pt x="5460022" y="69049"/>
                </a:lnTo>
                <a:lnTo>
                  <a:pt x="5434012" y="30949"/>
                </a:lnTo>
                <a:lnTo>
                  <a:pt x="5412194" y="5549"/>
                </a:lnTo>
                <a:lnTo>
                  <a:pt x="3280003" y="5549"/>
                </a:lnTo>
                <a:lnTo>
                  <a:pt x="3280003" y="0"/>
                </a:lnTo>
                <a:lnTo>
                  <a:pt x="0" y="0"/>
                </a:lnTo>
                <a:lnTo>
                  <a:pt x="0" y="1072349"/>
                </a:lnTo>
                <a:lnTo>
                  <a:pt x="0" y="9530550"/>
                </a:lnTo>
                <a:lnTo>
                  <a:pt x="0" y="11308550"/>
                </a:lnTo>
                <a:lnTo>
                  <a:pt x="1414424" y="11308550"/>
                </a:lnTo>
                <a:lnTo>
                  <a:pt x="3280003" y="11308550"/>
                </a:lnTo>
                <a:lnTo>
                  <a:pt x="4532858" y="11308550"/>
                </a:lnTo>
                <a:lnTo>
                  <a:pt x="4563757" y="11283150"/>
                </a:lnTo>
                <a:lnTo>
                  <a:pt x="4594517" y="11270450"/>
                </a:lnTo>
                <a:lnTo>
                  <a:pt x="4746256" y="11143450"/>
                </a:lnTo>
                <a:lnTo>
                  <a:pt x="4865065" y="11041850"/>
                </a:lnTo>
                <a:lnTo>
                  <a:pt x="4894402" y="11016450"/>
                </a:lnTo>
                <a:lnTo>
                  <a:pt x="4923599" y="10978350"/>
                </a:lnTo>
                <a:lnTo>
                  <a:pt x="5010239" y="10902150"/>
                </a:lnTo>
                <a:lnTo>
                  <a:pt x="5038814" y="10864050"/>
                </a:lnTo>
                <a:lnTo>
                  <a:pt x="5095481" y="10813250"/>
                </a:lnTo>
                <a:lnTo>
                  <a:pt x="5123586" y="10775150"/>
                </a:lnTo>
                <a:lnTo>
                  <a:pt x="5179301" y="10724350"/>
                </a:lnTo>
                <a:lnTo>
                  <a:pt x="5206911" y="10686250"/>
                </a:lnTo>
                <a:lnTo>
                  <a:pt x="5234356" y="10660850"/>
                </a:lnTo>
                <a:lnTo>
                  <a:pt x="5288750" y="10584650"/>
                </a:lnTo>
                <a:lnTo>
                  <a:pt x="5315699" y="10559250"/>
                </a:lnTo>
                <a:lnTo>
                  <a:pt x="5342471" y="10521150"/>
                </a:lnTo>
                <a:lnTo>
                  <a:pt x="5369064" y="10495750"/>
                </a:lnTo>
                <a:lnTo>
                  <a:pt x="5421757" y="10419550"/>
                </a:lnTo>
                <a:lnTo>
                  <a:pt x="5447830" y="10381450"/>
                </a:lnTo>
                <a:lnTo>
                  <a:pt x="5473738" y="10356050"/>
                </a:lnTo>
                <a:lnTo>
                  <a:pt x="5499455" y="10317950"/>
                </a:lnTo>
                <a:lnTo>
                  <a:pt x="5524995" y="10279850"/>
                </a:lnTo>
                <a:lnTo>
                  <a:pt x="5550357" y="10241750"/>
                </a:lnTo>
                <a:lnTo>
                  <a:pt x="5575541" y="10203650"/>
                </a:lnTo>
                <a:lnTo>
                  <a:pt x="5600535" y="10165550"/>
                </a:lnTo>
                <a:lnTo>
                  <a:pt x="5625338" y="10140150"/>
                </a:lnTo>
                <a:lnTo>
                  <a:pt x="5649963" y="10102050"/>
                </a:lnTo>
                <a:lnTo>
                  <a:pt x="5674398" y="10063950"/>
                </a:lnTo>
                <a:lnTo>
                  <a:pt x="5698642" y="10025850"/>
                </a:lnTo>
                <a:lnTo>
                  <a:pt x="5722696" y="9987750"/>
                </a:lnTo>
                <a:lnTo>
                  <a:pt x="5746559" y="9936950"/>
                </a:lnTo>
                <a:lnTo>
                  <a:pt x="5770232" y="9898850"/>
                </a:lnTo>
                <a:lnTo>
                  <a:pt x="5793702" y="9860750"/>
                </a:lnTo>
                <a:lnTo>
                  <a:pt x="5816981" y="9822650"/>
                </a:lnTo>
                <a:lnTo>
                  <a:pt x="5840069" y="9784550"/>
                </a:lnTo>
                <a:lnTo>
                  <a:pt x="5862942" y="9746450"/>
                </a:lnTo>
                <a:lnTo>
                  <a:pt x="5885624" y="9695650"/>
                </a:lnTo>
                <a:lnTo>
                  <a:pt x="5908103" y="9657550"/>
                </a:lnTo>
                <a:lnTo>
                  <a:pt x="5930379" y="9619450"/>
                </a:lnTo>
                <a:lnTo>
                  <a:pt x="5952452" y="9581350"/>
                </a:lnTo>
                <a:lnTo>
                  <a:pt x="5974321" y="9530550"/>
                </a:lnTo>
                <a:lnTo>
                  <a:pt x="5995987" y="9492450"/>
                </a:lnTo>
                <a:lnTo>
                  <a:pt x="6017438" y="9454350"/>
                </a:lnTo>
                <a:lnTo>
                  <a:pt x="6038672" y="9403550"/>
                </a:lnTo>
                <a:lnTo>
                  <a:pt x="6059703" y="9365450"/>
                </a:lnTo>
                <a:lnTo>
                  <a:pt x="6080518" y="9314650"/>
                </a:lnTo>
                <a:lnTo>
                  <a:pt x="6101118" y="9276550"/>
                </a:lnTo>
                <a:lnTo>
                  <a:pt x="6121514" y="9225750"/>
                </a:lnTo>
                <a:lnTo>
                  <a:pt x="6141682" y="9187650"/>
                </a:lnTo>
                <a:lnTo>
                  <a:pt x="6161633" y="9136850"/>
                </a:lnTo>
                <a:lnTo>
                  <a:pt x="6181369" y="9098750"/>
                </a:lnTo>
                <a:lnTo>
                  <a:pt x="6200876" y="9047950"/>
                </a:lnTo>
                <a:lnTo>
                  <a:pt x="6220168" y="9009850"/>
                </a:lnTo>
                <a:lnTo>
                  <a:pt x="6239243" y="8959050"/>
                </a:lnTo>
                <a:lnTo>
                  <a:pt x="6258090" y="8908250"/>
                </a:lnTo>
                <a:lnTo>
                  <a:pt x="6276695" y="8870150"/>
                </a:lnTo>
                <a:lnTo>
                  <a:pt x="6295085" y="8819350"/>
                </a:lnTo>
                <a:lnTo>
                  <a:pt x="6313246" y="8768550"/>
                </a:lnTo>
                <a:lnTo>
                  <a:pt x="6331178" y="8730450"/>
                </a:lnTo>
                <a:lnTo>
                  <a:pt x="6348882" y="8679650"/>
                </a:lnTo>
                <a:lnTo>
                  <a:pt x="6366345" y="8628850"/>
                </a:lnTo>
                <a:lnTo>
                  <a:pt x="6383579" y="8578050"/>
                </a:lnTo>
                <a:lnTo>
                  <a:pt x="6400571" y="8539950"/>
                </a:lnTo>
                <a:lnTo>
                  <a:pt x="6417335" y="8489150"/>
                </a:lnTo>
                <a:lnTo>
                  <a:pt x="6433845" y="8438350"/>
                </a:lnTo>
                <a:lnTo>
                  <a:pt x="6450127" y="8387550"/>
                </a:lnTo>
                <a:lnTo>
                  <a:pt x="6466167" y="8336750"/>
                </a:lnTo>
                <a:lnTo>
                  <a:pt x="6481966" y="8285950"/>
                </a:lnTo>
                <a:lnTo>
                  <a:pt x="6497523" y="8235150"/>
                </a:lnTo>
                <a:lnTo>
                  <a:pt x="6512827" y="8184350"/>
                </a:lnTo>
                <a:lnTo>
                  <a:pt x="6527889" y="8133550"/>
                </a:lnTo>
                <a:lnTo>
                  <a:pt x="6542697" y="8082750"/>
                </a:lnTo>
                <a:lnTo>
                  <a:pt x="6557264" y="8031950"/>
                </a:lnTo>
                <a:lnTo>
                  <a:pt x="6571577" y="7981150"/>
                </a:lnTo>
                <a:lnTo>
                  <a:pt x="6585636" y="7930350"/>
                </a:lnTo>
                <a:lnTo>
                  <a:pt x="6599441" y="7879550"/>
                </a:lnTo>
                <a:lnTo>
                  <a:pt x="6613004" y="7828750"/>
                </a:lnTo>
                <a:lnTo>
                  <a:pt x="6626301" y="7777950"/>
                </a:lnTo>
                <a:lnTo>
                  <a:pt x="6639331" y="7727150"/>
                </a:lnTo>
                <a:lnTo>
                  <a:pt x="6652120" y="7676350"/>
                </a:lnTo>
                <a:lnTo>
                  <a:pt x="6664642" y="7625550"/>
                </a:lnTo>
                <a:lnTo>
                  <a:pt x="6676898" y="7562050"/>
                </a:lnTo>
                <a:lnTo>
                  <a:pt x="6688887" y="7511250"/>
                </a:lnTo>
                <a:lnTo>
                  <a:pt x="6700621" y="7460450"/>
                </a:lnTo>
                <a:lnTo>
                  <a:pt x="6712090" y="7409650"/>
                </a:lnTo>
                <a:lnTo>
                  <a:pt x="6723291" y="7346150"/>
                </a:lnTo>
                <a:lnTo>
                  <a:pt x="6734226" y="7295350"/>
                </a:lnTo>
                <a:lnTo>
                  <a:pt x="6744881" y="7244550"/>
                </a:lnTo>
                <a:lnTo>
                  <a:pt x="6755270" y="7193750"/>
                </a:lnTo>
                <a:lnTo>
                  <a:pt x="6765391" y="7130250"/>
                </a:lnTo>
                <a:lnTo>
                  <a:pt x="6775234" y="7079450"/>
                </a:lnTo>
                <a:lnTo>
                  <a:pt x="6784797" y="7028650"/>
                </a:lnTo>
                <a:lnTo>
                  <a:pt x="6794093" y="6965150"/>
                </a:lnTo>
                <a:lnTo>
                  <a:pt x="6803110" y="6914350"/>
                </a:lnTo>
                <a:lnTo>
                  <a:pt x="6811848" y="6863550"/>
                </a:lnTo>
                <a:lnTo>
                  <a:pt x="6820294" y="6800050"/>
                </a:lnTo>
                <a:lnTo>
                  <a:pt x="6828472" y="6749250"/>
                </a:lnTo>
                <a:lnTo>
                  <a:pt x="6836359" y="6685750"/>
                </a:lnTo>
                <a:lnTo>
                  <a:pt x="6843966" y="6634950"/>
                </a:lnTo>
                <a:lnTo>
                  <a:pt x="6851282" y="6584150"/>
                </a:lnTo>
                <a:lnTo>
                  <a:pt x="6858317" y="6520650"/>
                </a:lnTo>
                <a:lnTo>
                  <a:pt x="6865061" y="6469850"/>
                </a:lnTo>
                <a:lnTo>
                  <a:pt x="6871513" y="6406350"/>
                </a:lnTo>
                <a:lnTo>
                  <a:pt x="6877672" y="6355550"/>
                </a:lnTo>
                <a:lnTo>
                  <a:pt x="6883540" y="6292050"/>
                </a:lnTo>
                <a:lnTo>
                  <a:pt x="6889115" y="6241250"/>
                </a:lnTo>
                <a:lnTo>
                  <a:pt x="6894398" y="6177750"/>
                </a:lnTo>
                <a:lnTo>
                  <a:pt x="6899376" y="6114250"/>
                </a:lnTo>
                <a:lnTo>
                  <a:pt x="6904063" y="6063450"/>
                </a:lnTo>
                <a:lnTo>
                  <a:pt x="6908444" y="5999950"/>
                </a:lnTo>
                <a:lnTo>
                  <a:pt x="6912521" y="5949150"/>
                </a:lnTo>
                <a:lnTo>
                  <a:pt x="6916306" y="5885650"/>
                </a:lnTo>
                <a:lnTo>
                  <a:pt x="6919785" y="5822150"/>
                </a:lnTo>
                <a:lnTo>
                  <a:pt x="6922948" y="5771350"/>
                </a:lnTo>
                <a:lnTo>
                  <a:pt x="6925818" y="5707850"/>
                </a:lnTo>
                <a:lnTo>
                  <a:pt x="6928371" y="5644350"/>
                </a:lnTo>
                <a:lnTo>
                  <a:pt x="6930618" y="5593550"/>
                </a:lnTo>
                <a:lnTo>
                  <a:pt x="6932562" y="5530050"/>
                </a:lnTo>
                <a:lnTo>
                  <a:pt x="6935495" y="5415750"/>
                </a:lnTo>
                <a:lnTo>
                  <a:pt x="6936499" y="5352250"/>
                </a:lnTo>
                <a:lnTo>
                  <a:pt x="6937184" y="5288750"/>
                </a:lnTo>
                <a:lnTo>
                  <a:pt x="6937540" y="5237950"/>
                </a:lnTo>
                <a:lnTo>
                  <a:pt x="6937591" y="5174450"/>
                </a:lnTo>
                <a:close/>
              </a:path>
            </a:pathLst>
          </a:custGeom>
          <a:solidFill>
            <a:srgbClr val="FEF8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9" title="SBC_LogoBLUE_Stacked-2023 (1)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0325" y="9512750"/>
            <a:ext cx="3926999" cy="15704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33689d3e0e2_0_0"/>
          <p:cNvSpPr txBox="1"/>
          <p:nvPr/>
        </p:nvSpPr>
        <p:spPr>
          <a:xfrm>
            <a:off x="610425" y="626100"/>
            <a:ext cx="66231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Deletion and Substitution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29" name="Google Shape;29;g33689d3e0e2_0_0" descr="&quot;&quot;" title="Lesson Open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318601"/>
            <a:ext cx="2948700" cy="279803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g33689d3e0e2_0_0"/>
          <p:cNvSpPr txBox="1"/>
          <p:nvPr/>
        </p:nvSpPr>
        <p:spPr>
          <a:xfrm>
            <a:off x="397520" y="6142186"/>
            <a:ext cx="5808300" cy="3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deletion and substitution time!</a:t>
            </a:r>
            <a:endParaRPr sz="3450" b="1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change the beginning, middle, and ending sounds!</a:t>
            </a:r>
            <a:endParaRPr sz="3450" b="1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make a new word!</a:t>
            </a:r>
            <a:endParaRPr sz="3450" b="1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1" name="Google Shape;31;g33689d3e0e2_0_0" descr="&quot;&quot;"/>
          <p:cNvPicPr preferRelativeResize="0"/>
          <p:nvPr/>
        </p:nvPicPr>
        <p:blipFill rotWithShape="1">
          <a:blip r:embed="rId4">
            <a:alphaModFix/>
          </a:blip>
          <a:srcRect t="9"/>
          <a:stretch/>
        </p:blipFill>
        <p:spPr>
          <a:xfrm rot="450741">
            <a:off x="10697963" y="2491213"/>
            <a:ext cx="3911225" cy="63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689d3e0e2_0_26"/>
          <p:cNvSpPr txBox="1"/>
          <p:nvPr/>
        </p:nvSpPr>
        <p:spPr>
          <a:xfrm>
            <a:off x="610425" y="626109"/>
            <a:ext cx="62040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Decodable Text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68" name="Google Shape;168;g33689d3e0e2_0_26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9" name="Google Shape;169;g33689d3e0e2_0_26" descr="&quot;&quot;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33689d3e0e2_0_26"/>
          <p:cNvSpPr txBox="1"/>
          <p:nvPr/>
        </p:nvSpPr>
        <p:spPr>
          <a:xfrm>
            <a:off x="6960700" y="3157275"/>
            <a:ext cx="12785400" cy="52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75" tIns="201075" rIns="201075" bIns="201075" anchor="t" anchorCtr="0">
            <a:noAutofit/>
          </a:bodyPr>
          <a:lstStyle/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85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Time to read. </a:t>
            </a:r>
            <a:endParaRPr sz="85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85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Let’s use our new rule!</a:t>
            </a:r>
            <a:endParaRPr sz="8500" b="1" i="0" u="none" strike="noStrike" cap="none">
              <a:solidFill>
                <a:srgbClr val="006FB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3689d3e0e2_0_34"/>
          <p:cNvSpPr txBox="1"/>
          <p:nvPr/>
        </p:nvSpPr>
        <p:spPr>
          <a:xfrm>
            <a:off x="610425" y="626100"/>
            <a:ext cx="58005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Response to Text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77" name="Google Shape;177;g33689d3e0e2_0_34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" name="Google Shape;178;g33689d3e0e2_0_34"/>
          <p:cNvSpPr txBox="1"/>
          <p:nvPr/>
        </p:nvSpPr>
        <p:spPr>
          <a:xfrm>
            <a:off x="7551175" y="942599"/>
            <a:ext cx="10568700" cy="9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75" tIns="201075" rIns="201075" bIns="201075" anchor="t" anchorCtr="0">
            <a:noAutofit/>
          </a:bodyPr>
          <a:lstStyle/>
          <a:p>
            <a:pPr marL="4572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lang="en" sz="60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Why does Omar start while it is still dark?</a:t>
            </a:r>
            <a:endParaRPr sz="60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lang="en" sz="60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does Omar do on his farm?</a:t>
            </a:r>
            <a:endParaRPr sz="60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lang="en" sz="60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How do you think Omar feels when he is finished?</a:t>
            </a:r>
            <a:endParaRPr sz="60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9" name="Google Shape;179;g33689d3e0e2_0_34" descr="&quot;&quot;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7262" y="541406"/>
            <a:ext cx="4169325" cy="1064030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" descr="&quot;&quot;"/>
          <p:cNvSpPr txBox="1"/>
          <p:nvPr/>
        </p:nvSpPr>
        <p:spPr>
          <a:xfrm>
            <a:off x="11177844" y="4829248"/>
            <a:ext cx="4169400" cy="5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t" anchorCtr="0">
            <a:spAutoFit/>
          </a:bodyPr>
          <a:lstStyle/>
          <a:p>
            <a:pPr marL="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" sz="86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st</a:t>
            </a:r>
            <a:r>
              <a:rPr lang="en" sz="86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ar</a:t>
            </a:r>
            <a:r>
              <a:rPr lang="en" sz="86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" sz="5700" b="1" i="0" u="none" strike="noStrike" cap="none">
                <a:solidFill>
                  <a:srgbClr val="242424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endParaRPr sz="5700" b="1" i="0" u="none" strike="noStrike" cap="none">
              <a:solidFill>
                <a:srgbClr val="242424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en" sz="4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" sz="42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" sz="4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lang="en" sz="42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" sz="4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lang="en" sz="4200" b="1" i="0" u="none" strike="noStrike" cap="non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ar</a:t>
            </a:r>
            <a:r>
              <a:rPr lang="en" sz="4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lang="en" sz="42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" sz="4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" sz="68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5700" b="1" i="0" u="none" strike="noStrike" cap="none">
                <a:solidFill>
                  <a:srgbClr val="242424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= </a:t>
            </a:r>
            <a:r>
              <a:rPr lang="en" sz="57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st</a:t>
            </a:r>
            <a:r>
              <a:rPr lang="en" sz="57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ar</a:t>
            </a:r>
            <a:r>
              <a:rPr lang="en" sz="57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" sz="5700" b="1" i="0" u="none" strike="noStrike" cap="none">
                <a:solidFill>
                  <a:srgbClr val="006FB6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endParaRPr sz="5700" b="1" i="0" u="none" strike="noStrike" cap="none">
              <a:solidFill>
                <a:srgbClr val="006FB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10033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300" b="1" i="0" u="none" strike="noStrike" cap="none">
              <a:solidFill>
                <a:srgbClr val="24242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" name="Google Shape;38;p1" descr="The word &quot;start,&quot; with &quot;ar&quot; highlighted"/>
          <p:cNvSpPr/>
          <p:nvPr/>
        </p:nvSpPr>
        <p:spPr>
          <a:xfrm>
            <a:off x="11407034" y="4971254"/>
            <a:ext cx="3506400" cy="1530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1" descr="The sound letter card &quot;ar&quot;"/>
          <p:cNvPicPr preferRelativeResize="0"/>
          <p:nvPr/>
        </p:nvPicPr>
        <p:blipFill rotWithShape="1">
          <a:blip r:embed="rId4">
            <a:alphaModFix/>
          </a:blip>
          <a:srcRect l="874" r="864"/>
          <a:stretch/>
        </p:blipFill>
        <p:spPr>
          <a:xfrm>
            <a:off x="11734300" y="1377109"/>
            <a:ext cx="3056447" cy="308266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Introduce the Sounds</a:t>
            </a:r>
            <a:endParaRPr/>
          </a:p>
        </p:txBody>
      </p:sp>
      <p:grpSp>
        <p:nvGrpSpPr>
          <p:cNvPr id="41" name="Google Shape;41;p1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id="42" name="Google Shape;42;p1" descr="&quot;&quot;"/>
            <p:cNvSpPr/>
            <p:nvPr/>
          </p:nvSpPr>
          <p:spPr>
            <a:xfrm>
              <a:off x="956624" y="5326945"/>
              <a:ext cx="1962150" cy="570229"/>
            </a:xfrm>
            <a:custGeom>
              <a:avLst/>
              <a:gdLst/>
              <a:ahLst/>
              <a:cxnLst/>
              <a:rect l="l" t="t" r="r" b="b"/>
              <a:pathLst>
                <a:path w="1962150" h="570229" extrusionOk="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" name="Google Shape;43;p1" descr="&quot;&quot;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Google Shape;44;p1" descr="&quot;&quot;"/>
            <p:cNvSpPr/>
            <p:nvPr/>
          </p:nvSpPr>
          <p:spPr>
            <a:xfrm>
              <a:off x="599452" y="4141158"/>
              <a:ext cx="563244" cy="1020445"/>
            </a:xfrm>
            <a:custGeom>
              <a:avLst/>
              <a:gdLst/>
              <a:ahLst/>
              <a:cxnLst/>
              <a:rect l="l" t="t" r="r" b="b"/>
              <a:pathLst>
                <a:path w="563244" h="1020445" extrusionOk="0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w="563244" h="1020445" extrusionOk="0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w="563244" h="1020445" extrusionOk="0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" descr="&quot;&quot;"/>
            <p:cNvSpPr/>
            <p:nvPr/>
          </p:nvSpPr>
          <p:spPr>
            <a:xfrm>
              <a:off x="2716796" y="4141158"/>
              <a:ext cx="563245" cy="1020445"/>
            </a:xfrm>
            <a:custGeom>
              <a:avLst/>
              <a:gdLst/>
              <a:ahLst/>
              <a:cxnLst/>
              <a:rect l="l" t="t" r="r" b="b"/>
              <a:pathLst>
                <a:path w="563245" h="1020445" extrusionOk="0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w="563245" h="1020445" extrusionOk="0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w="563245" h="1020445" extrusionOk="0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1"/>
          <p:cNvSpPr txBox="1"/>
          <p:nvPr/>
        </p:nvSpPr>
        <p:spPr>
          <a:xfrm>
            <a:off x="610316" y="6314727"/>
            <a:ext cx="6058500" cy="26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learn new sounds!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use the sound rule to help us read!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7" name="Google Shape;47;p1" descr="&quot;&quot;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g3368a25dbf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6809" y="2082597"/>
            <a:ext cx="10879196" cy="8408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g3368a25dbf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6809" y="2082597"/>
            <a:ext cx="10879196" cy="8408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g3368a25dbfe_0_0" descr="A screenshot shows the Level C sound letter mat, which includes the sound spellings and phonics: ar, eigh, ei, ey, er, y, ie, ir, y_e, or, ow, ou, ough, ur, ew, ui and eu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66809" y="2082597"/>
            <a:ext cx="10879196" cy="840829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g3368a25dbfe_0_0"/>
          <p:cNvSpPr/>
          <p:nvPr/>
        </p:nvSpPr>
        <p:spPr>
          <a:xfrm>
            <a:off x="7761767" y="3049449"/>
            <a:ext cx="1288200" cy="109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8630"/>
              </a:srgbClr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3368a25dbfe_0_0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23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Introduce the Sounds</a:t>
            </a:r>
            <a:endParaRPr/>
          </a:p>
        </p:txBody>
      </p:sp>
      <p:grpSp>
        <p:nvGrpSpPr>
          <p:cNvPr id="57" name="Google Shape;57;g3368a25dbfe_0_0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id="58" name="Google Shape;58;g3368a25dbfe_0_0" descr="&quot;&quot;"/>
            <p:cNvSpPr/>
            <p:nvPr/>
          </p:nvSpPr>
          <p:spPr>
            <a:xfrm>
              <a:off x="956624" y="5326945"/>
              <a:ext cx="1962150" cy="570229"/>
            </a:xfrm>
            <a:custGeom>
              <a:avLst/>
              <a:gdLst/>
              <a:ahLst/>
              <a:cxnLst/>
              <a:rect l="l" t="t" r="r" b="b"/>
              <a:pathLst>
                <a:path w="1962150" h="570229" extrusionOk="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9" name="Google Shape;59;g3368a25dbfe_0_0" descr="&quot;&quot;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g3368a25dbfe_0_0" descr="&quot;&quot;"/>
            <p:cNvSpPr/>
            <p:nvPr/>
          </p:nvSpPr>
          <p:spPr>
            <a:xfrm>
              <a:off x="599452" y="4141158"/>
              <a:ext cx="563244" cy="1020445"/>
            </a:xfrm>
            <a:custGeom>
              <a:avLst/>
              <a:gdLst/>
              <a:ahLst/>
              <a:cxnLst/>
              <a:rect l="l" t="t" r="r" b="b"/>
              <a:pathLst>
                <a:path w="563244" h="1020445" extrusionOk="0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w="563244" h="1020445" extrusionOk="0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w="563244" h="1020445" extrusionOk="0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g3368a25dbfe_0_0" descr="&quot;&quot;"/>
            <p:cNvSpPr/>
            <p:nvPr/>
          </p:nvSpPr>
          <p:spPr>
            <a:xfrm>
              <a:off x="2716796" y="4141158"/>
              <a:ext cx="563245" cy="1020445"/>
            </a:xfrm>
            <a:custGeom>
              <a:avLst/>
              <a:gdLst/>
              <a:ahLst/>
              <a:cxnLst/>
              <a:rect l="l" t="t" r="r" b="b"/>
              <a:pathLst>
                <a:path w="563245" h="1020445" extrusionOk="0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w="563245" h="1020445" extrusionOk="0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w="563245" h="1020445" extrusionOk="0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2" name="Google Shape;62;g3368a25dbfe_0_0" descr="&quot;&quot;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623662" y="2293085"/>
            <a:ext cx="10707313" cy="703388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" descr="The word &quot;farm&quot; is shown, with three arrows below the word showing how the three phonemes are blended to make the word."/>
          <p:cNvSpPr txBox="1"/>
          <p:nvPr/>
        </p:nvSpPr>
        <p:spPr>
          <a:xfrm>
            <a:off x="8848059" y="2058974"/>
            <a:ext cx="62343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0"/>
              <a:buFont typeface="Arial"/>
              <a:buNone/>
            </a:pPr>
            <a:r>
              <a:rPr lang="en" sz="145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farm</a:t>
            </a:r>
            <a:endParaRPr sz="145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" name="Google Shape;70;p3" descr="The word &quot;target&quot; is shown, with five arrows below the word showing how the five phonemes are blended to make the word."/>
          <p:cNvSpPr txBox="1"/>
          <p:nvPr/>
        </p:nvSpPr>
        <p:spPr>
          <a:xfrm>
            <a:off x="8860237" y="6015778"/>
            <a:ext cx="6234300" cy="2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lang="en" sz="125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target</a:t>
            </a:r>
            <a:endParaRPr sz="125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" name="Google Shape;71;p3" descr="&quot;&quot;"/>
          <p:cNvSpPr/>
          <p:nvPr/>
        </p:nvSpPr>
        <p:spPr>
          <a:xfrm>
            <a:off x="10711752" y="4307068"/>
            <a:ext cx="1441500" cy="38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5400000" algn="bl" rotWithShape="0">
              <a:schemeClr val="dk1"/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 descr="&quot;&quot;"/>
          <p:cNvSpPr/>
          <p:nvPr/>
        </p:nvSpPr>
        <p:spPr>
          <a:xfrm>
            <a:off x="9427908" y="8574965"/>
            <a:ext cx="551400" cy="38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5400000" algn="bl" rotWithShape="0">
              <a:schemeClr val="dk1"/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 descr="&quot;&quot;"/>
          <p:cNvSpPr/>
          <p:nvPr/>
        </p:nvSpPr>
        <p:spPr>
          <a:xfrm>
            <a:off x="9286869" y="4690373"/>
            <a:ext cx="5460900" cy="38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5400000" algn="bl" rotWithShape="0">
              <a:schemeClr val="dk1"/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 descr="&quot;&quot;"/>
          <p:cNvSpPr/>
          <p:nvPr/>
        </p:nvSpPr>
        <p:spPr>
          <a:xfrm>
            <a:off x="9286869" y="8960166"/>
            <a:ext cx="5460900" cy="38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5400000" algn="bl" rotWithShape="0">
              <a:schemeClr val="dk1"/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 descr="&quot;&quot;"/>
          <p:cNvSpPr/>
          <p:nvPr/>
        </p:nvSpPr>
        <p:spPr>
          <a:xfrm>
            <a:off x="9692338" y="4307042"/>
            <a:ext cx="551400" cy="38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5400000" algn="bl" rotWithShape="0">
              <a:schemeClr val="dk1"/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 descr="&quot;&quot;"/>
          <p:cNvSpPr/>
          <p:nvPr/>
        </p:nvSpPr>
        <p:spPr>
          <a:xfrm>
            <a:off x="10243865" y="8574992"/>
            <a:ext cx="1262100" cy="38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5400000" algn="bl" rotWithShape="0">
              <a:schemeClr val="dk1"/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 descr="&quot;&quot;"/>
          <p:cNvSpPr/>
          <p:nvPr/>
        </p:nvSpPr>
        <p:spPr>
          <a:xfrm>
            <a:off x="12138450" y="8574965"/>
            <a:ext cx="551400" cy="38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5400000" algn="bl" rotWithShape="0">
              <a:schemeClr val="dk1"/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 descr="&quot;&quot;"/>
          <p:cNvSpPr/>
          <p:nvPr/>
        </p:nvSpPr>
        <p:spPr>
          <a:xfrm>
            <a:off x="13189792" y="4307042"/>
            <a:ext cx="551400" cy="38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5400000" algn="bl" rotWithShape="0">
              <a:schemeClr val="dk1"/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 descr="&quot;&quot;"/>
          <p:cNvSpPr/>
          <p:nvPr/>
        </p:nvSpPr>
        <p:spPr>
          <a:xfrm>
            <a:off x="13189792" y="8574965"/>
            <a:ext cx="551400" cy="38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5400000" algn="bl" rotWithShape="0">
              <a:schemeClr val="dk1"/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" descr="&quot;&quot;"/>
          <p:cNvSpPr/>
          <p:nvPr/>
        </p:nvSpPr>
        <p:spPr>
          <a:xfrm>
            <a:off x="13950041" y="8574965"/>
            <a:ext cx="551400" cy="38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5400000" algn="bl" rotWithShape="0">
              <a:schemeClr val="dk1"/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21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Blend </a:t>
            </a:r>
            <a:br>
              <a:rPr lang="en"/>
            </a:br>
            <a:r>
              <a:rPr lang="en"/>
              <a:t>the Sounds</a:t>
            </a:r>
            <a:endParaRPr/>
          </a:p>
        </p:txBody>
      </p:sp>
      <p:sp>
        <p:nvSpPr>
          <p:cNvPr id="82" name="Google Shape;82;p3"/>
          <p:cNvSpPr txBox="1"/>
          <p:nvPr/>
        </p:nvSpPr>
        <p:spPr>
          <a:xfrm>
            <a:off x="610325" y="5924325"/>
            <a:ext cx="5797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 to help us read the words smoothly!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3" name="Google Shape;83;p3" descr="&quot;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315" y="3236871"/>
            <a:ext cx="2781813" cy="2356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4"/>
          <p:cNvGrpSpPr/>
          <p:nvPr/>
        </p:nvGrpSpPr>
        <p:grpSpPr>
          <a:xfrm>
            <a:off x="7736261" y="2514516"/>
            <a:ext cx="4213200" cy="2801968"/>
            <a:chOff x="5784675" y="818500"/>
            <a:chExt cx="2737800" cy="1941900"/>
          </a:xfrm>
        </p:grpSpPr>
        <p:sp>
          <p:nvSpPr>
            <p:cNvPr id="90" name="Google Shape;90;p4" descr="&quot;&quot;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" descr="The word &quot;chart&quot;"/>
            <p:cNvSpPr/>
            <p:nvPr/>
          </p:nvSpPr>
          <p:spPr>
            <a:xfrm>
              <a:off x="5976525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lang="en" sz="8800" b="1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chart</a:t>
              </a:r>
              <a:endParaRPr sz="88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2" name="Google Shape;92;p4"/>
          <p:cNvGrpSpPr/>
          <p:nvPr/>
        </p:nvGrpSpPr>
        <p:grpSpPr>
          <a:xfrm>
            <a:off x="13690753" y="2514535"/>
            <a:ext cx="4633726" cy="2801968"/>
            <a:chOff x="5784675" y="907452"/>
            <a:chExt cx="2737800" cy="1941900"/>
          </a:xfrm>
        </p:grpSpPr>
        <p:sp>
          <p:nvSpPr>
            <p:cNvPr id="93" name="Google Shape;93;p4" descr="&quot;&quot;"/>
            <p:cNvSpPr/>
            <p:nvPr/>
          </p:nvSpPr>
          <p:spPr>
            <a:xfrm>
              <a:off x="5784675" y="907452"/>
              <a:ext cx="2737800" cy="1941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4" descr="The word &quot;sharp&quot;"/>
            <p:cNvSpPr/>
            <p:nvPr/>
          </p:nvSpPr>
          <p:spPr>
            <a:xfrm>
              <a:off x="5976525" y="1089852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lang="en" sz="8800" b="1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sharp</a:t>
              </a:r>
              <a:endParaRPr sz="88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5" name="Google Shape;95;p4"/>
          <p:cNvGrpSpPr/>
          <p:nvPr/>
        </p:nvGrpSpPr>
        <p:grpSpPr>
          <a:xfrm>
            <a:off x="7736860" y="5594620"/>
            <a:ext cx="10589537" cy="3380848"/>
            <a:chOff x="5784675" y="818500"/>
            <a:chExt cx="2737800" cy="1941900"/>
          </a:xfrm>
        </p:grpSpPr>
        <p:sp>
          <p:nvSpPr>
            <p:cNvPr id="96" name="Google Shape;96;p4" descr="&quot;&quot;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4" descr="The example sentence &quot;I started to open the jar, but it was very hard.&quot;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00"/>
                <a:buFont typeface="Arial"/>
                <a:buNone/>
              </a:pPr>
              <a:r>
                <a:rPr lang="en" sz="5600" b="1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I </a:t>
              </a:r>
              <a:r>
                <a:rPr lang="en" sz="5600" b="1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started to open the jar, but it was very hard.</a:t>
              </a:r>
              <a:endParaRPr sz="56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98" name="Google Shape;98;p4" descr="&quot;&quot;"/>
          <p:cNvCxnSpPr/>
          <p:nvPr/>
        </p:nvCxnSpPr>
        <p:spPr>
          <a:xfrm>
            <a:off x="9866987" y="4603874"/>
            <a:ext cx="15312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" name="Google Shape;99;p4" descr="&quot;&quot;"/>
          <p:cNvCxnSpPr/>
          <p:nvPr/>
        </p:nvCxnSpPr>
        <p:spPr>
          <a:xfrm>
            <a:off x="8504852" y="4603874"/>
            <a:ext cx="10428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0" name="Google Shape;100;p4" descr="&quot;&quot;"/>
          <p:cNvCxnSpPr/>
          <p:nvPr/>
        </p:nvCxnSpPr>
        <p:spPr>
          <a:xfrm>
            <a:off x="14482684" y="4719510"/>
            <a:ext cx="10428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" name="Google Shape;101;p4" descr="&quot;&quot;"/>
          <p:cNvCxnSpPr/>
          <p:nvPr/>
        </p:nvCxnSpPr>
        <p:spPr>
          <a:xfrm>
            <a:off x="15759532" y="4719510"/>
            <a:ext cx="18516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" name="Google Shape;102;p4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22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Read </a:t>
            </a:r>
            <a:br>
              <a:rPr lang="en"/>
            </a:br>
            <a:r>
              <a:rPr lang="en"/>
              <a:t>the Words</a:t>
            </a:r>
            <a:endParaRPr/>
          </a:p>
        </p:txBody>
      </p:sp>
      <p:sp>
        <p:nvSpPr>
          <p:cNvPr id="103" name="Google Shape;103;p4"/>
          <p:cNvSpPr txBox="1"/>
          <p:nvPr/>
        </p:nvSpPr>
        <p:spPr>
          <a:xfrm>
            <a:off x="610316" y="6129542"/>
            <a:ext cx="6042600" cy="26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words, so we can read smoothly, like we are speaking!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4" name="Google Shape;104;p4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30875" y="9253600"/>
            <a:ext cx="2242549" cy="16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 descr="&quot;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650" y="3085050"/>
            <a:ext cx="2781801" cy="236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 descr="The words &quot;park,&quot; &quot;star,&quot; &quot;large,&quot; and &quot;yard.&quot;"/>
          <p:cNvSpPr txBox="1"/>
          <p:nvPr/>
        </p:nvSpPr>
        <p:spPr>
          <a:xfrm>
            <a:off x="7949752" y="3033319"/>
            <a:ext cx="9595500" cy="52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t" anchorCtr="0">
            <a:noAutofit/>
          </a:bodyPr>
          <a:lstStyle/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121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park	large</a:t>
            </a:r>
            <a:endParaRPr sz="12100" b="1" i="0" u="none" strike="noStrike" cap="none" dirty="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121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star		yard</a:t>
            </a:r>
            <a:endParaRPr sz="8400" b="1" i="0" u="none" strike="noStrike" cap="none" dirty="0">
              <a:solidFill>
                <a:schemeClr val="accent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5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21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Decode </a:t>
            </a:r>
            <a:br>
              <a:rPr lang="en"/>
            </a:br>
            <a:r>
              <a:rPr lang="en"/>
              <a:t>the Words  </a:t>
            </a:r>
            <a:endParaRPr/>
          </a:p>
        </p:txBody>
      </p:sp>
      <p:sp>
        <p:nvSpPr>
          <p:cNvPr id="113" name="Google Shape;113;p5"/>
          <p:cNvSpPr txBox="1"/>
          <p:nvPr/>
        </p:nvSpPr>
        <p:spPr>
          <a:xfrm>
            <a:off x="610316" y="5971887"/>
            <a:ext cx="5806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 so we can read the words!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4" name="Google Shape;114;p5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374" y="3236875"/>
            <a:ext cx="3224603" cy="233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 descr="&quot;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6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69" y="3880880"/>
            <a:ext cx="4231706" cy="3205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 descr="&quot;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8142" y="3893592"/>
            <a:ext cx="4231706" cy="4246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6" descr="&quot;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92059" y="3893592"/>
            <a:ext cx="4231706" cy="4246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" descr="&quot;&quot;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644071" y="3900246"/>
            <a:ext cx="3155779" cy="316685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6" descr="Letter C"/>
          <p:cNvSpPr txBox="1"/>
          <p:nvPr/>
        </p:nvSpPr>
        <p:spPr>
          <a:xfrm>
            <a:off x="7144065" y="4230168"/>
            <a:ext cx="3155400" cy="26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45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45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p6" descr="Letter E"/>
          <p:cNvSpPr txBox="1"/>
          <p:nvPr/>
        </p:nvSpPr>
        <p:spPr>
          <a:xfrm>
            <a:off x="16865090" y="4230168"/>
            <a:ext cx="3155400" cy="26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45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endParaRPr sz="145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" name="Google Shape;127;p6" descr="Letter V"/>
          <p:cNvSpPr txBox="1"/>
          <p:nvPr/>
        </p:nvSpPr>
        <p:spPr>
          <a:xfrm>
            <a:off x="13760379" y="4230168"/>
            <a:ext cx="3155400" cy="26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45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</a:t>
            </a:r>
            <a:endParaRPr sz="145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" name="Google Shape;128;p6" descr="The letter pair &quot;ar&quot; (R-controlled vowel)"/>
          <p:cNvSpPr txBox="1"/>
          <p:nvPr/>
        </p:nvSpPr>
        <p:spPr>
          <a:xfrm>
            <a:off x="10755442" y="4230168"/>
            <a:ext cx="3155400" cy="26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45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ar</a:t>
            </a:r>
            <a:endParaRPr sz="145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610317" y="626011"/>
            <a:ext cx="58062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Spell </a:t>
            </a:r>
            <a:br>
              <a:rPr lang="en" sz="7600" b="1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lang="en" sz="7600" b="1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lang="en" sz="7600" b="1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610325" y="6152800"/>
            <a:ext cx="55878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 to show we understand the rule!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1" name="Google Shape;131;p6" descr="&quot;&quot;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 descr="&quot;&quot;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7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307" y="4142352"/>
            <a:ext cx="3269678" cy="247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 descr="&quot;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8218" y="4142374"/>
            <a:ext cx="3269678" cy="3276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7" descr="&quot;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52427" y="4142374"/>
            <a:ext cx="3269678" cy="327668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7" descr="Letter S"/>
          <p:cNvSpPr txBox="1"/>
          <p:nvPr/>
        </p:nvSpPr>
        <p:spPr>
          <a:xfrm>
            <a:off x="7518785" y="4318140"/>
            <a:ext cx="18546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06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endParaRPr sz="106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2" name="Google Shape;142;p7" descr="&quot;&quot;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658166" y="4142374"/>
            <a:ext cx="3269678" cy="247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6675623" y="4534433"/>
            <a:ext cx="3347169" cy="252133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 descr="Letter T"/>
          <p:cNvSpPr txBox="1"/>
          <p:nvPr/>
        </p:nvSpPr>
        <p:spPr>
          <a:xfrm>
            <a:off x="10231928" y="4438826"/>
            <a:ext cx="18546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06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endParaRPr sz="106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" name="Google Shape;145;p7" descr="The letter pair &quot;ar&quot; (R-controlled vowel)"/>
          <p:cNvSpPr txBox="1"/>
          <p:nvPr/>
        </p:nvSpPr>
        <p:spPr>
          <a:xfrm>
            <a:off x="12854128" y="4438826"/>
            <a:ext cx="18546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06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ar</a:t>
            </a:r>
            <a:endParaRPr sz="106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" name="Google Shape;146;p7" descr="Letter V"/>
          <p:cNvSpPr txBox="1"/>
          <p:nvPr/>
        </p:nvSpPr>
        <p:spPr>
          <a:xfrm>
            <a:off x="15174713" y="4438826"/>
            <a:ext cx="18546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06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</a:t>
            </a:r>
            <a:endParaRPr sz="106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" name="Google Shape;147;p7" descr="Letter E"/>
          <p:cNvSpPr txBox="1"/>
          <p:nvPr/>
        </p:nvSpPr>
        <p:spPr>
          <a:xfrm>
            <a:off x="17646056" y="4438826"/>
            <a:ext cx="18546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06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endParaRPr sz="106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610317" y="626011"/>
            <a:ext cx="59526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Spell </a:t>
            </a:r>
            <a:br>
              <a:rPr lang="en" sz="7600" b="1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lang="en" sz="7600" b="1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lang="en" sz="7600" b="1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149" name="Google Shape;149;p7" descr="&quot;&quot;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 descr="&quot;&quot;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8"/>
          <p:cNvGrpSpPr/>
          <p:nvPr/>
        </p:nvGrpSpPr>
        <p:grpSpPr>
          <a:xfrm>
            <a:off x="10149293" y="4100679"/>
            <a:ext cx="5833157" cy="3109759"/>
            <a:chOff x="5784675" y="818500"/>
            <a:chExt cx="2737800" cy="1941900"/>
          </a:xfrm>
        </p:grpSpPr>
        <p:sp>
          <p:nvSpPr>
            <p:cNvPr id="157" name="Google Shape;157;p8" descr="&quot;&quot;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8" descr="The high-frequency word &quot;large&quot;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lang="en" sz="10000" b="1" i="0" u="none" strike="noStrike" cap="non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large</a:t>
              </a:r>
              <a:endParaRPr sz="100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59" name="Google Shape;159;p8"/>
          <p:cNvSpPr txBox="1"/>
          <p:nvPr/>
        </p:nvSpPr>
        <p:spPr>
          <a:xfrm>
            <a:off x="610317" y="626400"/>
            <a:ext cx="6202800" cy="3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High- </a:t>
            </a:r>
            <a:br>
              <a:rPr lang="en" sz="7600" b="1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lang="en" sz="7600" b="1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Frequency </a:t>
            </a:r>
            <a:br>
              <a:rPr lang="en" sz="7600" b="1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lang="en" sz="7600" b="1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Words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610316" y="6742794"/>
            <a:ext cx="5727300" cy="26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see high</a:t>
            </a: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frequency words all the time!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Let’s figure out how to read them!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1" name="Google Shape;16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325" y="4334725"/>
            <a:ext cx="2263725" cy="213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ft Sidebar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Macintosh PowerPoint</Application>
  <PresentationFormat>Custom</PresentationFormat>
  <Paragraphs>87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Poppins Black</vt:lpstr>
      <vt:lpstr>Arial</vt:lpstr>
      <vt:lpstr>Poppins</vt:lpstr>
      <vt:lpstr>Left Sidebar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Kara Martinez</cp:lastModifiedBy>
  <cp:revision>1</cp:revision>
  <dcterms:modified xsi:type="dcterms:W3CDTF">2025-07-22T10:49:01Z</dcterms:modified>
</cp:coreProperties>
</file>