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
      <p:font typeface="Questrial" pitchFamily="2" charset="0"/>
      <p:regular r:id="rId18"/>
    </p:embeddedFont>
    <p:embeddedFont>
      <p:font typeface="Short Stack"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4752">
          <p15:clr>
            <a:srgbClr val="9AA0A6"/>
          </p15:clr>
        </p15:guide>
        <p15:guide id="6" pos="936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4689"/>
        <p:guide pos="317"/>
        <p:guide orient="horz" pos="158"/>
        <p:guide orient="horz" pos="2454"/>
        <p:guide pos="4752"/>
        <p:guide pos="9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Pull out the </a:t>
            </a:r>
            <a:r>
              <a:rPr lang="en" sz="1200" b="1">
                <a:solidFill>
                  <a:schemeClr val="dk1"/>
                </a:solidFill>
                <a:latin typeface="Poppins"/>
                <a:ea typeface="Poppins"/>
                <a:cs typeface="Poppins"/>
                <a:sym typeface="Poppins"/>
              </a:rPr>
              <a:t>Sound Letter cards that make a long a sound</a:t>
            </a:r>
            <a:r>
              <a:rPr lang="en" sz="1200">
                <a:solidFill>
                  <a:schemeClr val="dk1"/>
                </a:solidFill>
                <a:latin typeface="Poppins"/>
                <a:ea typeface="Poppins"/>
                <a:cs typeface="Poppins"/>
                <a:sym typeface="Poppins"/>
              </a:rPr>
              <a:t> (</a:t>
            </a:r>
            <a:r>
              <a:rPr lang="en" sz="1200" b="1">
                <a:solidFill>
                  <a:schemeClr val="dk1"/>
                </a:solidFill>
                <a:latin typeface="Poppins"/>
                <a:ea typeface="Poppins"/>
                <a:cs typeface="Poppins"/>
                <a:sym typeface="Poppins"/>
              </a:rPr>
              <a:t>a, ai, ay, eigh, ey, ei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a - all of the spellings. Let's review each of these spellings.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or flip through each sound card saying the sound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talk a little more about when we can and cannot use each of these.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or highlight each card as the rules are discussed.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is used in open syllables to make the long a sound. A-I is used in the middle of a word because English words don't end in i. A-y is used anywhere and can also be used at the end of a word. E-i-g-h can be used anywhere. E-y is usually used at the end of a word. E-i is in the middle of words because English words don't end in i.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quickly review all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so many ways to make a long a sound!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start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spelling patterns do you see? I see an r controlled vowel, a-r that says /ar/. What does a-r say? I need to underline it to remind me that a-r sticks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tell you /ar/.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/s/ /t/ /ar/ /t/ = "start".</a:t>
            </a:r>
            <a:endParaRPr sz="1200">
              <a:solidFill>
                <a:schemeClr val="dk1"/>
              </a:solidFill>
              <a:latin typeface="Poppins"/>
              <a:ea typeface="Poppins"/>
              <a:cs typeface="Poppins"/>
              <a:sym typeface="Poppins"/>
            </a:endParaRPr>
          </a:p>
        </p:txBody>
      </p:sp>
      <p:sp>
        <p:nvSpPr>
          <p:cNvPr id="83" name="Google Shape;83;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84" name="Google Shape;84;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next word, </a:t>
            </a:r>
            <a:r>
              <a:rPr lang="en" sz="1200" i="1">
                <a:solidFill>
                  <a:schemeClr val="dk1"/>
                </a:solidFill>
                <a:latin typeface="Poppins"/>
                <a:ea typeface="Poppins"/>
                <a:cs typeface="Poppins"/>
                <a:sym typeface="Poppins"/>
              </a:rPr>
              <a:t>apron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see? Let's put dot under all our vowels.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Pause and let students talk about what they see and put dots under their vowels.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two unconnected vowels telling me I probably have 2 syllables. I'll divide between the a and p. Work with your neighbor and figure out how we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Offer support as necessary.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 /p/ /r/ /o/ /n/ = "apron". Smart blending!</a:t>
            </a:r>
            <a:endParaRPr sz="1200">
              <a:solidFill>
                <a:schemeClr val="dk1"/>
              </a:solidFill>
              <a:latin typeface="Poppins"/>
              <a:ea typeface="Poppins"/>
              <a:cs typeface="Poppins"/>
              <a:sym typeface="Poppins"/>
            </a:endParaRPr>
          </a:p>
        </p:txBody>
      </p:sp>
      <p:sp>
        <p:nvSpPr>
          <p:cNvPr id="102" name="Google Shape;102;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03" name="Google Shape;103;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read a short text today. It's a short silly story.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text</a:t>
            </a:r>
            <a:r>
              <a:rPr lang="en" sz="1200" i="1">
                <a:solidFill>
                  <a:schemeClr val="dk1"/>
                </a:solidFill>
                <a:latin typeface="Poppins"/>
                <a:ea typeface="Poppins"/>
                <a:cs typeface="Poppins"/>
                <a:sym typeface="Poppins"/>
              </a:rPr>
              <a: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“Time to go!” said Gabe. “It is getting very late!”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Most days, Gabe and I take the train.</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They are waiting. You have to obey the rules.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We march over to the scale to weigh our bags.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Their bags are too large, the lady barked.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A train is on its way!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these words, we look to see what spelling pattern it uses so we know what vowel sound to make. This unit, we've been practicing reading words with the long a sound using all the different spelling patterns. This text uses all of them as well as the high frequency words you've learned. Let's read this text first to read it and see what's happening in this short story.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and read it together. Help students decode as necessary. Pay attention to students who need a little extra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that we've read it once. Let's read it again and talk about what long a spelling patterns we see! What are all the ways to make the long a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Record students ideas. Then, read the text again and sort all the long a words according to rule.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CVCe - Gabe, late, take, scale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eigh- weigh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ey - they, obey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ai- train, waiting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ay - days, way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ei - their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open syllable - lady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r controlled a - march, large, barked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 many ways to make the long a sound! Look at everything you've learned! Those brains are growing!</a:t>
            </a:r>
            <a:endParaRPr sz="1200" b="1">
              <a:solidFill>
                <a:schemeClr val="dk1"/>
              </a:solidFill>
              <a:latin typeface="Poppins"/>
              <a:ea typeface="Poppins"/>
              <a:cs typeface="Poppins"/>
              <a:sym typeface="Poppins"/>
            </a:endParaRPr>
          </a:p>
        </p:txBody>
      </p:sp>
      <p:sp>
        <p:nvSpPr>
          <p:cNvPr id="122" name="Google Shape;122;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23" name="Google Shape;123;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routine:</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reindeer</a:t>
            </a:r>
            <a:r>
              <a:rPr lang="en" sz="1200">
                <a:solidFill>
                  <a:schemeClr val="dk1"/>
                </a:solidFill>
                <a:latin typeface="Poppins"/>
                <a:ea typeface="Poppins"/>
                <a:cs typeface="Poppins"/>
                <a:sym typeface="Poppins"/>
              </a:rPr>
              <a:t>, </a:t>
            </a:r>
            <a:r>
              <a:rPr lang="en" sz="1200" b="1" i="1">
                <a:solidFill>
                  <a:schemeClr val="dk1"/>
                </a:solidFill>
                <a:latin typeface="Poppins"/>
                <a:ea typeface="Poppins"/>
                <a:cs typeface="Poppins"/>
                <a:sym typeface="Poppins"/>
              </a:rPr>
              <a:t>hey, basic, sharp, eight, beige</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36" name="Google Shape;136;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37" name="Google Shape;137;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Follow the directions to administer the Formative Assessment for Level C, Unit 1. </a:t>
            </a:r>
            <a:endParaRPr sz="1200" b="1">
              <a:solidFill>
                <a:schemeClr val="dk1"/>
              </a:solidFill>
              <a:latin typeface="Poppins"/>
              <a:ea typeface="Poppins"/>
              <a:cs typeface="Poppins"/>
              <a:sym typeface="Poppins"/>
            </a:endParaRPr>
          </a:p>
        </p:txBody>
      </p:sp>
      <p:sp>
        <p:nvSpPr>
          <p:cNvPr id="146" name="Google Shape;146;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47" name="Google Shape;147;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C, Unit 1 Formative Assessment, there is no new HFW. If you have time, review previously taught words. </a:t>
            </a:r>
            <a:endParaRPr sz="1200" b="1">
              <a:solidFill>
                <a:schemeClr val="dk1"/>
              </a:solidFill>
              <a:latin typeface="Poppins"/>
              <a:ea typeface="Poppins"/>
              <a:cs typeface="Poppins"/>
              <a:sym typeface="Poppins"/>
            </a:endParaRPr>
          </a:p>
        </p:txBody>
      </p:sp>
      <p:sp>
        <p:nvSpPr>
          <p:cNvPr id="156" name="Google Shape;156;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57" name="Google Shape;157;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4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3"/>
        <p:cNvGrpSpPr/>
        <p:nvPr/>
      </p:nvGrpSpPr>
      <p:grpSpPr>
        <a:xfrm>
          <a:off x="0" y="0"/>
          <a:ext cx="0" cy="0"/>
          <a:chOff x="0" y="0"/>
          <a:chExt cx="0" cy="0"/>
        </a:xfrm>
      </p:grpSpPr>
      <p:sp>
        <p:nvSpPr>
          <p:cNvPr id="44" name="Google Shape;44;p13"/>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45" name="Google Shape;45;p13"/>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19"/>
        <p:cNvGrpSpPr/>
        <p:nvPr/>
      </p:nvGrpSpPr>
      <p:grpSpPr>
        <a:xfrm>
          <a:off x="0" y="0"/>
          <a:ext cx="0" cy="0"/>
          <a:chOff x="0" y="0"/>
          <a:chExt cx="0" cy="0"/>
        </a:xfrm>
      </p:grpSpPr>
      <p:sp>
        <p:nvSpPr>
          <p:cNvPr id="20" name="Google Shape;20;p5"/>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21" name="Google Shape;21;p5"/>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2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3"/>
        <p:cNvGrpSpPr/>
        <p:nvPr/>
      </p:nvGrpSpPr>
      <p:grpSpPr>
        <a:xfrm>
          <a:off x="0" y="0"/>
          <a:ext cx="0" cy="0"/>
          <a:chOff x="0" y="0"/>
          <a:chExt cx="0" cy="0"/>
        </a:xfrm>
      </p:grpSpPr>
      <p:sp>
        <p:nvSpPr>
          <p:cNvPr id="24" name="Google Shape;24;p7"/>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5" name="Google Shape;25;p7"/>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6" name="Google Shape;26;p7"/>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7" name="Google Shape;27;p7"/>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8" name="Google Shape;28;p7"/>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9" name="Google Shape;29;p7"/>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35" name="Google Shape;35;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st 1">
  <p:cSld name="Test_1">
    <p:spTree>
      <p:nvGrpSpPr>
        <p:cNvPr id="1" name="Shape 36"/>
        <p:cNvGrpSpPr/>
        <p:nvPr/>
      </p:nvGrpSpPr>
      <p:grpSpPr>
        <a:xfrm>
          <a:off x="0" y="0"/>
          <a:ext cx="0" cy="0"/>
          <a:chOff x="0" y="0"/>
          <a:chExt cx="0" cy="0"/>
        </a:xfrm>
      </p:grpSpPr>
      <p:sp>
        <p:nvSpPr>
          <p:cNvPr id="37" name="Google Shape;37;p10"/>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38" name="Google Shape;38;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39"/>
        <p:cNvGrpSpPr/>
        <p:nvPr/>
      </p:nvGrpSpPr>
      <p:grpSpPr>
        <a:xfrm>
          <a:off x="0" y="0"/>
          <a:ext cx="0" cy="0"/>
          <a:chOff x="0" y="0"/>
          <a:chExt cx="0" cy="0"/>
        </a:xfrm>
      </p:grpSpPr>
      <p:sp>
        <p:nvSpPr>
          <p:cNvPr id="40" name="Google Shape;40;p11"/>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41" name="Google Shape;41;p11"/>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8">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8"/>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32" name="Google Shape;32;p8"/>
          <p:cNvPicPr preferRelativeResize="0"/>
          <p:nvPr/>
        </p:nvPicPr>
        <p:blipFill rotWithShape="1">
          <a:blip r:embed="rId8">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5"/>
          <p:cNvSpPr/>
          <p:nvPr/>
        </p:nvSpPr>
        <p:spPr>
          <a:xfrm>
            <a:off x="11830495" y="8076031"/>
            <a:ext cx="2117100" cy="25674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Open Syllable  </a:t>
            </a:r>
            <a:endParaRPr sz="3400" b="1" i="0" u="none" strike="noStrike" cap="none">
              <a:solidFill>
                <a:srgbClr val="FFFFFF"/>
              </a:solidFill>
              <a:latin typeface="Poppins"/>
              <a:ea typeface="Poppins"/>
              <a:cs typeface="Poppins"/>
              <a:sym typeface="Poppins"/>
            </a:endParaRPr>
          </a:p>
        </p:txBody>
      </p:sp>
      <p:pic>
        <p:nvPicPr>
          <p:cNvPr id="52" name="Google Shape;52;p15"/>
          <p:cNvPicPr preferRelativeResize="0"/>
          <p:nvPr/>
        </p:nvPicPr>
        <p:blipFill rotWithShape="1">
          <a:blip r:embed="rId3">
            <a:alphaModFix/>
          </a:blip>
          <a:srcRect t="1247" b="1257"/>
          <a:stretch/>
        </p:blipFill>
        <p:spPr>
          <a:xfrm>
            <a:off x="11422563" y="1700386"/>
            <a:ext cx="2750799" cy="2776418"/>
          </a:xfrm>
          <a:prstGeom prst="rect">
            <a:avLst/>
          </a:prstGeom>
          <a:noFill/>
          <a:ln>
            <a:noFill/>
          </a:ln>
        </p:spPr>
      </p:pic>
      <p:pic>
        <p:nvPicPr>
          <p:cNvPr id="53" name="Google Shape;53;p15"/>
          <p:cNvPicPr preferRelativeResize="0"/>
          <p:nvPr/>
        </p:nvPicPr>
        <p:blipFill rotWithShape="1">
          <a:blip r:embed="rId4">
            <a:alphaModFix/>
          </a:blip>
          <a:srcRect/>
          <a:stretch/>
        </p:blipFill>
        <p:spPr>
          <a:xfrm>
            <a:off x="7397727" y="2134223"/>
            <a:ext cx="2750799" cy="2776276"/>
          </a:xfrm>
          <a:prstGeom prst="rect">
            <a:avLst/>
          </a:prstGeom>
          <a:noFill/>
          <a:ln>
            <a:noFill/>
          </a:ln>
        </p:spPr>
      </p:pic>
      <p:pic>
        <p:nvPicPr>
          <p:cNvPr id="54" name="Google Shape;54;p15"/>
          <p:cNvPicPr preferRelativeResize="0"/>
          <p:nvPr/>
        </p:nvPicPr>
        <p:blipFill rotWithShape="1">
          <a:blip r:embed="rId5">
            <a:alphaModFix/>
          </a:blip>
          <a:srcRect t="475" b="485"/>
          <a:stretch/>
        </p:blipFill>
        <p:spPr>
          <a:xfrm>
            <a:off x="15447425" y="5090373"/>
            <a:ext cx="2750800" cy="2776277"/>
          </a:xfrm>
          <a:prstGeom prst="rect">
            <a:avLst/>
          </a:prstGeom>
          <a:noFill/>
          <a:ln>
            <a:noFill/>
          </a:ln>
        </p:spPr>
      </p:pic>
      <p:pic>
        <p:nvPicPr>
          <p:cNvPr id="55" name="Google Shape;55;p15"/>
          <p:cNvPicPr preferRelativeResize="0"/>
          <p:nvPr/>
        </p:nvPicPr>
        <p:blipFill rotWithShape="1">
          <a:blip r:embed="rId6">
            <a:alphaModFix/>
          </a:blip>
          <a:srcRect t="1390" b="1388"/>
          <a:stretch/>
        </p:blipFill>
        <p:spPr>
          <a:xfrm>
            <a:off x="15447399" y="2104713"/>
            <a:ext cx="2750801" cy="2776418"/>
          </a:xfrm>
          <a:prstGeom prst="rect">
            <a:avLst/>
          </a:prstGeom>
          <a:noFill/>
          <a:ln>
            <a:noFill/>
          </a:ln>
        </p:spPr>
      </p:pic>
      <p:pic>
        <p:nvPicPr>
          <p:cNvPr id="56" name="Google Shape;56;p15"/>
          <p:cNvPicPr preferRelativeResize="0"/>
          <p:nvPr/>
        </p:nvPicPr>
        <p:blipFill rotWithShape="1">
          <a:blip r:embed="rId7">
            <a:alphaModFix/>
          </a:blip>
          <a:srcRect t="1037" b="1037"/>
          <a:stretch/>
        </p:blipFill>
        <p:spPr>
          <a:xfrm>
            <a:off x="7397727" y="5105128"/>
            <a:ext cx="2750807" cy="2776415"/>
          </a:xfrm>
          <a:prstGeom prst="rect">
            <a:avLst/>
          </a:prstGeom>
          <a:noFill/>
          <a:ln>
            <a:noFill/>
          </a:ln>
        </p:spPr>
      </p:pic>
      <p:pic>
        <p:nvPicPr>
          <p:cNvPr id="57" name="Google Shape;57;p15"/>
          <p:cNvPicPr preferRelativeResize="0"/>
          <p:nvPr/>
        </p:nvPicPr>
        <p:blipFill rotWithShape="1">
          <a:blip r:embed="rId8">
            <a:alphaModFix/>
          </a:blip>
          <a:srcRect t="932" b="932"/>
          <a:stretch/>
        </p:blipFill>
        <p:spPr>
          <a:xfrm>
            <a:off x="15447425" y="8076033"/>
            <a:ext cx="2750801" cy="2776277"/>
          </a:xfrm>
          <a:prstGeom prst="rect">
            <a:avLst/>
          </a:prstGeom>
          <a:noFill/>
          <a:ln>
            <a:noFill/>
          </a:ln>
        </p:spPr>
      </p:pic>
      <p:sp>
        <p:nvSpPr>
          <p:cNvPr id="58" name="Google Shape;58;p15"/>
          <p:cNvSpPr/>
          <p:nvPr/>
        </p:nvSpPr>
        <p:spPr>
          <a:xfrm>
            <a:off x="11830495" y="4992160"/>
            <a:ext cx="2117100" cy="25674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Bossy e  </a:t>
            </a:r>
            <a:endParaRPr sz="3400" b="1" i="0" u="none" strike="noStrike" cap="none">
              <a:solidFill>
                <a:srgbClr val="FFFFFF"/>
              </a:solidFill>
              <a:latin typeface="Poppins"/>
              <a:ea typeface="Poppins"/>
              <a:cs typeface="Poppins"/>
              <a:sym typeface="Poppins"/>
            </a:endParaRPr>
          </a:p>
        </p:txBody>
      </p:sp>
      <p:sp>
        <p:nvSpPr>
          <p:cNvPr id="59" name="Google Shape;59;p15"/>
          <p:cNvSpPr txBox="1"/>
          <p:nvPr/>
        </p:nvSpPr>
        <p:spPr>
          <a:xfrm>
            <a:off x="612750" y="631025"/>
            <a:ext cx="5742300" cy="2263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p:txBody>
      </p:sp>
      <p:grpSp>
        <p:nvGrpSpPr>
          <p:cNvPr id="60" name="Google Shape;60;p15"/>
          <p:cNvGrpSpPr/>
          <p:nvPr/>
        </p:nvGrpSpPr>
        <p:grpSpPr>
          <a:xfrm>
            <a:off x="599448" y="3308558"/>
            <a:ext cx="2489999" cy="2588607"/>
            <a:chOff x="599452" y="3110429"/>
            <a:chExt cx="2680589" cy="2786745"/>
          </a:xfrm>
        </p:grpSpPr>
        <p:sp>
          <p:nvSpPr>
            <p:cNvPr id="61" name="Google Shape;61;p15"/>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 name="Google Shape;62;p15"/>
            <p:cNvPicPr preferRelativeResize="0"/>
            <p:nvPr/>
          </p:nvPicPr>
          <p:blipFill rotWithShape="1">
            <a:blip r:embed="rId9">
              <a:alphaModFix/>
            </a:blip>
            <a:srcRect/>
            <a:stretch/>
          </p:blipFill>
          <p:spPr>
            <a:xfrm>
              <a:off x="1219191" y="3110429"/>
              <a:ext cx="1442294" cy="2697122"/>
            </a:xfrm>
            <a:prstGeom prst="rect">
              <a:avLst/>
            </a:prstGeom>
            <a:noFill/>
            <a:ln>
              <a:noFill/>
            </a:ln>
          </p:spPr>
        </p:pic>
        <p:sp>
          <p:nvSpPr>
            <p:cNvPr id="63" name="Google Shape;63;p15"/>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5"/>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15"/>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66" name="Google Shape;66;p15"/>
          <p:cNvPicPr preferRelativeResize="0"/>
          <p:nvPr/>
        </p:nvPicPr>
        <p:blipFill rotWithShape="1">
          <a:blip r:embed="rId10">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3">
            <a:alphaModFix/>
          </a:blip>
          <a:srcRect/>
          <a:stretch/>
        </p:blipFill>
        <p:spPr>
          <a:xfrm>
            <a:off x="7436343" y="2071372"/>
            <a:ext cx="11207967" cy="8664903"/>
          </a:xfrm>
          <a:prstGeom prst="rect">
            <a:avLst/>
          </a:prstGeom>
          <a:noFill/>
          <a:ln>
            <a:noFill/>
          </a:ln>
        </p:spPr>
      </p:pic>
      <p:pic>
        <p:nvPicPr>
          <p:cNvPr id="72" name="Google Shape;72;p16"/>
          <p:cNvPicPr preferRelativeResize="0"/>
          <p:nvPr/>
        </p:nvPicPr>
        <p:blipFill rotWithShape="1">
          <a:blip r:embed="rId4">
            <a:alphaModFix/>
          </a:blip>
          <a:srcRect/>
          <a:stretch/>
        </p:blipFill>
        <p:spPr>
          <a:xfrm>
            <a:off x="7436343" y="2071372"/>
            <a:ext cx="11207967" cy="8664903"/>
          </a:xfrm>
          <a:prstGeom prst="rect">
            <a:avLst/>
          </a:prstGeom>
          <a:noFill/>
          <a:ln>
            <a:noFill/>
          </a:ln>
        </p:spPr>
      </p:pic>
      <p:pic>
        <p:nvPicPr>
          <p:cNvPr id="73" name="Google Shape;73;p16"/>
          <p:cNvPicPr preferRelativeResize="0"/>
          <p:nvPr/>
        </p:nvPicPr>
        <p:blipFill rotWithShape="1">
          <a:blip r:embed="rId5">
            <a:alphaModFix/>
          </a:blip>
          <a:srcRect/>
          <a:stretch/>
        </p:blipFill>
        <p:spPr>
          <a:xfrm>
            <a:off x="7436343" y="2071372"/>
            <a:ext cx="11207967" cy="8664903"/>
          </a:xfrm>
          <a:prstGeom prst="rect">
            <a:avLst/>
          </a:prstGeom>
          <a:noFill/>
          <a:ln>
            <a:noFill/>
          </a:ln>
        </p:spPr>
      </p:pic>
      <p:sp>
        <p:nvSpPr>
          <p:cNvPr id="74" name="Google Shape;74;p16"/>
          <p:cNvSpPr txBox="1"/>
          <p:nvPr/>
        </p:nvSpPr>
        <p:spPr>
          <a:xfrm>
            <a:off x="612750" y="631025"/>
            <a:ext cx="5742300" cy="230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p:txBody>
      </p:sp>
      <p:grpSp>
        <p:nvGrpSpPr>
          <p:cNvPr id="75" name="Google Shape;75;p16"/>
          <p:cNvGrpSpPr/>
          <p:nvPr/>
        </p:nvGrpSpPr>
        <p:grpSpPr>
          <a:xfrm>
            <a:off x="599448" y="3308558"/>
            <a:ext cx="2489999" cy="2588607"/>
            <a:chOff x="599452" y="3110429"/>
            <a:chExt cx="2680589" cy="2786745"/>
          </a:xfrm>
        </p:grpSpPr>
        <p:sp>
          <p:nvSpPr>
            <p:cNvPr id="76" name="Google Shape;76;p1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 name="Google Shape;77;p16"/>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78" name="Google Shape;78;p1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0" name="Google Shape;80;p16"/>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p:tgtEl>
                                          <p:spTgt spid="71"/>
                                        </p:tgtEl>
                                        <p:attrNameLst>
                                          <p:attrName>ppt_w</p:attrName>
                                        </p:attrNameLst>
                                      </p:cBhvr>
                                      <p:tavLst>
                                        <p:tav tm="0">
                                          <p:val>
                                            <p:strVal val="0"/>
                                          </p:val>
                                        </p:tav>
                                        <p:tav tm="100000">
                                          <p:val>
                                            <p:strVal val="#ppt_w"/>
                                          </p:val>
                                        </p:tav>
                                      </p:tavLst>
                                    </p:anim>
                                    <p:anim calcmode="lin" valueType="num">
                                      <p:cBhvr additive="base">
                                        <p:cTn id="8" dur="1000"/>
                                        <p:tgtEl>
                                          <p:spTgt spid="7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1000"/>
                                        <p:tgtEl>
                                          <p:spTgt spid="72"/>
                                        </p:tgtEl>
                                        <p:attrNameLst>
                                          <p:attrName>ppt_w</p:attrName>
                                        </p:attrNameLst>
                                      </p:cBhvr>
                                      <p:tavLst>
                                        <p:tav tm="0">
                                          <p:val>
                                            <p:strVal val="0"/>
                                          </p:val>
                                        </p:tav>
                                        <p:tav tm="100000">
                                          <p:val>
                                            <p:strVal val="#ppt_w"/>
                                          </p:val>
                                        </p:tav>
                                      </p:tavLst>
                                    </p:anim>
                                    <p:anim calcmode="lin" valueType="num">
                                      <p:cBhvr additive="base">
                                        <p:cTn id="14" dur="1000"/>
                                        <p:tgtEl>
                                          <p:spTgt spid="72"/>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1000"/>
                                        <p:tgtEl>
                                          <p:spTgt spid="73"/>
                                        </p:tgtEl>
                                        <p:attrNameLst>
                                          <p:attrName>ppt_w</p:attrName>
                                        </p:attrNameLst>
                                      </p:cBhvr>
                                      <p:tavLst>
                                        <p:tav tm="0">
                                          <p:val>
                                            <p:strVal val="0"/>
                                          </p:val>
                                        </p:tav>
                                        <p:tav tm="100000">
                                          <p:val>
                                            <p:strVal val="#ppt_w"/>
                                          </p:val>
                                        </p:tav>
                                      </p:tavLst>
                                    </p:anim>
                                    <p:anim calcmode="lin" valueType="num">
                                      <p:cBhvr additive="base">
                                        <p:cTn id="20" dur="1000"/>
                                        <p:tgtEl>
                                          <p:spTgt spid="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p:cNvPicPr preferRelativeResize="0"/>
          <p:nvPr/>
        </p:nvPicPr>
        <p:blipFill rotWithShape="1">
          <a:blip r:embed="rId3">
            <a:alphaModFix/>
          </a:blip>
          <a:srcRect/>
          <a:stretch/>
        </p:blipFill>
        <p:spPr>
          <a:xfrm rot="5400000">
            <a:off x="6611486" y="2275437"/>
            <a:ext cx="10707313" cy="7033881"/>
          </a:xfrm>
          <a:prstGeom prst="rect">
            <a:avLst/>
          </a:prstGeom>
          <a:noFill/>
          <a:ln>
            <a:noFill/>
          </a:ln>
        </p:spPr>
      </p:pic>
      <p:sp>
        <p:nvSpPr>
          <p:cNvPr id="87" name="Google Shape;87;p17"/>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5000" b="1" i="0" u="none" strike="noStrike" cap="none">
                <a:solidFill>
                  <a:schemeClr val="lt1"/>
                </a:solidFill>
                <a:latin typeface="Poppins"/>
                <a:ea typeface="Poppins"/>
                <a:cs typeface="Poppins"/>
                <a:sym typeface="Poppins"/>
              </a:rPr>
              <a:t>star</a:t>
            </a:r>
            <a:r>
              <a:rPr lang="en" sz="2900" b="1" i="0" u="none" strike="noStrike" cap="none">
                <a:solidFill>
                  <a:schemeClr val="lt1"/>
                </a:solidFill>
                <a:latin typeface="Poppins"/>
                <a:ea typeface="Poppins"/>
                <a:cs typeface="Poppins"/>
                <a:sym typeface="Poppins"/>
              </a:rPr>
              <a:t> </a:t>
            </a:r>
            <a:r>
              <a:rPr lang="en" sz="15000" b="1" i="0" u="none" strike="noStrike" cap="none">
                <a:solidFill>
                  <a:schemeClr val="lt1"/>
                </a:solidFill>
                <a:latin typeface="Poppins"/>
                <a:ea typeface="Poppins"/>
                <a:cs typeface="Poppins"/>
                <a:sym typeface="Poppins"/>
              </a:rPr>
              <a:t>t</a:t>
            </a:r>
            <a:endParaRPr sz="15000" b="1" i="0" u="none" strike="noStrike" cap="none">
              <a:solidFill>
                <a:schemeClr val="lt1"/>
              </a:solidFill>
              <a:latin typeface="Poppins"/>
              <a:ea typeface="Poppins"/>
              <a:cs typeface="Poppins"/>
              <a:sym typeface="Poppins"/>
            </a:endParaRPr>
          </a:p>
        </p:txBody>
      </p:sp>
      <p:sp>
        <p:nvSpPr>
          <p:cNvPr id="88" name="Google Shape;88;p17"/>
          <p:cNvSpPr/>
          <p:nvPr/>
        </p:nvSpPr>
        <p:spPr>
          <a:xfrm>
            <a:off x="10934718"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9" name="Google Shape;89;p17"/>
          <p:cNvSpPr/>
          <p:nvPr/>
        </p:nvSpPr>
        <p:spPr>
          <a:xfrm>
            <a:off x="9597478" y="5463910"/>
            <a:ext cx="5150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17"/>
          <p:cNvSpPr/>
          <p:nvPr/>
        </p:nvSpPr>
        <p:spPr>
          <a:xfrm>
            <a:off x="10149345"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1" name="Google Shape;91;p17"/>
          <p:cNvSpPr/>
          <p:nvPr/>
        </p:nvSpPr>
        <p:spPr>
          <a:xfrm>
            <a:off x="12362939" y="4300196"/>
            <a:ext cx="388500" cy="4104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2" name="Google Shape;92;p17"/>
          <p:cNvSpPr/>
          <p:nvPr/>
        </p:nvSpPr>
        <p:spPr>
          <a:xfrm>
            <a:off x="12362913" y="4895550"/>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17"/>
          <p:cNvSpPr/>
          <p:nvPr/>
        </p:nvSpPr>
        <p:spPr>
          <a:xfrm>
            <a:off x="13552517"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4" name="Google Shape;94;p17"/>
          <p:cNvCxnSpPr/>
          <p:nvPr/>
        </p:nvCxnSpPr>
        <p:spPr>
          <a:xfrm>
            <a:off x="11821711" y="4068464"/>
            <a:ext cx="1159800" cy="0"/>
          </a:xfrm>
          <a:prstGeom prst="straightConnector1">
            <a:avLst/>
          </a:prstGeom>
          <a:noFill/>
          <a:ln w="76200" cap="flat" cmpd="sng">
            <a:solidFill>
              <a:srgbClr val="EDC31B"/>
            </a:solidFill>
            <a:prstDash val="solid"/>
            <a:round/>
            <a:headEnd type="none" w="sm" len="sm"/>
            <a:tailEnd type="none" w="sm" len="sm"/>
          </a:ln>
        </p:spPr>
      </p:cxnSp>
      <p:sp>
        <p:nvSpPr>
          <p:cNvPr id="95" name="Google Shape;95;p17"/>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6" name="Google Shape;96;p17"/>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97" name="Google Shape;97;p17"/>
          <p:cNvSpPr txBox="1"/>
          <p:nvPr/>
        </p:nvSpPr>
        <p:spPr>
          <a:xfrm>
            <a:off x="612750" y="631025"/>
            <a:ext cx="5742300" cy="2189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Blend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sounds</a:t>
            </a:r>
            <a:endParaRPr sz="7600" b="0" i="0" u="none" strike="noStrike" cap="none">
              <a:solidFill>
                <a:srgbClr val="0071B5"/>
              </a:solidFill>
              <a:latin typeface="Poppins Black"/>
              <a:ea typeface="Poppins Black"/>
              <a:cs typeface="Poppins Black"/>
              <a:sym typeface="Poppins Black"/>
            </a:endParaRPr>
          </a:p>
        </p:txBody>
      </p:sp>
      <p:sp>
        <p:nvSpPr>
          <p:cNvPr id="98" name="Google Shape;98;p17"/>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99" name="Google Shape;99;p17"/>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8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4"/>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
                                        <p:tgtEl>
                                          <p:spTgt spid="9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1"/>
                                          </p:stCondLst>
                                        </p:cTn>
                                        <p:tgtEl>
                                          <p:spTgt spid="9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1"/>
                                          </p:stCondLst>
                                        </p:cTn>
                                        <p:tgtEl>
                                          <p:spTgt spid="8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1"/>
                                          </p:stCondLst>
                                        </p:cTn>
                                        <p:tgtEl>
                                          <p:spTgt spid="9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fade">
                                      <p:cBhvr>
                                        <p:cTn id="45" dur="1000"/>
                                        <p:tgtEl>
                                          <p:spTgt spid="89"/>
                                        </p:tgtEl>
                                      </p:cBhvr>
                                    </p:animEffect>
                                  </p:childTnLst>
                                </p:cTn>
                              </p:par>
                              <p:par>
                                <p:cTn id="46" presetID="1" presetClass="exit" presetSubtype="0" fill="hold" nodeType="withEffect">
                                  <p:stCondLst>
                                    <p:cond delay="0"/>
                                  </p:stCondLst>
                                  <p:childTnLst>
                                    <p:set>
                                      <p:cBhvr>
                                        <p:cTn id="47" dur="1" fill="hold">
                                          <p:stCondLst>
                                            <p:cond delay="1"/>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8"/>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106" name="Google Shape;106;p18"/>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4500" b="1" i="0" u="none" strike="noStrike" cap="none">
                <a:solidFill>
                  <a:schemeClr val="lt1"/>
                </a:solidFill>
                <a:latin typeface="Poppins"/>
                <a:ea typeface="Poppins"/>
                <a:cs typeface="Poppins"/>
                <a:sym typeface="Poppins"/>
              </a:rPr>
              <a:t>apron</a:t>
            </a:r>
            <a:endParaRPr sz="14500" b="1" i="0" u="none" strike="noStrike" cap="none">
              <a:solidFill>
                <a:schemeClr val="lt1"/>
              </a:solidFill>
              <a:latin typeface="Poppins"/>
              <a:ea typeface="Poppins"/>
              <a:cs typeface="Poppins"/>
              <a:sym typeface="Poppins"/>
            </a:endParaRPr>
          </a:p>
        </p:txBody>
      </p:sp>
      <p:sp>
        <p:nvSpPr>
          <p:cNvPr id="107" name="Google Shape;107;p18"/>
          <p:cNvSpPr txBox="1"/>
          <p:nvPr/>
        </p:nvSpPr>
        <p:spPr>
          <a:xfrm>
            <a:off x="8860237" y="5695806"/>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endParaRPr sz="16500" b="1" i="0" u="none" strike="noStrike" cap="none">
              <a:solidFill>
                <a:schemeClr val="lt1"/>
              </a:solidFill>
              <a:latin typeface="Questrial"/>
              <a:ea typeface="Questrial"/>
              <a:cs typeface="Questrial"/>
              <a:sym typeface="Questrial"/>
            </a:endParaRPr>
          </a:p>
        </p:txBody>
      </p:sp>
      <p:sp>
        <p:nvSpPr>
          <p:cNvPr id="108" name="Google Shape;108;p18"/>
          <p:cNvSpPr/>
          <p:nvPr/>
        </p:nvSpPr>
        <p:spPr>
          <a:xfrm>
            <a:off x="10768968"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9" name="Google Shape;109;p18"/>
          <p:cNvSpPr/>
          <p:nvPr/>
        </p:nvSpPr>
        <p:spPr>
          <a:xfrm>
            <a:off x="9286869" y="5463910"/>
            <a:ext cx="54609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0" name="Google Shape;110;p18"/>
          <p:cNvSpPr/>
          <p:nvPr/>
        </p:nvSpPr>
        <p:spPr>
          <a:xfrm>
            <a:off x="9656384"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1" name="Google Shape;111;p18"/>
          <p:cNvSpPr/>
          <p:nvPr/>
        </p:nvSpPr>
        <p:spPr>
          <a:xfrm>
            <a:off x="9653057" y="4161707"/>
            <a:ext cx="388500" cy="4104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2" name="Google Shape;112;p18"/>
          <p:cNvSpPr/>
          <p:nvPr/>
        </p:nvSpPr>
        <p:spPr>
          <a:xfrm>
            <a:off x="12805048" y="4161707"/>
            <a:ext cx="388500" cy="4104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3" name="Google Shape;113;p18"/>
          <p:cNvSpPr/>
          <p:nvPr/>
        </p:nvSpPr>
        <p:spPr>
          <a:xfrm>
            <a:off x="11759892"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4" name="Google Shape;114;p18"/>
          <p:cNvSpPr/>
          <p:nvPr/>
        </p:nvSpPr>
        <p:spPr>
          <a:xfrm>
            <a:off x="12811645"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5" name="Google Shape;115;p18"/>
          <p:cNvSpPr/>
          <p:nvPr/>
        </p:nvSpPr>
        <p:spPr>
          <a:xfrm>
            <a:off x="13863400" y="494225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6" name="Google Shape;116;p1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7" name="Google Shape;117;p1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118" name="Google Shape;118;p18"/>
          <p:cNvSpPr txBox="1"/>
          <p:nvPr/>
        </p:nvSpPr>
        <p:spPr>
          <a:xfrm>
            <a:off x="612750" y="631025"/>
            <a:ext cx="5742300" cy="2189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Blend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sounds</a:t>
            </a:r>
            <a:endParaRPr sz="7600" b="0" i="0" u="none" strike="noStrike" cap="none">
              <a:solidFill>
                <a:srgbClr val="0071B5"/>
              </a:solidFill>
              <a:latin typeface="Poppins Black"/>
              <a:ea typeface="Poppins Black"/>
              <a:cs typeface="Poppins Black"/>
              <a:sym typeface="Poppins Black"/>
            </a:endParaRPr>
          </a:p>
        </p:txBody>
      </p:sp>
      <p:pic>
        <p:nvPicPr>
          <p:cNvPr id="119" name="Google Shape;119;p1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10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fade">
                                      <p:cBhvr>
                                        <p:cTn id="11" dur="1000"/>
                                        <p:tgtEl>
                                          <p:spTgt spid="10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fade">
                                      <p:cBhvr>
                                        <p:cTn id="16" dur="1"/>
                                        <p:tgtEl>
                                          <p:spTgt spid="111"/>
                                        </p:tgtEl>
                                      </p:cBhvr>
                                    </p:animEffect>
                                  </p:childTnLst>
                                </p:cTn>
                              </p:par>
                              <p:par>
                                <p:cTn id="17" presetID="10" presetClass="entr" presetSubtype="0"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1"/>
                                        <p:tgtEl>
                                          <p:spTgt spid="1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8"/>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1"/>
                                          </p:stCondLst>
                                        </p:cTn>
                                        <p:tgtEl>
                                          <p:spTgt spid="1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3"/>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1"/>
                                          </p:stCondLst>
                                        </p:cTn>
                                        <p:tgtEl>
                                          <p:spTgt spid="10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4"/>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1"/>
                                          </p:stCondLst>
                                        </p:cTn>
                                        <p:tgtEl>
                                          <p:spTgt spid="11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5"/>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1"/>
                                          </p:stCondLst>
                                        </p:cTn>
                                        <p:tgtEl>
                                          <p:spTgt spid="1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fade">
                                      <p:cBhvr>
                                        <p:cTn id="52" dur="1000"/>
                                        <p:tgtEl>
                                          <p:spTgt spid="109"/>
                                        </p:tgtEl>
                                      </p:cBhvr>
                                    </p:animEffect>
                                  </p:childTnLst>
                                </p:cTn>
                              </p:par>
                              <p:par>
                                <p:cTn id="53" presetID="1" presetClass="exit" presetSubtype="0" fill="hold" nodeType="withEffect">
                                  <p:stCondLst>
                                    <p:cond delay="0"/>
                                  </p:stCondLst>
                                  <p:childTnLst>
                                    <p:set>
                                      <p:cBhvr>
                                        <p:cTn id="54" dur="1" fill="hold">
                                          <p:stCondLst>
                                            <p:cond delay="1"/>
                                          </p:stCondLst>
                                        </p:cTn>
                                        <p:tgtEl>
                                          <p:spTgt spid="1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childTnLst>
                                </p:cTn>
                              </p:par>
                              <p:par>
                                <p:cTn id="60" presetID="1" presetClass="exit" presetSubtype="0" fill="hold" nodeType="withEffect">
                                  <p:stCondLst>
                                    <p:cond delay="0"/>
                                  </p:stCondLst>
                                  <p:childTnLst>
                                    <p:set>
                                      <p:cBhvr>
                                        <p:cTn id="61" dur="1" fill="hold">
                                          <p:stCondLst>
                                            <p:cond delay="1"/>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pSp>
        <p:nvGrpSpPr>
          <p:cNvPr id="125" name="Google Shape;125;p19"/>
          <p:cNvGrpSpPr/>
          <p:nvPr/>
        </p:nvGrpSpPr>
        <p:grpSpPr>
          <a:xfrm>
            <a:off x="7411665" y="2648247"/>
            <a:ext cx="11395545" cy="6340109"/>
            <a:chOff x="5784675" y="818500"/>
            <a:chExt cx="2737800" cy="1941900"/>
          </a:xfrm>
        </p:grpSpPr>
        <p:sp>
          <p:nvSpPr>
            <p:cNvPr id="126" name="Google Shape;126;p1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7" name="Google Shape;127;p19"/>
            <p:cNvSpPr/>
            <p:nvPr/>
          </p:nvSpPr>
          <p:spPr>
            <a:xfrm>
              <a:off x="5819552" y="864985"/>
              <a:ext cx="2664300" cy="183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4800"/>
                <a:buFont typeface="Arial"/>
                <a:buNone/>
              </a:pPr>
              <a:r>
                <a:rPr lang="en" sz="3500" b="1" i="0" u="none" strike="noStrike" cap="none">
                  <a:solidFill>
                    <a:schemeClr val="accent1"/>
                  </a:solidFill>
                  <a:latin typeface="Poppins"/>
                  <a:ea typeface="Poppins"/>
                  <a:cs typeface="Poppins"/>
                  <a:sym typeface="Poppins"/>
                </a:rPr>
                <a:t>“Time to go!” said Gabe. </a:t>
              </a:r>
              <a:endParaRPr sz="35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4800"/>
                <a:buFont typeface="Arial"/>
                <a:buNone/>
              </a:pPr>
              <a:r>
                <a:rPr lang="en" sz="3500" b="1" i="0" u="none" strike="noStrike" cap="none">
                  <a:solidFill>
                    <a:schemeClr val="accent1"/>
                  </a:solidFill>
                  <a:latin typeface="Poppins"/>
                  <a:ea typeface="Poppins"/>
                  <a:cs typeface="Poppins"/>
                  <a:sym typeface="Poppins"/>
                </a:rPr>
                <a:t>“It’s getting very late!”</a:t>
              </a:r>
              <a:endParaRPr sz="35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4800"/>
                <a:buFont typeface="Arial"/>
                <a:buNone/>
              </a:pPr>
              <a:r>
                <a:rPr lang="en" sz="3500" b="1" i="0" u="none" strike="noStrike" cap="none">
                  <a:solidFill>
                    <a:schemeClr val="accent1"/>
                  </a:solidFill>
                  <a:latin typeface="Poppins"/>
                  <a:ea typeface="Poppins"/>
                  <a:cs typeface="Poppins"/>
                  <a:sym typeface="Poppins"/>
                </a:rPr>
                <a:t>Most days, Gabe and I take the train. </a:t>
              </a:r>
              <a:endParaRPr sz="35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4800"/>
                <a:buFont typeface="Arial"/>
                <a:buNone/>
              </a:pPr>
              <a:r>
                <a:rPr lang="en" sz="3500" b="1" i="0" u="none" strike="noStrike" cap="none">
                  <a:solidFill>
                    <a:schemeClr val="accent1"/>
                  </a:solidFill>
                  <a:latin typeface="Poppins"/>
                  <a:ea typeface="Poppins"/>
                  <a:cs typeface="Poppins"/>
                  <a:sym typeface="Poppins"/>
                </a:rPr>
                <a:t>They are waiting. </a:t>
              </a:r>
              <a:endParaRPr sz="35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4800"/>
                <a:buFont typeface="Arial"/>
                <a:buNone/>
              </a:pPr>
              <a:r>
                <a:rPr lang="en" sz="3500" b="1" i="0" u="none" strike="noStrike" cap="none">
                  <a:solidFill>
                    <a:schemeClr val="accent1"/>
                  </a:solidFill>
                  <a:latin typeface="Poppins"/>
                  <a:ea typeface="Poppins"/>
                  <a:cs typeface="Poppins"/>
                  <a:sym typeface="Poppins"/>
                </a:rPr>
                <a:t>You have to obey the rules. </a:t>
              </a:r>
              <a:endParaRPr sz="35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4800"/>
                <a:buFont typeface="Arial"/>
                <a:buNone/>
              </a:pPr>
              <a:r>
                <a:rPr lang="en" sz="3500" b="1" i="0" u="none" strike="noStrike" cap="none">
                  <a:solidFill>
                    <a:schemeClr val="accent1"/>
                  </a:solidFill>
                  <a:latin typeface="Poppins"/>
                  <a:ea typeface="Poppins"/>
                  <a:cs typeface="Poppins"/>
                  <a:sym typeface="Poppins"/>
                </a:rPr>
                <a:t>We march over to the scale to weigh our bags. </a:t>
              </a:r>
              <a:endParaRPr sz="35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4800"/>
                <a:buFont typeface="Arial"/>
                <a:buNone/>
              </a:pPr>
              <a:r>
                <a:rPr lang="en" sz="3500" b="1" i="0" u="none" strike="noStrike" cap="none">
                  <a:solidFill>
                    <a:schemeClr val="accent1"/>
                  </a:solidFill>
                  <a:latin typeface="Poppins"/>
                  <a:ea typeface="Poppins"/>
                  <a:cs typeface="Poppins"/>
                  <a:sym typeface="Poppins"/>
                </a:rPr>
                <a:t>Their bags are too large the lady barked. </a:t>
              </a:r>
              <a:endParaRPr sz="35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4800"/>
                <a:buFont typeface="Arial"/>
                <a:buNone/>
              </a:pPr>
              <a:r>
                <a:rPr lang="en" sz="3500" b="1" i="0" u="none" strike="noStrike" cap="none">
                  <a:solidFill>
                    <a:schemeClr val="accent1"/>
                  </a:solidFill>
                  <a:latin typeface="Poppins"/>
                  <a:ea typeface="Poppins"/>
                  <a:cs typeface="Poppins"/>
                  <a:sym typeface="Poppins"/>
                </a:rPr>
                <a:t>A train is on its way! </a:t>
              </a:r>
              <a:endParaRPr sz="3500" b="1" i="0" u="none" strike="noStrike" cap="none">
                <a:solidFill>
                  <a:schemeClr val="accent1"/>
                </a:solidFill>
                <a:latin typeface="Poppins"/>
                <a:ea typeface="Poppins"/>
                <a:cs typeface="Poppins"/>
                <a:sym typeface="Poppins"/>
              </a:endParaRPr>
            </a:p>
          </p:txBody>
        </p:sp>
      </p:grpSp>
      <p:sp>
        <p:nvSpPr>
          <p:cNvPr id="128" name="Google Shape;128;p1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29" name="Google Shape;129;p19"/>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30" name="Google Shape;130;p19"/>
          <p:cNvSpPr txBox="1"/>
          <p:nvPr/>
        </p:nvSpPr>
        <p:spPr>
          <a:xfrm>
            <a:off x="612750" y="631025"/>
            <a:ext cx="5742300" cy="220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Read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p:txBody>
      </p:sp>
      <p:sp>
        <p:nvSpPr>
          <p:cNvPr id="131" name="Google Shape;131;p19"/>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32" name="Google Shape;132;p19"/>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33" name="Google Shape;133;p19"/>
          <p:cNvPicPr preferRelativeResize="0"/>
          <p:nvPr/>
        </p:nvPicPr>
        <p:blipFill rotWithShape="1">
          <a:blip r:embed="rId5">
            <a:alphaModFix/>
          </a:blip>
          <a:srcRect/>
          <a:stretch/>
        </p:blipFill>
        <p:spPr>
          <a:xfrm>
            <a:off x="16601425" y="9205750"/>
            <a:ext cx="2168372" cy="1567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cBhvr additive="base">
                                        <p:cTn id="12" dur="1000"/>
                                        <p:tgtEl>
                                          <p:spTgt spid="125"/>
                                        </p:tgtEl>
                                        <p:attrNameLst>
                                          <p:attrName>ppt_w</p:attrName>
                                        </p:attrNameLst>
                                      </p:cBhvr>
                                      <p:tavLst>
                                        <p:tav tm="0">
                                          <p:val>
                                            <p:strVal val="0"/>
                                          </p:val>
                                        </p:tav>
                                        <p:tav tm="100000">
                                          <p:val>
                                            <p:strVal val="#ppt_w"/>
                                          </p:val>
                                        </p:tav>
                                      </p:tavLst>
                                    </p:anim>
                                    <p:anim calcmode="lin" valueType="num">
                                      <p:cBhvr additive="base">
                                        <p:cTn id="13" dur="1000"/>
                                        <p:tgtEl>
                                          <p:spTgt spid="12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p:nvPr/>
        </p:nvSpPr>
        <p:spPr>
          <a:xfrm>
            <a:off x="7210607" y="2614140"/>
            <a:ext cx="13231500" cy="76542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900" b="1" i="0" u="none" strike="noStrike" cap="none" dirty="0">
                <a:solidFill>
                  <a:schemeClr val="accent1"/>
                </a:solidFill>
                <a:latin typeface="Poppins"/>
                <a:ea typeface="Poppins"/>
                <a:cs typeface="Poppins"/>
                <a:sym typeface="Poppins"/>
              </a:rPr>
              <a:t>reindeer		  hey</a:t>
            </a:r>
            <a:endParaRPr sz="109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900" b="1" i="0" u="none" strike="noStrike" cap="none" dirty="0">
                <a:solidFill>
                  <a:schemeClr val="accent1"/>
                </a:solidFill>
                <a:latin typeface="Poppins"/>
                <a:ea typeface="Poppins"/>
                <a:cs typeface="Poppins"/>
                <a:sym typeface="Poppins"/>
              </a:rPr>
              <a:t>basic				  sharp</a:t>
            </a:r>
            <a:endParaRPr sz="109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900" b="1" i="0" u="none" strike="noStrike" cap="none" dirty="0">
                <a:solidFill>
                  <a:schemeClr val="accent1"/>
                </a:solidFill>
                <a:latin typeface="Poppins"/>
                <a:ea typeface="Poppins"/>
                <a:cs typeface="Poppins"/>
                <a:sym typeface="Poppins"/>
              </a:rPr>
              <a:t>eight 		      	  beige</a:t>
            </a:r>
            <a:endParaRPr sz="109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200" b="1" i="0" u="none" strike="noStrike" cap="none" dirty="0">
              <a:solidFill>
                <a:schemeClr val="accent1"/>
              </a:solidFill>
              <a:highlight>
                <a:srgbClr val="FFFFFF"/>
              </a:highlight>
              <a:latin typeface="Poppins"/>
              <a:ea typeface="Poppins"/>
              <a:cs typeface="Poppins"/>
              <a:sym typeface="Poppins"/>
            </a:endParaRPr>
          </a:p>
        </p:txBody>
      </p:sp>
      <p:sp>
        <p:nvSpPr>
          <p:cNvPr id="140" name="Google Shape;140;p20"/>
          <p:cNvSpPr txBox="1"/>
          <p:nvPr/>
        </p:nvSpPr>
        <p:spPr>
          <a:xfrm>
            <a:off x="612750" y="631025"/>
            <a:ext cx="5742300" cy="217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Decode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  </a:t>
            </a:r>
            <a:endParaRPr sz="7600" b="0" i="0" u="none" strike="noStrike" cap="none">
              <a:solidFill>
                <a:srgbClr val="0071B5"/>
              </a:solidFill>
              <a:latin typeface="Poppins Black"/>
              <a:ea typeface="Poppins Black"/>
              <a:cs typeface="Poppins Black"/>
              <a:sym typeface="Poppins Black"/>
            </a:endParaRPr>
          </a:p>
        </p:txBody>
      </p:sp>
      <p:sp>
        <p:nvSpPr>
          <p:cNvPr id="141" name="Google Shape;141;p20"/>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42" name="Google Shape;142;p20"/>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43" name="Google Shape;143;p20"/>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1000"/>
                                        <p:tgtEl>
                                          <p:spTgt spid="139"/>
                                        </p:tgtEl>
                                        <p:attrNameLst>
                                          <p:attrName>ppt_w</p:attrName>
                                        </p:attrNameLst>
                                      </p:cBhvr>
                                      <p:tavLst>
                                        <p:tav tm="0">
                                          <p:val>
                                            <p:strVal val="0"/>
                                          </p:val>
                                        </p:tav>
                                        <p:tav tm="100000">
                                          <p:val>
                                            <p:strVal val="#ppt_w"/>
                                          </p:val>
                                        </p:tav>
                                      </p:tavLst>
                                    </p:anim>
                                    <p:anim calcmode="lin" valueType="num">
                                      <p:cBhvr additive="base">
                                        <p:cTn id="8" dur="1000"/>
                                        <p:tgtEl>
                                          <p:spTgt spid="13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p:nvPr/>
        </p:nvSpPr>
        <p:spPr>
          <a:xfrm>
            <a:off x="15081782" y="3694314"/>
            <a:ext cx="3506400" cy="2956200"/>
          </a:xfrm>
          <a:prstGeom prst="rect">
            <a:avLst/>
          </a:prstGeom>
          <a:noFill/>
          <a:ln>
            <a:noFill/>
          </a:ln>
        </p:spPr>
        <p:txBody>
          <a:bodyPr spcFirstLastPara="1" wrap="square" lIns="150800" tIns="75375" rIns="150800" bIns="75375" anchor="t" anchorCtr="0">
            <a:noAutofit/>
          </a:bodyPr>
          <a:lstStyle/>
          <a:p>
            <a:pPr marL="0" marR="0" lvl="0" indent="0" algn="l" rtl="0">
              <a:lnSpc>
                <a:spcPct val="90000"/>
              </a:lnSpc>
              <a:spcBef>
                <a:spcPts val="0"/>
              </a:spcBef>
              <a:spcAft>
                <a:spcPts val="0"/>
              </a:spcAft>
              <a:buClr>
                <a:schemeClr val="lt1"/>
              </a:buClr>
              <a:buSzPts val="28800"/>
              <a:buFont typeface="Arial"/>
              <a:buNone/>
            </a:pPr>
            <a:endParaRPr sz="22000" b="1" i="0" u="none" strike="noStrike" cap="none">
              <a:solidFill>
                <a:srgbClr val="000000"/>
              </a:solidFill>
              <a:latin typeface="Questrial"/>
              <a:ea typeface="Questrial"/>
              <a:cs typeface="Questrial"/>
              <a:sym typeface="Questrial"/>
            </a:endParaRPr>
          </a:p>
        </p:txBody>
      </p:sp>
      <p:pic>
        <p:nvPicPr>
          <p:cNvPr id="150" name="Google Shape;150;p21"/>
          <p:cNvPicPr preferRelativeResize="0"/>
          <p:nvPr/>
        </p:nvPicPr>
        <p:blipFill rotWithShape="1">
          <a:blip r:embed="rId3">
            <a:alphaModFix/>
          </a:blip>
          <a:srcRect t="2936" b="2942"/>
          <a:stretch/>
        </p:blipFill>
        <p:spPr>
          <a:xfrm>
            <a:off x="10191260" y="2784347"/>
            <a:ext cx="4890520" cy="5742480"/>
          </a:xfrm>
          <a:prstGeom prst="rect">
            <a:avLst/>
          </a:prstGeom>
          <a:noFill/>
          <a:ln>
            <a:noFill/>
          </a:ln>
        </p:spPr>
      </p:pic>
      <p:sp>
        <p:nvSpPr>
          <p:cNvPr id="151" name="Google Shape;151;p21"/>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52" name="Google Shape;152;p21"/>
          <p:cNvPicPr preferRelativeResize="0"/>
          <p:nvPr/>
        </p:nvPicPr>
        <p:blipFill rotWithShape="1">
          <a:blip r:embed="rId4">
            <a:alphaModFix/>
          </a:blip>
          <a:srcRect/>
          <a:stretch/>
        </p:blipFill>
        <p:spPr>
          <a:xfrm>
            <a:off x="537975" y="3283650"/>
            <a:ext cx="3734709" cy="2499625"/>
          </a:xfrm>
          <a:prstGeom prst="rect">
            <a:avLst/>
          </a:prstGeom>
          <a:noFill/>
          <a:ln>
            <a:noFill/>
          </a:ln>
        </p:spPr>
      </p:pic>
      <p:pic>
        <p:nvPicPr>
          <p:cNvPr id="153" name="Google Shape;153;p21"/>
          <p:cNvPicPr preferRelativeResize="0"/>
          <p:nvPr/>
        </p:nvPicPr>
        <p:blipFill rotWithShape="1">
          <a:blip r:embed="rId5">
            <a:alphaModFix/>
          </a:blip>
          <a:srcRect/>
          <a:stretch/>
        </p:blipFill>
        <p:spPr>
          <a:xfrm>
            <a:off x="18281858" y="549800"/>
            <a:ext cx="669700" cy="1285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2"/>
          <p:cNvPicPr preferRelativeResize="0"/>
          <p:nvPr/>
        </p:nvPicPr>
        <p:blipFill rotWithShape="1">
          <a:blip r:embed="rId3">
            <a:alphaModFix/>
          </a:blip>
          <a:srcRect t="2936" b="2942"/>
          <a:stretch/>
        </p:blipFill>
        <p:spPr>
          <a:xfrm>
            <a:off x="10202887" y="2784320"/>
            <a:ext cx="4890520" cy="5742480"/>
          </a:xfrm>
          <a:prstGeom prst="rect">
            <a:avLst/>
          </a:prstGeom>
          <a:noFill/>
          <a:ln>
            <a:noFill/>
          </a:ln>
        </p:spPr>
      </p:pic>
      <p:sp>
        <p:nvSpPr>
          <p:cNvPr id="160" name="Google Shape;160;p22"/>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61" name="Google Shape;161;p22"/>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162" name="Google Shape;162;p22"/>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pic>
        <p:nvPicPr>
          <p:cNvPr id="163" name="Google Shape;163;p22"/>
          <p:cNvPicPr preferRelativeResize="0"/>
          <p:nvPr/>
        </p:nvPicPr>
        <p:blipFill rotWithShape="1">
          <a:blip r:embed="rId5">
            <a:alphaModFix/>
          </a:blip>
          <a:srcRect/>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1777</Words>
  <Application>Microsoft Office PowerPoint</Application>
  <PresentationFormat>Custom</PresentationFormat>
  <Paragraphs>150</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Short Stack</vt:lpstr>
      <vt:lpstr>Poppins</vt:lpstr>
      <vt:lpstr>Calibri</vt:lpstr>
      <vt:lpstr>Arial</vt:lpstr>
      <vt:lpstr>Questrial</vt:lpstr>
      <vt:lpstr>Poppins Black</vt:lpstr>
      <vt:lpstr>Left Sidebar Slides</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2024-07-24T20:02:27Z</dcterms:modified>
</cp:coreProperties>
</file>