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09350" cx="20104100"/>
  <p:notesSz cx="9144000" cy="6858000"/>
  <p:embeddedFontLst>
    <p:embeddedFont>
      <p:font typeface="Poppins"/>
      <p:regular r:id="rId17"/>
      <p:bold r:id="rId18"/>
      <p:italic r:id="rId19"/>
      <p:boldItalic r:id="rId20"/>
    </p:embeddedFont>
    <p:embeddedFont>
      <p:font typeface="Poppins Black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76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1">
          <p15:clr>
            <a:srgbClr val="9AA0A6"/>
          </p15:clr>
        </p15:guide>
      </p15:sldGuideLst>
    </p:ext>
    <p:ext uri="GoogleSlidesCustomDataVersion2">
      <go:slidesCustomData xmlns:go="http://customooxmlschemas.google.com/" r:id="rId23" roundtripDataSignature="AMtx7mhoNRhGqWYCCkfDwWfGwnQQkBT1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76" orient="horz"/>
        <p:guide pos="317"/>
        <p:guide pos="158" orient="horz"/>
        <p:guide pos="2454" orient="horz"/>
        <p:guide pos="63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Italic.fntdata"/><Relationship Id="rId10" Type="http://schemas.openxmlformats.org/officeDocument/2006/relationships/slide" Target="slides/slide5.xml"/><Relationship Id="rId21" Type="http://schemas.openxmlformats.org/officeDocument/2006/relationships/font" Target="fonts/PoppinsBlac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9a47500a4_0_0:notes"/>
          <p:cNvSpPr txBox="1"/>
          <p:nvPr>
            <p:ph idx="1" type="body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g369a47500a4_0_0:notes"/>
          <p:cNvSpPr txBox="1"/>
          <p:nvPr>
            <p:ph idx="12" type="sldNum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369a47500a4_0_0:notes"/>
          <p:cNvSpPr/>
          <p:nvPr>
            <p:ph idx="2" type="sldImg"/>
          </p:nvPr>
        </p:nvSpPr>
        <p:spPr>
          <a:xfrm>
            <a:off x="72331" y="104775"/>
            <a:ext cx="11682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9a47500a4_0_26:notes"/>
          <p:cNvSpPr txBox="1"/>
          <p:nvPr>
            <p:ph idx="1" type="body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g369a47500a4_0_26:notes"/>
          <p:cNvSpPr txBox="1"/>
          <p:nvPr>
            <p:ph idx="12" type="sldNum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69a47500a4_0_26:notes"/>
          <p:cNvSpPr/>
          <p:nvPr>
            <p:ph idx="2" type="sldImg"/>
          </p:nvPr>
        </p:nvSpPr>
        <p:spPr>
          <a:xfrm>
            <a:off x="72331" y="104775"/>
            <a:ext cx="11682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9a47500a4_0_34:notes"/>
          <p:cNvSpPr txBox="1"/>
          <p:nvPr>
            <p:ph idx="1" type="body"/>
          </p:nvPr>
        </p:nvSpPr>
        <p:spPr>
          <a:xfrm>
            <a:off x="130629" y="1395523"/>
            <a:ext cx="8882700" cy="52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g369a47500a4_0_34:notes"/>
          <p:cNvSpPr txBox="1"/>
          <p:nvPr>
            <p:ph idx="12" type="sldNum"/>
          </p:nvPr>
        </p:nvSpPr>
        <p:spPr>
          <a:xfrm>
            <a:off x="5181600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69a47500a4_0_34:notes"/>
          <p:cNvSpPr/>
          <p:nvPr>
            <p:ph idx="2" type="sldImg"/>
          </p:nvPr>
        </p:nvSpPr>
        <p:spPr>
          <a:xfrm>
            <a:off x="72331" y="104775"/>
            <a:ext cx="11682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</a:t>
            </a:r>
            <a:r>
              <a:rPr b="1" lang="en" sz="1200">
                <a:solidFill>
                  <a:schemeClr val="dk1"/>
                </a:solidFill>
              </a:rPr>
              <a:t>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Introduce the Sounds, 5 minutes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</a:t>
            </a:r>
            <a:r>
              <a:rPr b="1" lang="en" sz="1200">
                <a:solidFill>
                  <a:schemeClr val="dk1"/>
                </a:solidFill>
              </a:rPr>
              <a:t>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</a:t>
            </a:r>
            <a:r>
              <a:rPr b="1" lang="en" sz="1200">
                <a:solidFill>
                  <a:schemeClr val="dk1"/>
                </a:solidFill>
              </a:rPr>
              <a:t>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</a:t>
            </a:r>
            <a:r>
              <a:rPr b="1" lang="en" sz="1200">
                <a:solidFill>
                  <a:schemeClr val="dk1"/>
                </a:solidFill>
              </a:rPr>
              <a:t>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</a:t>
            </a:r>
            <a:r>
              <a:rPr b="1" lang="en" sz="1200">
                <a:solidFill>
                  <a:schemeClr val="dk1"/>
                </a:solidFill>
              </a:rPr>
              <a:t>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Spell the Words, 5 minutes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130629" y="1395523"/>
            <a:ext cx="8882800" cy="523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r>
              <a:rPr b="1" lang="en" sz="1200">
                <a:solidFill>
                  <a:schemeClr val="dk1"/>
                </a:solidFill>
              </a:rPr>
              <a:t>-</a:t>
            </a: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Frequency Words</a:t>
            </a:r>
            <a:r>
              <a:rPr b="1" lang="en" sz="1200">
                <a:solidFill>
                  <a:schemeClr val="dk1"/>
                </a:solidFill>
              </a:rPr>
              <a:t>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8:notes"/>
          <p:cNvSpPr txBox="1"/>
          <p:nvPr>
            <p:ph idx="12" type="sldNum"/>
          </p:nvPr>
        </p:nvSpPr>
        <p:spPr>
          <a:xfrm>
            <a:off x="5181600" y="6513513"/>
            <a:ext cx="3962400" cy="3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28588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5831842" y="0"/>
            <a:ext cx="9372020" cy="2600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5831842" y="0"/>
            <a:ext cx="9372020" cy="2600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0" y="375145"/>
            <a:ext cx="5766737" cy="9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1" i="0" sz="461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9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32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2" type="body"/>
          </p:nvPr>
        </p:nvSpPr>
        <p:spPr>
          <a:xfrm>
            <a:off x="0" y="2602197"/>
            <a:ext cx="5832036" cy="37302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461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395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b="0" i="0" sz="329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3" type="body"/>
          </p:nvPr>
        </p:nvSpPr>
        <p:spPr>
          <a:xfrm>
            <a:off x="-65442" y="6584031"/>
            <a:ext cx="5832036" cy="37302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461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395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500"/>
              <a:buFont typeface="Arial"/>
              <a:buChar char="•"/>
              <a:defRPr b="0" i="0" sz="329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771BA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4" type="body"/>
          </p:nvPr>
        </p:nvSpPr>
        <p:spPr>
          <a:xfrm>
            <a:off x="6251120" y="3206935"/>
            <a:ext cx="13423840" cy="6850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b="0" i="0" sz="4617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3957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500"/>
              <a:buFont typeface="Arial"/>
              <a:buChar char="•"/>
              <a:defRPr b="0" i="0" sz="3298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006FB6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25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25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25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25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5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8"/>
              <a:buFont typeface="Arial"/>
              <a:buNone/>
            </a:pPr>
            <a:r>
              <a:t/>
            </a:r>
            <a:endParaRPr b="0" i="0" sz="3078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610317" y="626011"/>
            <a:ext cx="4910455" cy="232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25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2" name="Google Shape;12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9284" y="9589100"/>
            <a:ext cx="3922775" cy="15691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6.png"/><Relationship Id="rId13" Type="http://schemas.openxmlformats.org/officeDocument/2006/relationships/image" Target="../media/image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9a47500a4_0_0"/>
          <p:cNvSpPr txBox="1"/>
          <p:nvPr/>
        </p:nvSpPr>
        <p:spPr>
          <a:xfrm>
            <a:off x="610317" y="626002"/>
            <a:ext cx="66219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55" name="Google Shape;55;g369a47500a4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318081"/>
            <a:ext cx="2948180" cy="279754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69a47500a4_0_0"/>
          <p:cNvSpPr txBox="1"/>
          <p:nvPr/>
        </p:nvSpPr>
        <p:spPr>
          <a:xfrm>
            <a:off x="397450" y="6141222"/>
            <a:ext cx="58074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0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0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0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0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0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0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57" name="Google Shape;57;g369a47500a4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6074" y="2490817"/>
            <a:ext cx="3910534" cy="632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9a47500a4_0_26"/>
          <p:cNvSpPr txBox="1"/>
          <p:nvPr/>
        </p:nvSpPr>
        <p:spPr>
          <a:xfrm>
            <a:off x="610317" y="626011"/>
            <a:ext cx="62028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8" name="Google Shape;198;g369a47500a4_0_26"/>
          <p:cNvSpPr txBox="1"/>
          <p:nvPr/>
        </p:nvSpPr>
        <p:spPr>
          <a:xfrm>
            <a:off x="7955457" y="2261374"/>
            <a:ext cx="92817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99" name="Google Shape;199;g369a47500a4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407119"/>
            <a:ext cx="2948179" cy="2893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69a47500a4_0_26"/>
          <p:cNvSpPr txBox="1"/>
          <p:nvPr/>
        </p:nvSpPr>
        <p:spPr>
          <a:xfrm>
            <a:off x="6959471" y="3156780"/>
            <a:ext cx="12783000" cy="5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9a47500a4_0_34"/>
          <p:cNvSpPr txBox="1"/>
          <p:nvPr/>
        </p:nvSpPr>
        <p:spPr>
          <a:xfrm>
            <a:off x="610317" y="626002"/>
            <a:ext cx="57996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7" name="Google Shape;207;g369a47500a4_0_34"/>
          <p:cNvSpPr txBox="1"/>
          <p:nvPr/>
        </p:nvSpPr>
        <p:spPr>
          <a:xfrm>
            <a:off x="7955457" y="2261374"/>
            <a:ext cx="92817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g369a47500a4_0_34"/>
          <p:cNvSpPr txBox="1"/>
          <p:nvPr/>
        </p:nvSpPr>
        <p:spPr>
          <a:xfrm>
            <a:off x="7549842" y="942452"/>
            <a:ext cx="10566900" cy="9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did Sue and Jude each need glue?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Did the glue work? How do you know?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could Sue or Jude have done if they did not have any glue?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209" name="Google Shape;209;g369a47500a4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5" y="3407119"/>
            <a:ext cx="2948179" cy="289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5308" y="541681"/>
            <a:ext cx="4744187" cy="10638426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blue&quot; is shown and then broken down into its three sounds  how those are blended together." id="63" name="Google Shape;63;p1"/>
          <p:cNvSpPr txBox="1"/>
          <p:nvPr/>
        </p:nvSpPr>
        <p:spPr>
          <a:xfrm>
            <a:off x="11153665" y="4558531"/>
            <a:ext cx="4567473" cy="6597637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54"/>
              <a:buFont typeface="Arial"/>
              <a:buNone/>
            </a:pPr>
            <a:r>
              <a:rPr b="1" i="0" lang="en" sz="9454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b="1" i="0" lang="en" sz="9454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i="0" lang="en" sz="9454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6596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6596" u="none" cap="none" strike="noStrik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6"/>
              <a:buFont typeface="Arial"/>
              <a:buNone/>
            </a:pPr>
            <a:r>
              <a:rPr b="1" i="0" lang="en" sz="6376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6376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b="1" i="0" lang="en" sz="6376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6376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6376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6376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oo</a:t>
            </a:r>
            <a:r>
              <a:rPr b="1" i="0" lang="en" sz="6376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b="1" i="0" lang="en" sz="8794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</a:t>
            </a:r>
            <a:r>
              <a:rPr b="1" i="0" lang="en" sz="7036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7036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b="1" i="0" lang="en" sz="7036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i="0" lang="en" sz="7036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6596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6596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5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t/>
            </a:r>
            <a:endParaRPr b="1" i="0" sz="2199" u="none" cap="none" strike="noStrik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64" name="Google Shape;64;p1"/>
          <p:cNvSpPr/>
          <p:nvPr/>
        </p:nvSpPr>
        <p:spPr>
          <a:xfrm>
            <a:off x="11684559" y="4802081"/>
            <a:ext cx="3505685" cy="1529574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r>
              <a:t/>
            </a:r>
            <a:endParaRPr b="0" i="0" sz="6767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Letter pair &quot;ue&quot;" id="65" name="Google Shape;65;p1"/>
          <p:cNvPicPr preferRelativeResize="0"/>
          <p:nvPr/>
        </p:nvPicPr>
        <p:blipFill rotWithShape="1">
          <a:blip r:embed="rId4">
            <a:alphaModFix/>
          </a:blip>
          <a:srcRect b="1046" l="0" r="0" t="1047"/>
          <a:stretch/>
        </p:blipFill>
        <p:spPr>
          <a:xfrm>
            <a:off x="11909448" y="1196743"/>
            <a:ext cx="3055907" cy="30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10316" y="6314727"/>
            <a:ext cx="6058497" cy="26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"/>
          <p:cNvSpPr txBox="1"/>
          <p:nvPr>
            <p:ph type="title"/>
          </p:nvPr>
        </p:nvSpPr>
        <p:spPr>
          <a:xfrm>
            <a:off x="610317" y="626011"/>
            <a:ext cx="6058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Introduce the Sounds</a:t>
            </a:r>
            <a:endParaRPr/>
          </a:p>
        </p:txBody>
      </p:sp>
      <p:pic>
        <p:nvPicPr>
          <p:cNvPr descr="&quot;&quot;" id="68" name="Google Shape;6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70" name="Google Shape;70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71" name="Google Shape;7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72" name="Google Shape;72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73" name="Google Shape;73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level A sound letter mat includes: : a, e, i, o, u, wh, sh, ch, ng, ck, ph, and qu"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453" y="2196257"/>
            <a:ext cx="11788997" cy="8791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y&quot;" id="79" name="Google Shape;79;p2"/>
          <p:cNvPicPr preferRelativeResize="0"/>
          <p:nvPr/>
        </p:nvPicPr>
        <p:blipFill rotWithShape="1">
          <a:blip r:embed="rId4">
            <a:alphaModFix/>
          </a:blip>
          <a:srcRect b="1027" l="0" r="0" t="1038"/>
          <a:stretch/>
        </p:blipFill>
        <p:spPr>
          <a:xfrm>
            <a:off x="7173810" y="1702721"/>
            <a:ext cx="9095382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i&quot;"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3810" y="2141621"/>
            <a:ext cx="9095382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ee&quot;" id="81" name="Google Shape;81;p2"/>
          <p:cNvPicPr preferRelativeResize="0"/>
          <p:nvPr/>
        </p:nvPicPr>
        <p:blipFill rotWithShape="1">
          <a:blip r:embed="rId6">
            <a:alphaModFix/>
          </a:blip>
          <a:srcRect b="1257" l="0" r="0" t="1247"/>
          <a:stretch/>
        </p:blipFill>
        <p:spPr>
          <a:xfrm>
            <a:off x="7277710" y="1546896"/>
            <a:ext cx="9095383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ea&quot;" id="82" name="Google Shape;82;p2"/>
          <p:cNvPicPr preferRelativeResize="0"/>
          <p:nvPr/>
        </p:nvPicPr>
        <p:blipFill rotWithShape="1">
          <a:blip r:embed="rId7">
            <a:alphaModFix/>
          </a:blip>
          <a:srcRect b="1257" l="0" r="0" t="1247"/>
          <a:stretch/>
        </p:blipFill>
        <p:spPr>
          <a:xfrm>
            <a:off x="7411460" y="1546896"/>
            <a:ext cx="9095383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combo &quot;igh&quot; makes the long I sound" id="83" name="Google Shape;83;p2"/>
          <p:cNvPicPr preferRelativeResize="0"/>
          <p:nvPr/>
        </p:nvPicPr>
        <p:blipFill rotWithShape="1">
          <a:blip r:embed="rId8">
            <a:alphaModFix/>
          </a:blip>
          <a:srcRect b="1671" l="0" r="0" t="1672"/>
          <a:stretch/>
        </p:blipFill>
        <p:spPr>
          <a:xfrm>
            <a:off x="7411461" y="1546896"/>
            <a:ext cx="9095380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oa&quot;" id="84" name="Google Shape;84;p2"/>
          <p:cNvPicPr preferRelativeResize="0"/>
          <p:nvPr/>
        </p:nvPicPr>
        <p:blipFill rotWithShape="1">
          <a:blip r:embed="rId9">
            <a:alphaModFix/>
          </a:blip>
          <a:srcRect b="416" l="0" r="0" t="426"/>
          <a:stretch/>
        </p:blipFill>
        <p:spPr>
          <a:xfrm>
            <a:off x="7691061" y="1204083"/>
            <a:ext cx="9095380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oe&quot;" id="85" name="Google Shape;85;p2"/>
          <p:cNvPicPr preferRelativeResize="0"/>
          <p:nvPr/>
        </p:nvPicPr>
        <p:blipFill rotWithShape="1">
          <a:blip r:embed="rId10">
            <a:alphaModFix/>
          </a:blip>
          <a:srcRect b="639" l="0" r="0" t="630"/>
          <a:stretch/>
        </p:blipFill>
        <p:spPr>
          <a:xfrm>
            <a:off x="7691060" y="1546896"/>
            <a:ext cx="9095383" cy="8901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ue&quot;" id="86" name="Google Shape;86;p2"/>
          <p:cNvPicPr preferRelativeResize="0"/>
          <p:nvPr/>
        </p:nvPicPr>
        <p:blipFill rotWithShape="1">
          <a:blip r:embed="rId11">
            <a:alphaModFix/>
          </a:blip>
          <a:srcRect b="1046" l="0" r="0" t="1047"/>
          <a:stretch/>
        </p:blipFill>
        <p:spPr>
          <a:xfrm>
            <a:off x="7517935" y="1388371"/>
            <a:ext cx="9095383" cy="89011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>
            <p:ph type="title"/>
          </p:nvPr>
        </p:nvSpPr>
        <p:spPr>
          <a:xfrm>
            <a:off x="610317" y="626011"/>
            <a:ext cx="6058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Introduce the Sounds</a:t>
            </a:r>
            <a:endParaRPr/>
          </a:p>
        </p:txBody>
      </p:sp>
      <p:pic>
        <p:nvPicPr>
          <p:cNvPr descr="&quot;&quot;" id="88" name="Google Shape;88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90" name="Google Shape;90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91" name="Google Shape;91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92" name="Google Shape;92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93" name="Google Shape;93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545414" y="1866510"/>
            <a:ext cx="9923508" cy="8096568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clue&quot;" id="100" name="Google Shape;100;p3"/>
          <p:cNvSpPr txBox="1"/>
          <p:nvPr/>
        </p:nvSpPr>
        <p:spPr>
          <a:xfrm>
            <a:off x="9390637" y="1906538"/>
            <a:ext cx="6233063" cy="2476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90"/>
              <a:buFont typeface="Arial"/>
              <a:buNone/>
            </a:pPr>
            <a:r>
              <a:rPr b="1" i="0" lang="en" sz="1649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clue</a:t>
            </a:r>
            <a:endParaRPr b="1" i="0" sz="1649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word &quot;rescue&quot;" id="101" name="Google Shape;101;p3"/>
          <p:cNvSpPr txBox="1"/>
          <p:nvPr/>
        </p:nvSpPr>
        <p:spPr>
          <a:xfrm>
            <a:off x="8959567" y="5694910"/>
            <a:ext cx="7095202" cy="2641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50"/>
              <a:buFont typeface="Arial"/>
              <a:buNone/>
            </a:pPr>
            <a:r>
              <a:rPr b="1" i="0" lang="en" sz="149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rescue</a:t>
            </a:r>
            <a:endParaRPr b="1" i="0" sz="149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10358438" y="4058261"/>
            <a:ext cx="4536657" cy="766463"/>
            <a:chOff x="10358438" y="4058261"/>
            <a:chExt cx="4536657" cy="766463"/>
          </a:xfrm>
        </p:grpSpPr>
        <p:sp>
          <p:nvSpPr>
            <p:cNvPr descr="&quot;&quot;" id="103" name="Google Shape;103;p3"/>
            <p:cNvSpPr/>
            <p:nvPr/>
          </p:nvSpPr>
          <p:spPr>
            <a:xfrm>
              <a:off x="11553627" y="4058261"/>
              <a:ext cx="551412" cy="38321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358438" y="4441506"/>
              <a:ext cx="4536657" cy="38321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661765" y="4058261"/>
              <a:ext cx="551412" cy="38321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2422931" y="4058288"/>
              <a:ext cx="2111215" cy="38319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9222196" y="7855175"/>
            <a:ext cx="6401504" cy="687246"/>
            <a:chOff x="9222196" y="7855175"/>
            <a:chExt cx="6401504" cy="687246"/>
          </a:xfrm>
        </p:grpSpPr>
        <p:sp>
          <p:nvSpPr>
            <p:cNvPr descr="&quot;&quot;" id="108" name="Google Shape;108;p3"/>
            <p:cNvSpPr/>
            <p:nvPr/>
          </p:nvSpPr>
          <p:spPr>
            <a:xfrm>
              <a:off x="9268065" y="7855175"/>
              <a:ext cx="605255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222196" y="8240289"/>
              <a:ext cx="6401504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454690" y="7855175"/>
              <a:ext cx="605255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1376623" y="7855175"/>
              <a:ext cx="605255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2534090" y="7855175"/>
              <a:ext cx="605255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3516910" y="7855202"/>
              <a:ext cx="1888161" cy="3021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4" name="Google Shape;114;p3"/>
          <p:cNvSpPr txBox="1"/>
          <p:nvPr>
            <p:ph type="title"/>
          </p:nvPr>
        </p:nvSpPr>
        <p:spPr>
          <a:xfrm>
            <a:off x="610317" y="626011"/>
            <a:ext cx="62163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Blend </a:t>
            </a:r>
            <a:br>
              <a:rPr lang="en" sz="7600"/>
            </a:br>
            <a:r>
              <a:rPr lang="en" sz="7600"/>
              <a:t>the Sounds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610316" y="5924331"/>
            <a:ext cx="5979669" cy="3199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</a:t>
            </a:r>
            <a:b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the words smoothly!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quot;&quot;"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7346491" y="2556070"/>
            <a:ext cx="5094498" cy="2587193"/>
            <a:chOff x="5784675" y="818500"/>
            <a:chExt cx="2737800" cy="1941900"/>
          </a:xfrm>
        </p:grpSpPr>
        <p:sp>
          <p:nvSpPr>
            <p:cNvPr descr="&quot;&quot;" id="123" name="Google Shape;123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The word &quot;due&quot;" id="124" name="Google Shape;124;p4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b="1" i="0" lang="en" sz="10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due</a:t>
              </a:r>
              <a:endParaRPr b="1" i="0" sz="1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3410606" y="2556067"/>
            <a:ext cx="5701469" cy="2587193"/>
            <a:chOff x="5784675" y="907452"/>
            <a:chExt cx="2737800" cy="1941900"/>
          </a:xfrm>
        </p:grpSpPr>
        <p:sp>
          <p:nvSpPr>
            <p:cNvPr descr="&quot;&quot;" id="126" name="Google Shape;126;p4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The word &quot;argue&quot;" id="127" name="Google Shape;127;p4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b="1" i="0" lang="en" sz="10093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argue</a:t>
              </a:r>
              <a:endParaRPr b="1" i="0" sz="10093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7346246" y="5452521"/>
            <a:ext cx="11765422" cy="3751557"/>
            <a:chOff x="5784675" y="818500"/>
            <a:chExt cx="2737800" cy="1941900"/>
          </a:xfrm>
        </p:grpSpPr>
        <p:sp>
          <p:nvSpPr>
            <p:cNvPr descr="&quot;&quot;" id="129" name="Google Shape;129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The example sentence &quot;We used glue and tissue to fix the issue.&quot;" id="130" name="Google Shape;130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94"/>
                <a:buFont typeface="Arial"/>
                <a:buNone/>
              </a:pPr>
              <a:r>
                <a:rPr b="1" i="0" lang="en" sz="65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We used glue and tissue to fix the issue. </a:t>
              </a:r>
              <a:endParaRPr b="1" i="0" sz="6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1" name="Google Shape;131;p4"/>
          <p:cNvSpPr txBox="1"/>
          <p:nvPr>
            <p:ph type="title"/>
          </p:nvPr>
        </p:nvSpPr>
        <p:spPr>
          <a:xfrm>
            <a:off x="610316" y="626011"/>
            <a:ext cx="62889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Read </a:t>
            </a:r>
            <a:br>
              <a:rPr lang="en" sz="7600"/>
            </a:br>
            <a:r>
              <a:rPr lang="en" sz="7600"/>
              <a:t>the Words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610316" y="6129542"/>
            <a:ext cx="6042732" cy="26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quot;&quot;"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38875" y="9356475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blue,&quot; &quot;true,&quot; &quot;glue,&quot; &quot;due,&quot; and &quot;Sue&quot; " id="140" name="Google Shape;140;p5"/>
          <p:cNvSpPr txBox="1"/>
          <p:nvPr/>
        </p:nvSpPr>
        <p:spPr>
          <a:xfrm>
            <a:off x="7495177" y="1521866"/>
            <a:ext cx="13877100" cy="10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2"/>
              <a:buFont typeface="Arial"/>
              <a:buNone/>
            </a:pPr>
            <a:r>
              <a:rPr b="1" i="0" lang="en" sz="12092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blue			true</a:t>
            </a:r>
            <a:endParaRPr b="1" i="0" sz="12092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2"/>
              <a:buFont typeface="Arial"/>
              <a:buNone/>
            </a:pPr>
            <a:r>
              <a:rPr b="1" i="0" lang="en" sz="12092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glue			due</a:t>
            </a:r>
            <a:endParaRPr b="1" i="0" sz="12092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2"/>
              <a:buFont typeface="Arial"/>
              <a:buNone/>
            </a:pPr>
            <a:r>
              <a:rPr b="1" i="0" lang="en" sz="12092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Sue</a:t>
            </a:r>
            <a:endParaRPr b="1" i="0" sz="12092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05199" lvl="1" marL="3015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5"/>
              <a:buFont typeface="Arial"/>
              <a:buNone/>
            </a:pPr>
            <a:r>
              <a:t/>
            </a:r>
            <a:endParaRPr b="1" i="0" sz="8355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5"/>
          <p:cNvSpPr txBox="1"/>
          <p:nvPr>
            <p:ph type="title"/>
          </p:nvPr>
        </p:nvSpPr>
        <p:spPr>
          <a:xfrm>
            <a:off x="610317" y="626011"/>
            <a:ext cx="5635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Decode </a:t>
            </a:r>
            <a:br>
              <a:rPr lang="en" sz="7600"/>
            </a:br>
            <a:r>
              <a:rPr lang="en" sz="7600"/>
              <a:t>the Words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610316" y="5971887"/>
            <a:ext cx="5806249" cy="3199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7506569" y="4453060"/>
            <a:ext cx="11666774" cy="3165356"/>
            <a:chOff x="7506569" y="4453060"/>
            <a:chExt cx="11666774" cy="3165356"/>
          </a:xfrm>
        </p:grpSpPr>
        <p:pic>
          <p:nvPicPr>
            <p:cNvPr id="151" name="Google Shape;1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06569" y="4453060"/>
              <a:ext cx="3087541" cy="2339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22627" y="4453060"/>
              <a:ext cx="3087541" cy="309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49251" y="4453060"/>
              <a:ext cx="3087541" cy="309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4899" y="4453060"/>
              <a:ext cx="3087541" cy="233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&quot;&quot;" id="155" name="Google Shape;15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16400235" y="4845309"/>
              <a:ext cx="3165356" cy="23808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A" id="156" name="Google Shape;156;p6"/>
          <p:cNvSpPr txBox="1"/>
          <p:nvPr/>
        </p:nvSpPr>
        <p:spPr>
          <a:xfrm>
            <a:off x="7599972" y="4430109"/>
            <a:ext cx="1752025" cy="1353166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9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V" id="157" name="Google Shape;157;p6"/>
          <p:cNvSpPr txBox="1"/>
          <p:nvPr/>
        </p:nvSpPr>
        <p:spPr>
          <a:xfrm>
            <a:off x="10246154" y="4462970"/>
            <a:ext cx="1752025" cy="1353166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 b="1" i="0" sz="9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E" id="158" name="Google Shape;158;p6"/>
          <p:cNvSpPr txBox="1"/>
          <p:nvPr/>
        </p:nvSpPr>
        <p:spPr>
          <a:xfrm>
            <a:off x="12559037" y="4487033"/>
            <a:ext cx="1752025" cy="1353166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1" i="0" sz="9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N" id="159" name="Google Shape;159;p6"/>
          <p:cNvSpPr txBox="1"/>
          <p:nvPr/>
        </p:nvSpPr>
        <p:spPr>
          <a:xfrm>
            <a:off x="14847858" y="4583285"/>
            <a:ext cx="1752025" cy="1353166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 b="1" i="0" sz="9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ue&quot;" id="160" name="Google Shape;160;p6"/>
          <p:cNvSpPr txBox="1"/>
          <p:nvPr/>
        </p:nvSpPr>
        <p:spPr>
          <a:xfrm>
            <a:off x="17242000" y="4548849"/>
            <a:ext cx="2251783" cy="1353166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ue</a:t>
            </a:r>
            <a:endParaRPr b="1" i="0" sz="9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6"/>
          <p:cNvSpPr txBox="1"/>
          <p:nvPr>
            <p:ph type="title"/>
          </p:nvPr>
        </p:nvSpPr>
        <p:spPr>
          <a:xfrm>
            <a:off x="610317" y="626011"/>
            <a:ext cx="5806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Spell </a:t>
            </a:r>
            <a:br>
              <a:rPr lang="en" sz="7600"/>
            </a:br>
            <a:r>
              <a:rPr lang="en" sz="7600"/>
              <a:t>the Words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610316" y="6152789"/>
            <a:ext cx="5806250" cy="3199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7728021" y="4043285"/>
            <a:ext cx="11765762" cy="4714981"/>
            <a:chOff x="7728021" y="4043285"/>
            <a:chExt cx="11765762" cy="4714981"/>
          </a:xfrm>
        </p:grpSpPr>
        <p:pic>
          <p:nvPicPr>
            <p:cNvPr descr="&quot;&quot;" id="171" name="Google Shape;17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28021" y="4043285"/>
              <a:ext cx="4700910" cy="3548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33707" y="4057356"/>
              <a:ext cx="4700910" cy="4700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792873" y="4057356"/>
              <a:ext cx="4700910" cy="47009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pair &quot;ar&quot; (R-controlled vowel)" id="174" name="Google Shape;174;p7"/>
          <p:cNvSpPr txBox="1"/>
          <p:nvPr/>
        </p:nvSpPr>
        <p:spPr>
          <a:xfrm>
            <a:off x="7809288" y="4176878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0"/>
              <a:buFont typeface="Arial"/>
              <a:buNone/>
            </a:pPr>
            <a:r>
              <a:rPr b="1" i="0" lang="en" sz="14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endParaRPr b="1" i="0" sz="14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ue&quot;" id="175" name="Google Shape;175;p7"/>
          <p:cNvSpPr txBox="1"/>
          <p:nvPr/>
        </p:nvSpPr>
        <p:spPr>
          <a:xfrm>
            <a:off x="15326724" y="4176878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0"/>
              <a:buFont typeface="Arial"/>
              <a:buNone/>
            </a:pPr>
            <a:r>
              <a:rPr b="1" i="0" lang="en" sz="14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ue</a:t>
            </a:r>
            <a:endParaRPr b="1" i="0" sz="14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G" id="176" name="Google Shape;176;p7"/>
          <p:cNvSpPr txBox="1"/>
          <p:nvPr/>
        </p:nvSpPr>
        <p:spPr>
          <a:xfrm>
            <a:off x="11653531" y="4176878"/>
            <a:ext cx="3505685" cy="2955593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00"/>
              <a:buFont typeface="Arial"/>
              <a:buNone/>
            </a:pPr>
            <a:r>
              <a:rPr b="1" i="0" lang="en" sz="14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 b="1" i="0" sz="14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7"/>
          <p:cNvSpPr txBox="1"/>
          <p:nvPr>
            <p:ph type="title"/>
          </p:nvPr>
        </p:nvSpPr>
        <p:spPr>
          <a:xfrm>
            <a:off x="610317" y="626011"/>
            <a:ext cx="5806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600"/>
              <a:t>Spell </a:t>
            </a:r>
            <a:br>
              <a:rPr lang="en" sz="7600"/>
            </a:br>
            <a:r>
              <a:rPr lang="en" sz="7600"/>
              <a:t>the Words</a:t>
            </a:r>
            <a:endParaRPr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8"/>
          <p:cNvGrpSpPr/>
          <p:nvPr/>
        </p:nvGrpSpPr>
        <p:grpSpPr>
          <a:xfrm>
            <a:off x="9936163" y="4100138"/>
            <a:ext cx="6715542" cy="3109038"/>
            <a:chOff x="5784675" y="818500"/>
            <a:chExt cx="2737800" cy="1941900"/>
          </a:xfrm>
        </p:grpSpPr>
        <p:sp>
          <p:nvSpPr>
            <p:cNvPr descr="&quot;&quot;" id="186" name="Google Shape;186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67"/>
                <a:buFont typeface="Arial"/>
                <a:buNone/>
              </a:pPr>
              <a:r>
                <a:t/>
              </a:r>
              <a:endParaRPr b="0" i="0" sz="676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descr="The high-frequency word &quot;around'" id="187" name="Google Shape;187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93"/>
                <a:buFont typeface="Arial"/>
                <a:buNone/>
              </a:pPr>
              <a:r>
                <a:rPr b="1" i="0" lang="en" sz="10993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around</a:t>
              </a:r>
              <a:endParaRPr b="1" i="0" sz="10993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88" name="Google Shape;188;p8"/>
          <p:cNvSpPr/>
          <p:nvPr/>
        </p:nvSpPr>
        <p:spPr>
          <a:xfrm>
            <a:off x="12317037" y="4983860"/>
            <a:ext cx="1783973" cy="141694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7"/>
              <a:buFont typeface="Arial"/>
              <a:buNone/>
            </a:pPr>
            <a:r>
              <a:t/>
            </a:r>
            <a:endParaRPr b="0" i="0" sz="6767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416448" y="561681"/>
            <a:ext cx="5832000" cy="2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78046" y="6525069"/>
            <a:ext cx="5670300" cy="2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50" lIns="150750" spcFirstLastPara="1" rIns="150750" wrap="square" tIns="75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-f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requency words all the time!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0299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