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9144000" cy="6858000"/>
  <p:embeddedFontLs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lack" panose="020B0604020202020204" pitchFamily="34" charset="0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83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7488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HLgomclcgBSqLS/yjdJfT+fBm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8" y="184"/>
      </p:cViewPr>
      <p:guideLst>
        <p:guide orient="horz" pos="5839"/>
        <p:guide pos="317"/>
        <p:guide orient="horz" pos="158"/>
        <p:guide orient="horz" pos="2454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a9a5fb276_0_0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Blending and Segmenting,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Google Shape;51;g36a9a5fb276_0_0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36a9a5fb2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331" y="104775"/>
            <a:ext cx="11682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a9a5fb276_0_2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g36a9a5fb276_0_2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6a9a5fb27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331" y="104775"/>
            <a:ext cx="11682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a9a5fb276_0_3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g36a9a5fb276_0_34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6a9a5fb2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331" y="104775"/>
            <a:ext cx="11682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</a:t>
            </a:r>
            <a:r>
              <a:rPr lang="en" sz="1200" b="1">
                <a:solidFill>
                  <a:schemeClr val="dk1"/>
                </a:solidFill>
              </a:rPr>
              <a:t>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Introduce the Sounds, 5 minutes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</a:t>
            </a:r>
            <a:r>
              <a:rPr lang="en" sz="1200" b="1">
                <a:solidFill>
                  <a:schemeClr val="dk1"/>
                </a:solidFill>
              </a:rPr>
              <a:t>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</a:t>
            </a:r>
            <a:r>
              <a:rPr lang="en" sz="1200" b="1">
                <a:solidFill>
                  <a:schemeClr val="dk1"/>
                </a:solidFill>
              </a:rPr>
              <a:t>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</a:t>
            </a:r>
            <a:r>
              <a:rPr lang="en" sz="1200" b="1">
                <a:solidFill>
                  <a:schemeClr val="dk1"/>
                </a:solidFill>
              </a:rPr>
              <a:t>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</a:t>
            </a:r>
            <a:r>
              <a:rPr lang="en" sz="1200" b="1">
                <a:solidFill>
                  <a:schemeClr val="dk1"/>
                </a:solidFill>
              </a:rPr>
              <a:t>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Spell the Words, 5 minutes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</a:t>
            </a:r>
            <a:r>
              <a:rPr lang="en" sz="1200" b="1">
                <a:solidFill>
                  <a:schemeClr val="dk1"/>
                </a:solidFill>
              </a:rPr>
              <a:t>-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Frequency Words</a:t>
            </a:r>
            <a:r>
              <a:rPr lang="en" sz="1200" b="1">
                <a:solidFill>
                  <a:schemeClr val="dk1"/>
                </a:solidFill>
              </a:rPr>
              <a:t>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5831842" y="0"/>
            <a:ext cx="9372020" cy="26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5831842" y="0"/>
            <a:ext cx="9372020" cy="26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0" y="375145"/>
            <a:ext cx="5766737" cy="90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sz="4617" b="1" i="0" u="none" strike="noStrike" cap="none">
                <a:solidFill>
                  <a:srgbClr val="0771B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0" y="2602197"/>
            <a:ext cx="5832036" cy="373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sz="4617" b="0" i="0" u="none" strike="noStrike" cap="none">
                <a:solidFill>
                  <a:srgbClr val="0771B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3957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500"/>
              <a:buFont typeface="Arial"/>
              <a:buChar char="•"/>
              <a:defRPr sz="3298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3"/>
          </p:nvPr>
        </p:nvSpPr>
        <p:spPr>
          <a:xfrm>
            <a:off x="-65442" y="6584031"/>
            <a:ext cx="5832036" cy="373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sz="4617" b="0" i="0" u="none" strike="noStrike" cap="none">
                <a:solidFill>
                  <a:srgbClr val="0771B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3957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500"/>
              <a:buFont typeface="Arial"/>
              <a:buChar char="•"/>
              <a:defRPr sz="3298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4"/>
          </p:nvPr>
        </p:nvSpPr>
        <p:spPr>
          <a:xfrm>
            <a:off x="6251120" y="3206935"/>
            <a:ext cx="13423840" cy="685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4617" b="0" i="0" u="none" strike="noStrike" cap="none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3957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sz="3298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10317" y="626011"/>
            <a:ext cx="4910455" cy="232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0" b="1" i="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0" b="1" i="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610317" y="626011"/>
            <a:ext cx="4910455" cy="232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0" b="1" i="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10317" y="626011"/>
            <a:ext cx="4910455" cy="232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0" b="1" i="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5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8"/>
              <a:buFont typeface="Arial"/>
              <a:buNone/>
            </a:pPr>
            <a:endParaRPr sz="3078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610317" y="626011"/>
            <a:ext cx="4910455" cy="232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50" b="1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id="12" name="Google Shape;12;p9" title="SBC_LogoBLUE_Stacked-2023 (1)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9284" y="9589100"/>
            <a:ext cx="3922775" cy="15691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6a9a5fb276_0_0"/>
          <p:cNvSpPr txBox="1"/>
          <p:nvPr/>
        </p:nvSpPr>
        <p:spPr>
          <a:xfrm>
            <a:off x="610317" y="626002"/>
            <a:ext cx="73092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Blending and Segmenting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55" name="Google Shape;55;g36a9a5fb276_0_0"/>
          <p:cNvSpPr txBox="1"/>
          <p:nvPr/>
        </p:nvSpPr>
        <p:spPr>
          <a:xfrm>
            <a:off x="397455" y="5626213"/>
            <a:ext cx="9293700" cy="42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It’s blending and segmenting time! </a:t>
            </a:r>
            <a:endParaRPr sz="35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 want to hear all the sounds </a:t>
            </a:r>
            <a:b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in a word. </a:t>
            </a:r>
            <a:endParaRPr sz="35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 want to hear each sound. </a:t>
            </a:r>
            <a:endParaRPr sz="35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You put the sounds together, </a:t>
            </a:r>
            <a:b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when we blend the word. </a:t>
            </a:r>
            <a:endParaRPr sz="35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 take them apart to segment them.</a:t>
            </a:r>
            <a:endParaRPr sz="35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6" name="Google Shape;56;g36a9a5fb276_0_0" descr="&quot;'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55" y="3318081"/>
            <a:ext cx="2948180" cy="279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36a9a5fb276_0_0" descr="&quot;'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6074" y="2490817"/>
            <a:ext cx="3910534" cy="6327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a9a5fb276_0_26"/>
          <p:cNvSpPr txBox="1"/>
          <p:nvPr/>
        </p:nvSpPr>
        <p:spPr>
          <a:xfrm>
            <a:off x="610317" y="626011"/>
            <a:ext cx="62028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3" name="Google Shape;193;g36a9a5fb276_0_26"/>
          <p:cNvSpPr txBox="1"/>
          <p:nvPr/>
        </p:nvSpPr>
        <p:spPr>
          <a:xfrm>
            <a:off x="7955457" y="2261374"/>
            <a:ext cx="92817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4" name="Google Shape;194;g36a9a5fb276_0_26" descr="&quot;'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55" y="3407119"/>
            <a:ext cx="2948179" cy="28930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6a9a5fb276_0_26"/>
          <p:cNvSpPr txBox="1"/>
          <p:nvPr/>
        </p:nvSpPr>
        <p:spPr>
          <a:xfrm>
            <a:off x="6959471" y="3156780"/>
            <a:ext cx="12783000" cy="52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a9a5fb276_0_34"/>
          <p:cNvSpPr txBox="1"/>
          <p:nvPr/>
        </p:nvSpPr>
        <p:spPr>
          <a:xfrm>
            <a:off x="610317" y="626002"/>
            <a:ext cx="57996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2" name="Google Shape;202;g36a9a5fb276_0_34"/>
          <p:cNvSpPr txBox="1"/>
          <p:nvPr/>
        </p:nvSpPr>
        <p:spPr>
          <a:xfrm>
            <a:off x="7955457" y="2261374"/>
            <a:ext cx="92817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g36a9a5fb276_0_34"/>
          <p:cNvSpPr txBox="1"/>
          <p:nvPr/>
        </p:nvSpPr>
        <p:spPr>
          <a:xfrm>
            <a:off x="7549842" y="942452"/>
            <a:ext cx="10566900" cy="9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were people trying to do or get when they went west?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did some people have a “tragic time” in the Wild West gold rush?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4" name="Google Shape;204;g36a9a5fb276_0_34" descr="&quot;'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55" y="3407119"/>
            <a:ext cx="2948179" cy="2893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1560" y="325114"/>
            <a:ext cx="4168589" cy="106384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 descr="The word &quot;Jo&quot; is shown and then broken down into its two sounds  how those are blended together."/>
          <p:cNvSpPr txBox="1"/>
          <p:nvPr/>
        </p:nvSpPr>
        <p:spPr>
          <a:xfrm>
            <a:off x="11161587" y="4787209"/>
            <a:ext cx="4168500" cy="49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sp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4"/>
              <a:buFont typeface="Arial"/>
              <a:buNone/>
            </a:pPr>
            <a:r>
              <a:rPr lang="en" sz="8794" b="1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j</a:t>
            </a:r>
            <a:r>
              <a:rPr lang="en" sz="8794" b="1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oe</a:t>
            </a:r>
            <a:r>
              <a:rPr lang="en" sz="5936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5936" b="1" i="0" u="none" strike="noStrike" cap="non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75"/>
              <a:buFont typeface="Arial"/>
              <a:buNone/>
            </a:pPr>
            <a:r>
              <a:rPr lang="en" sz="5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55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j</a:t>
            </a:r>
            <a:r>
              <a:rPr lang="en" sz="5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55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ō</a:t>
            </a:r>
            <a:r>
              <a:rPr lang="en" sz="5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</a:t>
            </a:r>
            <a:r>
              <a:rPr lang="en" sz="55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=</a:t>
            </a:r>
            <a:r>
              <a:rPr lang="en" sz="6816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6816" b="1" i="0" u="none" strike="noStrike" cap="non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75"/>
              <a:buFont typeface="Arial"/>
              <a:buNone/>
            </a:pPr>
            <a:r>
              <a:rPr lang="en" sz="6000" b="1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j</a:t>
            </a:r>
            <a:r>
              <a:rPr lang="en" sz="60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oe</a:t>
            </a:r>
            <a:endParaRPr sz="6000" b="1" i="0" u="none" strike="noStrike" cap="none">
              <a:solidFill>
                <a:srgbClr val="2424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1265853" y="4976856"/>
            <a:ext cx="3960000" cy="1529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" descr="Open Syllable"/>
          <p:cNvSpPr/>
          <p:nvPr/>
        </p:nvSpPr>
        <p:spPr>
          <a:xfrm>
            <a:off x="7852570" y="2003543"/>
            <a:ext cx="2350755" cy="2851379"/>
          </a:xfrm>
          <a:prstGeom prst="roundRect">
            <a:avLst>
              <a:gd name="adj" fmla="val 5996"/>
            </a:avLst>
          </a:prstGeom>
          <a:solidFill>
            <a:srgbClr val="006FB6"/>
          </a:solidFill>
          <a:ln>
            <a:noFill/>
          </a:ln>
        </p:spPr>
        <p:txBody>
          <a:bodyPr spcFirstLastPara="1" wrap="square" lIns="0" tIns="201000" rIns="0" bIns="201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8"/>
              <a:buFont typeface="Arial"/>
              <a:buNone/>
            </a:pPr>
            <a:r>
              <a:rPr lang="en" sz="3408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Open Syllable  </a:t>
            </a:r>
            <a:endParaRPr sz="3408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" descr="Bossy E"/>
          <p:cNvSpPr/>
          <p:nvPr/>
        </p:nvSpPr>
        <p:spPr>
          <a:xfrm>
            <a:off x="7852541" y="6417365"/>
            <a:ext cx="2350755" cy="2851379"/>
          </a:xfrm>
          <a:prstGeom prst="roundRect">
            <a:avLst>
              <a:gd name="adj" fmla="val 5996"/>
            </a:avLst>
          </a:prstGeom>
          <a:solidFill>
            <a:srgbClr val="006FB6"/>
          </a:solidFill>
          <a:ln>
            <a:noFill/>
          </a:ln>
        </p:spPr>
        <p:txBody>
          <a:bodyPr spcFirstLastPara="1" wrap="square" lIns="0" tIns="201000" rIns="0" bIns="201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8"/>
              <a:buFont typeface="Arial"/>
              <a:buNone/>
            </a:pPr>
            <a:r>
              <a:rPr lang="en" sz="3408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Bossy </a:t>
            </a:r>
            <a:r>
              <a:rPr lang="en" sz="3408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" sz="3408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sz="3408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7" name="Google Shape;67;p1" descr="Letter pair &quot;oa&quot;"/>
          <p:cNvPicPr preferRelativeResize="0"/>
          <p:nvPr/>
        </p:nvPicPr>
        <p:blipFill rotWithShape="1">
          <a:blip r:embed="rId4">
            <a:alphaModFix/>
          </a:blip>
          <a:srcRect t="426" b="416"/>
          <a:stretch/>
        </p:blipFill>
        <p:spPr>
          <a:xfrm>
            <a:off x="16207221" y="2092730"/>
            <a:ext cx="3055905" cy="308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 descr="Letter pair &quot;oe&quot;"/>
          <p:cNvPicPr preferRelativeResize="0"/>
          <p:nvPr/>
        </p:nvPicPr>
        <p:blipFill rotWithShape="1">
          <a:blip r:embed="rId5">
            <a:alphaModFix/>
          </a:blip>
          <a:srcRect t="630" b="639"/>
          <a:stretch/>
        </p:blipFill>
        <p:spPr>
          <a:xfrm>
            <a:off x="16207220" y="6506552"/>
            <a:ext cx="3055907" cy="308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6">
            <a:alphaModFix/>
          </a:blip>
          <a:srcRect t="544" b="544"/>
          <a:stretch/>
        </p:blipFill>
        <p:spPr>
          <a:xfrm>
            <a:off x="11717890" y="1143835"/>
            <a:ext cx="3055907" cy="30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612750" y="631025"/>
            <a:ext cx="57423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610317" y="6281929"/>
            <a:ext cx="6348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" name="Google Shape;72;p1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74" name="Google Shape;74;p1" descr="&quot;&quot;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" name="Google Shape;75;p1" descr="&quot;&quot;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" descr="The level A sound letter mat includes: : a, e, i, o, u, wh, sh, ch, ng, ck, ph, and q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4008" y="2245449"/>
            <a:ext cx="11397998" cy="85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4">
            <a:alphaModFix/>
          </a:blip>
          <a:srcRect t="1038" b="1027"/>
          <a:stretch/>
        </p:blipFill>
        <p:spPr>
          <a:xfrm>
            <a:off x="8752883" y="1833650"/>
            <a:ext cx="9420248" cy="932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2883" y="1833650"/>
            <a:ext cx="9420248" cy="932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6">
            <a:alphaModFix/>
          </a:blip>
          <a:srcRect t="1247" b="1257"/>
          <a:stretch/>
        </p:blipFill>
        <p:spPr>
          <a:xfrm>
            <a:off x="8752883" y="1833650"/>
            <a:ext cx="9420248" cy="932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7">
            <a:alphaModFix/>
          </a:blip>
          <a:srcRect t="1247" b="1257"/>
          <a:stretch/>
        </p:blipFill>
        <p:spPr>
          <a:xfrm>
            <a:off x="8752883" y="1833650"/>
            <a:ext cx="9420248" cy="932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8">
            <a:alphaModFix/>
          </a:blip>
          <a:srcRect t="1672" b="1671"/>
          <a:stretch/>
        </p:blipFill>
        <p:spPr>
          <a:xfrm>
            <a:off x="8752884" y="1833650"/>
            <a:ext cx="9420246" cy="932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9">
            <a:alphaModFix/>
          </a:blip>
          <a:srcRect t="426" b="416"/>
          <a:stretch/>
        </p:blipFill>
        <p:spPr>
          <a:xfrm>
            <a:off x="8752884" y="1833650"/>
            <a:ext cx="9420246" cy="932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10">
            <a:alphaModFix/>
          </a:blip>
          <a:srcRect t="630" b="639"/>
          <a:stretch/>
        </p:blipFill>
        <p:spPr>
          <a:xfrm>
            <a:off x="8752883" y="1833650"/>
            <a:ext cx="9420248" cy="93255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612750" y="631025"/>
            <a:ext cx="57423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91" name="Google Shape;91;p2" descr="&quot;'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93" name="Google Shape;93;p2" descr="&quot;&quot;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2" descr="&quot;&quot;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2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791250" y="2071804"/>
            <a:ext cx="10315414" cy="708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 descr="The word &quot;go&quot;"/>
          <p:cNvSpPr txBox="1"/>
          <p:nvPr/>
        </p:nvSpPr>
        <p:spPr>
          <a:xfrm>
            <a:off x="8846496" y="1571469"/>
            <a:ext cx="6233063" cy="247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90"/>
              <a:buFont typeface="Arial"/>
              <a:buNone/>
            </a:pPr>
            <a:r>
              <a:rPr lang="en" sz="15589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</a:t>
            </a:r>
            <a:endParaRPr sz="15589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3" descr="The word &quot;vote&quot;"/>
          <p:cNvSpPr txBox="1"/>
          <p:nvPr/>
        </p:nvSpPr>
        <p:spPr>
          <a:xfrm>
            <a:off x="8858672" y="5694910"/>
            <a:ext cx="6233063" cy="264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0"/>
              <a:buFont typeface="Arial"/>
              <a:buNone/>
            </a:pPr>
            <a:r>
              <a:rPr lang="en" sz="1355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vote</a:t>
            </a:r>
            <a:endParaRPr sz="1355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3" descr="&quot;'"/>
          <p:cNvSpPr/>
          <p:nvPr/>
        </p:nvSpPr>
        <p:spPr>
          <a:xfrm>
            <a:off x="12340668" y="4306460"/>
            <a:ext cx="551412" cy="3832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/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3" descr="&quot;'"/>
          <p:cNvSpPr/>
          <p:nvPr/>
        </p:nvSpPr>
        <p:spPr>
          <a:xfrm>
            <a:off x="10444915" y="8238346"/>
            <a:ext cx="551412" cy="3832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/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3" descr="&quot;'"/>
          <p:cNvSpPr/>
          <p:nvPr/>
        </p:nvSpPr>
        <p:spPr>
          <a:xfrm>
            <a:off x="10599669" y="4689705"/>
            <a:ext cx="2869188" cy="3832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/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3" descr="&quot;'"/>
          <p:cNvSpPr/>
          <p:nvPr/>
        </p:nvSpPr>
        <p:spPr>
          <a:xfrm>
            <a:off x="10009012" y="8621591"/>
            <a:ext cx="4050501" cy="3832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/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3" descr="&quot;'"/>
          <p:cNvSpPr/>
          <p:nvPr/>
        </p:nvSpPr>
        <p:spPr>
          <a:xfrm>
            <a:off x="11171117" y="4306460"/>
            <a:ext cx="551412" cy="3832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/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3" descr="&quot;'"/>
          <p:cNvSpPr/>
          <p:nvPr/>
        </p:nvSpPr>
        <p:spPr>
          <a:xfrm>
            <a:off x="11293029" y="8238346"/>
            <a:ext cx="551412" cy="3832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/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3" descr="&quot;'"/>
          <p:cNvSpPr/>
          <p:nvPr/>
        </p:nvSpPr>
        <p:spPr>
          <a:xfrm>
            <a:off x="12141144" y="8238346"/>
            <a:ext cx="551412" cy="3832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/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612750" y="631025"/>
            <a:ext cx="58074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13" name="Google Shape;113;p3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612000" y="5966810"/>
            <a:ext cx="5807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4"/>
          <p:cNvGrpSpPr/>
          <p:nvPr/>
        </p:nvGrpSpPr>
        <p:grpSpPr>
          <a:xfrm>
            <a:off x="7442516" y="2528164"/>
            <a:ext cx="4681254" cy="2668059"/>
            <a:chOff x="5784675" y="818500"/>
            <a:chExt cx="2737800" cy="1941900"/>
          </a:xfrm>
        </p:grpSpPr>
        <p:sp>
          <p:nvSpPr>
            <p:cNvPr id="121" name="Google Shape;121;p4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endParaRPr sz="67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2" name="Google Shape;122;p4" descr="The word &quot;loaf&quot;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93"/>
                <a:buFont typeface="Arial"/>
                <a:buNone/>
              </a:pPr>
              <a:r>
                <a:rPr lang="en" sz="10993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loaf</a:t>
              </a:r>
              <a:endParaRPr sz="10993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14059316" y="2528164"/>
            <a:ext cx="5148958" cy="2668059"/>
            <a:chOff x="5784675" y="907452"/>
            <a:chExt cx="2737800" cy="1941900"/>
          </a:xfrm>
        </p:grpSpPr>
        <p:sp>
          <p:nvSpPr>
            <p:cNvPr id="124" name="Google Shape;124;p4" descr="&quot;'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endParaRPr sz="67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5" name="Google Shape;125;p4" descr="The word &quot;aloe&quot;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93"/>
                <a:buFont typeface="Arial"/>
                <a:buNone/>
              </a:pPr>
              <a:r>
                <a:rPr lang="en" sz="10993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aloe</a:t>
              </a:r>
              <a:endParaRPr sz="10993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7442530" y="5530978"/>
            <a:ext cx="11765436" cy="3751596"/>
            <a:chOff x="5784675" y="818500"/>
            <a:chExt cx="2737800" cy="1941900"/>
          </a:xfrm>
        </p:grpSpPr>
        <p:sp>
          <p:nvSpPr>
            <p:cNvPr id="127" name="Google Shape;127;p4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endParaRPr sz="67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8" name="Google Shape;128;p4" descr="The example sentence &quot;I drove to the coast and put my toes in the cold water.&quot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" sz="60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drove to the coast and put my toes in the cold water.</a:t>
              </a:r>
              <a:endParaRPr sz="6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9" name="Google Shape;129;p4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10316" y="6093125"/>
            <a:ext cx="60342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4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99200" y="9368700"/>
            <a:ext cx="2484574" cy="17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 descr="The words &quot;ago,&quot; &quot;also,&quot; &quot;no,&quot; &quot;hose,&quot; &quot;hope,&quot; &quot;float,&quot; &quot;loaf,&quot; &quot;poem,&quot; and &quot;oboe&quot; "/>
          <p:cNvSpPr txBox="1"/>
          <p:nvPr/>
        </p:nvSpPr>
        <p:spPr>
          <a:xfrm>
            <a:off x="7487375" y="2308925"/>
            <a:ext cx="11701500" cy="8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3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ago	</a:t>
            </a:r>
            <a:r>
              <a:rPr lang="en" sz="83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" sz="83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also		 	      no</a:t>
            </a:r>
            <a:r>
              <a:rPr lang="en" sz="83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           </a:t>
            </a:r>
            <a:r>
              <a:rPr lang="en" sz="83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hose				hope</a:t>
            </a:r>
            <a:endParaRPr lang="en" sz="8300" b="1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3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float            loaf	</a:t>
            </a:r>
          </a:p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" sz="83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poem</a:t>
            </a:r>
            <a:r>
              <a:rPr lang="en" sz="83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	     </a:t>
            </a:r>
            <a:r>
              <a:rPr lang="en" sz="83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	  oboe</a:t>
            </a:r>
            <a:endParaRPr sz="6200" b="1" i="0" u="none" strike="noStrike" cap="none" dirty="0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612750" y="631025"/>
            <a:ext cx="57387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610316" y="5882279"/>
            <a:ext cx="5881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can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" name="Google Shape;141;p5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9803" y="4170316"/>
            <a:ext cx="4052401" cy="271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0002" y="4172134"/>
            <a:ext cx="4052401" cy="359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 descr="&quot;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98520" y="4172134"/>
            <a:ext cx="4052401" cy="359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 descr="&quot;'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45212" y="4194436"/>
            <a:ext cx="3022065" cy="268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 descr="Letter H"/>
          <p:cNvSpPr txBox="1"/>
          <p:nvPr/>
        </p:nvSpPr>
        <p:spPr>
          <a:xfrm>
            <a:off x="7416323" y="4170316"/>
            <a:ext cx="3022062" cy="226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0"/>
              <a:buFont typeface="Arial"/>
              <a:buNone/>
            </a:pPr>
            <a:r>
              <a:rPr lang="en" sz="15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 sz="15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6" descr="Letter D"/>
          <p:cNvSpPr txBox="1"/>
          <p:nvPr/>
        </p:nvSpPr>
        <p:spPr>
          <a:xfrm>
            <a:off x="16941873" y="4194436"/>
            <a:ext cx="3022062" cy="226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0"/>
              <a:buFont typeface="Arial"/>
              <a:buNone/>
            </a:pPr>
            <a:r>
              <a:rPr lang="en" sz="15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endParaRPr sz="15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6" descr="Letter L"/>
          <p:cNvSpPr txBox="1"/>
          <p:nvPr/>
        </p:nvSpPr>
        <p:spPr>
          <a:xfrm>
            <a:off x="13797541" y="4397347"/>
            <a:ext cx="3022062" cy="226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0"/>
              <a:buFont typeface="Arial"/>
              <a:buNone/>
            </a:pPr>
            <a:r>
              <a:rPr lang="en" sz="15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sz="15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6" descr="Letter O"/>
          <p:cNvSpPr txBox="1"/>
          <p:nvPr/>
        </p:nvSpPr>
        <p:spPr>
          <a:xfrm>
            <a:off x="10774455" y="4110131"/>
            <a:ext cx="3022062" cy="226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0"/>
              <a:buFont typeface="Arial"/>
              <a:buNone/>
            </a:pPr>
            <a:r>
              <a:rPr lang="en" sz="15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15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610316" y="6152789"/>
            <a:ext cx="5653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6" descr="&quot;'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&quot;'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3227" y="3902699"/>
            <a:ext cx="4700910" cy="354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8913" y="3916770"/>
            <a:ext cx="4700910" cy="470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 descr="&quot;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18079" y="3916770"/>
            <a:ext cx="4700910" cy="470091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 descr="Letter G"/>
          <p:cNvSpPr txBox="1"/>
          <p:nvPr/>
        </p:nvSpPr>
        <p:spPr>
          <a:xfrm>
            <a:off x="7553227" y="3840506"/>
            <a:ext cx="3505685" cy="295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Arial"/>
              <a:buNone/>
            </a:pPr>
            <a:r>
              <a:rPr lang="en" sz="15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endParaRPr sz="156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7" descr="Letter L"/>
          <p:cNvSpPr txBox="1"/>
          <p:nvPr/>
        </p:nvSpPr>
        <p:spPr>
          <a:xfrm>
            <a:off x="14866096" y="3916770"/>
            <a:ext cx="3505685" cy="295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Arial"/>
              <a:buNone/>
            </a:pPr>
            <a:r>
              <a:rPr lang="en" sz="15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sz="156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7" descr="Letter pair &quot;oa&quot;"/>
          <p:cNvSpPr txBox="1"/>
          <p:nvPr/>
        </p:nvSpPr>
        <p:spPr>
          <a:xfrm>
            <a:off x="11306930" y="3445444"/>
            <a:ext cx="3505685" cy="295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Font typeface="Arial"/>
              <a:buNone/>
            </a:pPr>
            <a:r>
              <a:rPr lang="en" sz="15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oa</a:t>
            </a:r>
            <a:endParaRPr sz="156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 descr="&quot;'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8"/>
          <p:cNvGrpSpPr/>
          <p:nvPr/>
        </p:nvGrpSpPr>
        <p:grpSpPr>
          <a:xfrm>
            <a:off x="9166302" y="3836020"/>
            <a:ext cx="6802244" cy="3769112"/>
            <a:chOff x="5784675" y="818500"/>
            <a:chExt cx="2737800" cy="1941900"/>
          </a:xfrm>
        </p:grpSpPr>
        <p:sp>
          <p:nvSpPr>
            <p:cNvPr id="180" name="Google Shape;180;p8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endParaRPr sz="67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1" name="Google Shape;181;p8" descr="The high-frequency word &quot;people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93"/>
                <a:buFont typeface="Arial"/>
                <a:buNone/>
              </a:pPr>
              <a:r>
                <a:rPr lang="en" sz="10993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people</a:t>
              </a:r>
              <a:endParaRPr sz="10993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2" name="Google Shape;182;p8" descr="&quot;'"/>
          <p:cNvSpPr/>
          <p:nvPr/>
        </p:nvSpPr>
        <p:spPr>
          <a:xfrm>
            <a:off x="10003096" y="5055224"/>
            <a:ext cx="2744712" cy="164852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8" descr="&quot;'"/>
          <p:cNvSpPr/>
          <p:nvPr/>
        </p:nvSpPr>
        <p:spPr>
          <a:xfrm>
            <a:off x="12731827" y="5055223"/>
            <a:ext cx="2456134" cy="164852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endParaRPr sz="67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8"/>
          <p:cNvSpPr txBox="1">
            <a:spLocks noGrp="1"/>
          </p:cNvSpPr>
          <p:nvPr>
            <p:ph type="body" idx="1"/>
          </p:nvPr>
        </p:nvSpPr>
        <p:spPr>
          <a:xfrm>
            <a:off x="416448" y="561681"/>
            <a:ext cx="5832036" cy="231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sz="7600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sz="7600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sz="7600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85" name="Google Shape;185;p8"/>
          <p:cNvSpPr txBox="1">
            <a:spLocks noGrp="1"/>
          </p:cNvSpPr>
          <p:nvPr>
            <p:ph type="body" idx="2"/>
          </p:nvPr>
        </p:nvSpPr>
        <p:spPr>
          <a:xfrm>
            <a:off x="578046" y="6525069"/>
            <a:ext cx="5670438" cy="285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lang="en" sz="3450" b="1">
                <a:solidFill>
                  <a:srgbClr val="0071B5"/>
                </a:solidFill>
              </a:rPr>
              <a:t>-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SzPts val="2700"/>
              <a:buNone/>
            </a:pPr>
            <a:endParaRPr sz="5497" b="1">
              <a:solidFill>
                <a:schemeClr val="accent1"/>
              </a:solidFill>
            </a:endParaRPr>
          </a:p>
        </p:txBody>
      </p:sp>
      <p:pic>
        <p:nvPicPr>
          <p:cNvPr id="186" name="Google Shape;186;p8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0299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Macintosh PowerPoint</Application>
  <PresentationFormat>Custom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Poppins Black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2025-07-22T11:38:00Z</dcterms:modified>
</cp:coreProperties>
</file>