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0">
          <p15:clr>
            <a:srgbClr val="A4A3A4"/>
          </p15:clr>
        </p15:guide>
        <p15:guide id="2" pos="317">
          <p15:clr>
            <a:srgbClr val="A4A3A4"/>
          </p15:clr>
        </p15:guide>
        <p15:guide id="3" orient="horz" pos="158">
          <p15:clr>
            <a:srgbClr val="9AA0A6"/>
          </p15:clr>
        </p15:guide>
        <p15:guide id="4" orient="horz" pos="2454">
          <p15:clr>
            <a:srgbClr val="9AA0A6"/>
          </p15:clr>
        </p15:guide>
        <p15:guide id="5" pos="489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orient="horz"/>
        <p:guide pos="317"/>
        <p:guide pos="158" orient="horz"/>
        <p:guide pos="2454" orient="horz"/>
        <p:guide pos="4896"/>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we're learning all about the long vowel sounds and what spelling patterns we use to make the long vowel sound. We're going to learn one new rule today: </a:t>
            </a:r>
            <a:r>
              <a:rPr i="1" lang="en" sz="1200">
                <a:solidFill>
                  <a:schemeClr val="dk1"/>
                </a:solidFill>
                <a:latin typeface="Poppins"/>
                <a:ea typeface="Poppins"/>
                <a:cs typeface="Poppins"/>
                <a:sym typeface="Poppins"/>
              </a:rPr>
              <a:t>i and o may make their long vowel sounds of /i/ and /o/ if they're followed by 2 consonants.</a:t>
            </a:r>
            <a:r>
              <a:rPr lang="en" sz="1200">
                <a:solidFill>
                  <a:schemeClr val="dk1"/>
                </a:solidFill>
                <a:latin typeface="Poppins"/>
                <a:ea typeface="Poppins"/>
                <a:cs typeface="Poppins"/>
                <a:sym typeface="Poppins"/>
              </a:rPr>
              <a:t> For example, when we see the word </a:t>
            </a:r>
            <a:r>
              <a:rPr i="1" lang="en" sz="1200">
                <a:solidFill>
                  <a:schemeClr val="dk1"/>
                </a:solidFill>
                <a:latin typeface="Poppins"/>
                <a:ea typeface="Poppins"/>
                <a:cs typeface="Poppins"/>
                <a:sym typeface="Poppins"/>
              </a:rPr>
              <a:t>told</a:t>
            </a:r>
            <a:r>
              <a:rPr lang="en" sz="1200">
                <a:solidFill>
                  <a:schemeClr val="dk1"/>
                </a:solidFill>
                <a:latin typeface="Poppins"/>
                <a:ea typeface="Poppins"/>
                <a:cs typeface="Poppins"/>
                <a:sym typeface="Poppins"/>
              </a:rPr>
              <a:t> we say /t/ /o/ /l/ /d/ = told. We'll practice in a minute.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our new rule today, i and o may make their long vowel sounds of /i/ and /o/ if they're followed by 2 consonants.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Remember our new rule today: i and o may make their long vowel sounds of /i/ and /o/ if they're followed by 2 consonants.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gold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o followed by 2 consonants l-d. Let's try this word with the long vowel sound first. /g/ /o/ /l/ /d/. The words says /g/ /o/ /l/ /d/ = "gold". </a:t>
            </a:r>
            <a:r>
              <a:rPr i="1" lang="en" sz="1200">
                <a:solidFill>
                  <a:schemeClr val="dk1"/>
                </a:solidFill>
                <a:latin typeface="Poppins"/>
                <a:ea typeface="Poppins"/>
                <a:cs typeface="Poppins"/>
                <a:sym typeface="Poppins"/>
              </a:rPr>
              <a:t>The ring is made of gold</a:t>
            </a:r>
            <a:r>
              <a:rPr lang="en" sz="1200">
                <a:solidFill>
                  <a:schemeClr val="dk1"/>
                </a:solidFill>
                <a:latin typeface="Poppins"/>
                <a:ea typeface="Poppins"/>
                <a:cs typeface="Poppins"/>
                <a:sym typeface="Poppins"/>
              </a:rPr>
              <a: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gold</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/g/ /o/ /l/ /d/ = "gold"?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sometimes a vowel i or o followed by two consonants, uses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post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 and o may make their long vowel sounds of /i/ and /o/ if they're followed by 2 consonants. Let's try the word with the long vowel sound first. We have /p/ /o/ /s/ /t/. Blend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/p/ /o/ /s/ /t/ = "post". </a:t>
            </a:r>
            <a:r>
              <a:rPr i="1" lang="en" sz="1200">
                <a:solidFill>
                  <a:schemeClr val="dk1"/>
                </a:solidFill>
                <a:latin typeface="Poppins"/>
                <a:ea typeface="Poppins"/>
                <a:cs typeface="Poppins"/>
                <a:sym typeface="Poppins"/>
              </a:rPr>
              <a:t>The post office sorts the mail</a:t>
            </a:r>
            <a:r>
              <a:rPr lang="en" sz="1200">
                <a:solidFill>
                  <a:schemeClr val="dk1"/>
                </a:solidFill>
                <a:latin typeface="Poppins"/>
                <a:ea typeface="Poppins"/>
                <a:cs typeface="Poppins"/>
                <a:sym typeface="Poppins"/>
              </a:rPr>
              <a:t>. I and o may make their long vowel sounds of /i/ and /o/ if they're followed by 2 consonants. Great thinking while blending the sounds today!</a:t>
            </a:r>
            <a:endParaRPr b="1" sz="1200">
              <a:solidFill>
                <a:schemeClr val="dk1"/>
              </a:solidFill>
              <a:latin typeface="Poppins"/>
              <a:ea typeface="Poppins"/>
              <a:cs typeface="Poppins"/>
              <a:sym typeface="Poppins"/>
            </a:endParaRPr>
          </a:p>
        </p:txBody>
      </p:sp>
      <p:sp>
        <p:nvSpPr>
          <p:cNvPr id="86" name="Google Shape;86;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7" name="Google Shape;87;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hold.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vowel followed by 2 consonants. We'll use the long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"hold". /h/ /o/ /l/ /d/ = "hold".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told.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What do you see?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"told".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I told you to fold the gold.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 and o may make their long vowel sounds of /i/ and /o/ if they're followed by 2 consonants. Those brains are growing!</a:t>
            </a:r>
            <a:endParaRPr b="1" sz="1200">
              <a:solidFill>
                <a:schemeClr val="dk1"/>
              </a:solidFill>
              <a:latin typeface="Poppins"/>
              <a:ea typeface="Poppins"/>
              <a:cs typeface="Poppins"/>
              <a:sym typeface="Poppins"/>
            </a:endParaRPr>
          </a:p>
        </p:txBody>
      </p:sp>
      <p:sp>
        <p:nvSpPr>
          <p:cNvPr id="109" name="Google Shape;109;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0" name="Google Shape;110;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mold, sold, bold, find, child, post, kind</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9" name="Google Shape;129;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0" name="Google Shape;130;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old</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old</a:t>
            </a:r>
            <a:r>
              <a:rPr lang="en" sz="1200">
                <a:solidFill>
                  <a:schemeClr val="dk1"/>
                </a:solidFill>
                <a:latin typeface="Poppins"/>
                <a:ea typeface="Poppins"/>
                <a:cs typeface="Poppins"/>
                <a:sym typeface="Poppins"/>
              </a:rPr>
              <a:t>? Let's listen to the sounds and match the sound to the correct letter. The word is "old". I hear /o/ /l/ /d/. I know that sound for /l/ = l and the sound for /d/ = d. I need to decide how to make the long o sound spelling. Today we learned that i and o can say their long vowel sound if followed by 2 consonants. L and d are consonants. We can just use o to make the /o/ sound. Let's try it.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old </a:t>
            </a:r>
            <a:r>
              <a:rPr lang="en" sz="1200">
                <a:solidFill>
                  <a:schemeClr val="dk1"/>
                </a:solidFill>
                <a:latin typeface="Poppins"/>
                <a:ea typeface="Poppins"/>
                <a:cs typeface="Poppins"/>
                <a:sym typeface="Poppins"/>
              </a:rPr>
              <a:t>we write the letters o-l-d. We spell /o/ /l/ /d/ = o-l-d. </a:t>
            </a:r>
            <a:endParaRPr b="1" sz="1200">
              <a:solidFill>
                <a:schemeClr val="dk1"/>
              </a:solidFill>
              <a:latin typeface="Poppins"/>
              <a:ea typeface="Poppins"/>
              <a:cs typeface="Poppins"/>
              <a:sym typeface="Poppins"/>
            </a:endParaRPr>
          </a:p>
        </p:txBody>
      </p:sp>
      <p:sp>
        <p:nvSpPr>
          <p:cNvPr id="139" name="Google Shape;139;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40" name="Google Shape;140;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would we spell the word </a:t>
            </a:r>
            <a:r>
              <a:rPr i="1" lang="en" sz="1200">
                <a:solidFill>
                  <a:schemeClr val="dk1"/>
                </a:solidFill>
                <a:latin typeface="Poppins"/>
                <a:ea typeface="Poppins"/>
                <a:cs typeface="Poppins"/>
                <a:sym typeface="Poppins"/>
              </a:rPr>
              <a:t>kind</a:t>
            </a:r>
            <a:r>
              <a:rPr lang="en" sz="1200">
                <a:solidFill>
                  <a:schemeClr val="dk1"/>
                </a:solidFill>
                <a:latin typeface="Poppins"/>
                <a:ea typeface="Poppins"/>
                <a:cs typeface="Poppins"/>
                <a:sym typeface="Poppins"/>
              </a:rPr>
              <a:t>? Start by segmenting the sounds. /k/ /i/ /n/ /d/. Next, sort out the consonants and then think about what you've learned about spelling long vowels.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kind</a:t>
            </a:r>
            <a:r>
              <a:rPr lang="en" sz="1200">
                <a:solidFill>
                  <a:schemeClr val="dk1"/>
                </a:solidFill>
                <a:latin typeface="Poppins"/>
                <a:ea typeface="Poppins"/>
                <a:cs typeface="Poppins"/>
                <a:sym typeface="Poppins"/>
              </a:rPr>
              <a:t>, we write the letters k-i-n-d. Why?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i and o may say their long vowel sound if followed by 2 consonants.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56" name="Google Shape;156;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7" name="Google Shape;157;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3 high frequency words, but you already know them! All 3 of these words follow today's rule: an o or i followed by 2 consonants may use the long vowel sound. Also, you've already read these words during the lesson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i="1" lang="en" sz="1200">
                <a:solidFill>
                  <a:schemeClr val="dk1"/>
                </a:solidFill>
                <a:latin typeface="Poppins"/>
                <a:ea typeface="Poppins"/>
                <a:cs typeface="Poppins"/>
                <a:sym typeface="Poppins"/>
              </a:rPr>
              <a:t>old</a:t>
            </a:r>
            <a:r>
              <a:rPr lang="en" sz="1200">
                <a:solidFill>
                  <a:schemeClr val="dk1"/>
                </a:solidFill>
                <a:latin typeface="Poppins"/>
                <a:ea typeface="Poppins"/>
                <a:cs typeface="Poppins"/>
                <a:sym typeface="Poppins"/>
              </a:rPr>
              <a:t>, </a:t>
            </a:r>
            <a:r>
              <a:rPr i="1" lang="en" sz="1200">
                <a:solidFill>
                  <a:schemeClr val="dk1"/>
                </a:solidFill>
                <a:latin typeface="Poppins"/>
                <a:ea typeface="Poppins"/>
                <a:cs typeface="Poppins"/>
                <a:sym typeface="Poppins"/>
              </a:rPr>
              <a:t>find</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most.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apply our rule for today to read the words. You do it first.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decode the HFWs. You should monitor and support as necessary.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them together too. We'll decode and then blend. You should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each word. Students should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 /l/ /d/ = "old". /f/ /i/ /n/ /d/ = "find". /m/ /o/ /s/ /t/ = "most". Turn to your neighbor and explain why these words are read this way.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all students can explain that when an i or o is followed by 2 consonants, it may use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old, find, most</a:t>
            </a:r>
            <a:endParaRPr b="1" sz="1200">
              <a:solidFill>
                <a:schemeClr val="dk1"/>
              </a:solidFill>
              <a:latin typeface="Poppins"/>
              <a:ea typeface="Poppins"/>
              <a:cs typeface="Poppins"/>
              <a:sym typeface="Poppins"/>
            </a:endParaRPr>
          </a:p>
        </p:txBody>
      </p:sp>
      <p:sp>
        <p:nvSpPr>
          <p:cNvPr id="172" name="Google Shape;172;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3" name="Google Shape;173;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8.png"/><Relationship Id="rId11" Type="http://schemas.openxmlformats.org/officeDocument/2006/relationships/image" Target="../media/image4.png"/><Relationship Id="rId10" Type="http://schemas.openxmlformats.org/officeDocument/2006/relationships/image" Target="../media/image31.png"/><Relationship Id="rId12" Type="http://schemas.openxmlformats.org/officeDocument/2006/relationships/image" Target="../media/image2.png"/><Relationship Id="rId9" Type="http://schemas.openxmlformats.org/officeDocument/2006/relationships/image" Target="../media/image18.png"/><Relationship Id="rId5" Type="http://schemas.openxmlformats.org/officeDocument/2006/relationships/image" Target="../media/image30.png"/><Relationship Id="rId6" Type="http://schemas.openxmlformats.org/officeDocument/2006/relationships/image" Target="../media/image5.png"/><Relationship Id="rId7" Type="http://schemas.openxmlformats.org/officeDocument/2006/relationships/image" Target="../media/image29.png"/><Relationship Id="rId8"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16.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294" y="276988"/>
            <a:ext cx="5057022" cy="10638426"/>
          </a:xfrm>
          <a:prstGeom prst="rect">
            <a:avLst/>
          </a:prstGeom>
          <a:noFill/>
          <a:ln>
            <a:noFill/>
          </a:ln>
        </p:spPr>
      </p:pic>
      <p:sp>
        <p:nvSpPr>
          <p:cNvPr id="54" name="Google Shape;54;p9"/>
          <p:cNvSpPr txBox="1"/>
          <p:nvPr/>
        </p:nvSpPr>
        <p:spPr>
          <a:xfrm>
            <a:off x="11041217" y="4714259"/>
            <a:ext cx="5057100" cy="45543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8000" u="none" cap="none" strike="noStrike">
                <a:solidFill>
                  <a:schemeClr val="accent1"/>
                </a:solidFill>
                <a:highlight>
                  <a:schemeClr val="lt1"/>
                </a:highlight>
                <a:latin typeface="Poppins"/>
                <a:ea typeface="Poppins"/>
                <a:cs typeface="Poppins"/>
                <a:sym typeface="Poppins"/>
              </a:rPr>
              <a:t>t</a:t>
            </a:r>
            <a:r>
              <a:rPr b="1" i="0" lang="en" sz="8000" u="none" cap="none" strike="noStrike">
                <a:solidFill>
                  <a:srgbClr val="FF0000"/>
                </a:solidFill>
                <a:highlight>
                  <a:srgbClr val="FFFFFF"/>
                </a:highlight>
                <a:latin typeface="Poppins"/>
                <a:ea typeface="Poppins"/>
                <a:cs typeface="Poppins"/>
                <a:sym typeface="Poppins"/>
              </a:rPr>
              <a:t>o</a:t>
            </a:r>
            <a:r>
              <a:rPr b="1" i="0" lang="en" sz="8000" u="none" cap="none" strike="noStrike">
                <a:solidFill>
                  <a:schemeClr val="accent1"/>
                </a:solidFill>
                <a:highlight>
                  <a:schemeClr val="lt1"/>
                </a:highlight>
                <a:latin typeface="Poppins"/>
                <a:ea typeface="Poppins"/>
                <a:cs typeface="Poppins"/>
                <a:sym typeface="Poppins"/>
              </a:rPr>
              <a:t>ld</a:t>
            </a:r>
            <a:r>
              <a:rPr b="1" i="0" lang="en" sz="8000" u="none" cap="none" strike="noStrike">
                <a:solidFill>
                  <a:srgbClr val="242424"/>
                </a:solidFill>
                <a:highlight>
                  <a:srgbClr val="FFFFFF"/>
                </a:highlight>
                <a:latin typeface="Poppins"/>
                <a:ea typeface="Poppins"/>
                <a:cs typeface="Poppins"/>
                <a:sym typeface="Poppins"/>
              </a:rPr>
              <a:t> </a:t>
            </a:r>
            <a:endParaRPr b="1" i="0" sz="8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497"/>
              <a:buFont typeface="Arial"/>
              <a:buNone/>
            </a:pPr>
            <a:r>
              <a:rPr b="1" i="0" lang="en" sz="5500" u="none" cap="none" strike="noStrike">
                <a:solidFill>
                  <a:schemeClr val="dk1"/>
                </a:solidFill>
                <a:highlight>
                  <a:schemeClr val="lt1"/>
                </a:highlight>
                <a:latin typeface="Poppins"/>
                <a:ea typeface="Poppins"/>
                <a:cs typeface="Poppins"/>
                <a:sym typeface="Poppins"/>
              </a:rPr>
              <a:t>/</a:t>
            </a:r>
            <a:r>
              <a:rPr b="1" i="0" lang="en" sz="5500" u="none" cap="none" strike="noStrike">
                <a:solidFill>
                  <a:schemeClr val="accent1"/>
                </a:solidFill>
                <a:highlight>
                  <a:schemeClr val="lt1"/>
                </a:highlight>
                <a:latin typeface="Poppins"/>
                <a:ea typeface="Poppins"/>
                <a:cs typeface="Poppins"/>
                <a:sym typeface="Poppins"/>
              </a:rPr>
              <a:t>t</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FF0000"/>
                </a:solidFill>
                <a:highlight>
                  <a:schemeClr val="lt1"/>
                </a:highlight>
                <a:latin typeface="Poppins"/>
                <a:ea typeface="Poppins"/>
                <a:cs typeface="Poppins"/>
                <a:sym typeface="Poppins"/>
              </a:rPr>
              <a:t>ō</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l</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d</a:t>
            </a:r>
            <a:r>
              <a:rPr b="1" i="0" lang="en" sz="5500" u="none" cap="none" strike="noStrike">
                <a:solidFill>
                  <a:schemeClr val="dk1"/>
                </a:solidFill>
                <a:highlight>
                  <a:schemeClr val="lt1"/>
                </a:highlight>
                <a:latin typeface="Poppins"/>
                <a:ea typeface="Poppins"/>
                <a:cs typeface="Poppins"/>
                <a:sym typeface="Poppins"/>
              </a:rPr>
              <a:t>/ </a:t>
            </a:r>
            <a:endParaRPr b="1" i="0" sz="5500" u="none" cap="none" strike="noStrike">
              <a:solidFill>
                <a:schemeClr val="dk1"/>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497"/>
              <a:buFont typeface="Arial"/>
              <a:buNone/>
            </a:pPr>
            <a:r>
              <a:rPr b="1" i="0" lang="en" sz="6700" u="none" cap="none" strike="noStrike">
                <a:solidFill>
                  <a:srgbClr val="242424"/>
                </a:solidFill>
                <a:highlight>
                  <a:srgbClr val="FFFFFF"/>
                </a:highlight>
                <a:latin typeface="Poppins"/>
                <a:ea typeface="Poppins"/>
                <a:cs typeface="Poppins"/>
                <a:sym typeface="Poppins"/>
              </a:rPr>
              <a:t>= </a:t>
            </a:r>
            <a:r>
              <a:rPr b="1" i="0" lang="en" sz="6700" u="none" cap="none" strike="noStrike">
                <a:solidFill>
                  <a:schemeClr val="accent1"/>
                </a:solidFill>
                <a:highlight>
                  <a:schemeClr val="lt1"/>
                </a:highlight>
                <a:latin typeface="Poppins"/>
                <a:ea typeface="Poppins"/>
                <a:cs typeface="Poppins"/>
                <a:sym typeface="Poppins"/>
              </a:rPr>
              <a:t>t</a:t>
            </a:r>
            <a:r>
              <a:rPr b="1" i="0" lang="en" sz="6700" u="none" cap="none" strike="noStrike">
                <a:solidFill>
                  <a:srgbClr val="FF0000"/>
                </a:solidFill>
                <a:highlight>
                  <a:srgbClr val="FFFFFF"/>
                </a:highlight>
                <a:latin typeface="Poppins"/>
                <a:ea typeface="Poppins"/>
                <a:cs typeface="Poppins"/>
                <a:sym typeface="Poppins"/>
              </a:rPr>
              <a:t>o</a:t>
            </a:r>
            <a:r>
              <a:rPr b="1" i="0" lang="en" sz="6700" u="none" cap="none" strike="noStrike">
                <a:solidFill>
                  <a:schemeClr val="accent1"/>
                </a:solidFill>
                <a:highlight>
                  <a:schemeClr val="lt1"/>
                </a:highlight>
                <a:latin typeface="Poppins"/>
                <a:ea typeface="Poppins"/>
                <a:cs typeface="Poppins"/>
                <a:sym typeface="Poppins"/>
              </a:rPr>
              <a:t>ld</a:t>
            </a:r>
            <a:endParaRPr b="1" i="0" sz="6700" u="none" cap="none" strike="noStrike">
              <a:solidFill>
                <a:srgbClr val="242424"/>
              </a:solidFill>
              <a:latin typeface="Calibri"/>
              <a:ea typeface="Calibri"/>
              <a:cs typeface="Calibri"/>
              <a:sym typeface="Calibri"/>
            </a:endParaRPr>
          </a:p>
        </p:txBody>
      </p:sp>
      <p:sp>
        <p:nvSpPr>
          <p:cNvPr id="55" name="Google Shape;55;p9"/>
          <p:cNvSpPr/>
          <p:nvPr/>
        </p:nvSpPr>
        <p:spPr>
          <a:xfrm>
            <a:off x="11840963" y="4713851"/>
            <a:ext cx="3505800" cy="1529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pic>
        <p:nvPicPr>
          <p:cNvPr id="56" name="Google Shape;56;p9"/>
          <p:cNvPicPr preferRelativeResize="0"/>
          <p:nvPr/>
        </p:nvPicPr>
        <p:blipFill rotWithShape="1">
          <a:blip r:embed="rId4">
            <a:alphaModFix/>
          </a:blip>
          <a:srcRect b="544" l="0" r="0" t="544"/>
          <a:stretch/>
        </p:blipFill>
        <p:spPr>
          <a:xfrm>
            <a:off x="12065852" y="1129041"/>
            <a:ext cx="3055907" cy="3082125"/>
          </a:xfrm>
          <a:prstGeom prst="rect">
            <a:avLst/>
          </a:prstGeom>
          <a:noFill/>
          <a:ln>
            <a:noFill/>
          </a:ln>
        </p:spPr>
      </p:pic>
      <p:sp>
        <p:nvSpPr>
          <p:cNvPr id="57" name="Google Shape;57;p9"/>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58" name="Google Shape;58;p9"/>
          <p:cNvGrpSpPr/>
          <p:nvPr/>
        </p:nvGrpSpPr>
        <p:grpSpPr>
          <a:xfrm>
            <a:off x="599448" y="3308558"/>
            <a:ext cx="2489999" cy="2588607"/>
            <a:chOff x="599452" y="3110429"/>
            <a:chExt cx="2680589" cy="2786745"/>
          </a:xfrm>
        </p:grpSpPr>
        <p:sp>
          <p:nvSpPr>
            <p:cNvPr id="59" name="Google Shape;59;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 name="Google Shape;60;p9"/>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61" name="Google Shape;61;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64" name="Google Shape;64;p9"/>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8037095" y="2382253"/>
            <a:ext cx="11456688" cy="8470231"/>
          </a:xfrm>
          <a:prstGeom prst="rect">
            <a:avLst/>
          </a:prstGeom>
          <a:noFill/>
          <a:ln>
            <a:noFill/>
          </a:ln>
        </p:spPr>
      </p:pic>
      <p:pic>
        <p:nvPicPr>
          <p:cNvPr id="70" name="Google Shape;70;p10"/>
          <p:cNvPicPr preferRelativeResize="0"/>
          <p:nvPr/>
        </p:nvPicPr>
        <p:blipFill rotWithShape="1">
          <a:blip r:embed="rId4">
            <a:alphaModFix/>
          </a:blip>
          <a:srcRect b="1027" l="0" r="0" t="1038"/>
          <a:stretch/>
        </p:blipFill>
        <p:spPr>
          <a:xfrm>
            <a:off x="9180620" y="2165683"/>
            <a:ext cx="9169639" cy="8877127"/>
          </a:xfrm>
          <a:prstGeom prst="rect">
            <a:avLst/>
          </a:prstGeom>
          <a:noFill/>
          <a:ln>
            <a:noFill/>
          </a:ln>
        </p:spPr>
      </p:pic>
      <p:pic>
        <p:nvPicPr>
          <p:cNvPr id="71" name="Google Shape;71;p10"/>
          <p:cNvPicPr preferRelativeResize="0"/>
          <p:nvPr/>
        </p:nvPicPr>
        <p:blipFill rotWithShape="1">
          <a:blip r:embed="rId5">
            <a:alphaModFix/>
          </a:blip>
          <a:srcRect b="0" l="0" r="0" t="0"/>
          <a:stretch/>
        </p:blipFill>
        <p:spPr>
          <a:xfrm>
            <a:off x="9180620" y="2165683"/>
            <a:ext cx="9169639" cy="8877127"/>
          </a:xfrm>
          <a:prstGeom prst="rect">
            <a:avLst/>
          </a:prstGeom>
          <a:noFill/>
          <a:ln>
            <a:noFill/>
          </a:ln>
        </p:spPr>
      </p:pic>
      <p:pic>
        <p:nvPicPr>
          <p:cNvPr id="72" name="Google Shape;72;p10"/>
          <p:cNvPicPr preferRelativeResize="0"/>
          <p:nvPr/>
        </p:nvPicPr>
        <p:blipFill rotWithShape="1">
          <a:blip r:embed="rId6">
            <a:alphaModFix/>
          </a:blip>
          <a:srcRect b="1257" l="0" r="0" t="1247"/>
          <a:stretch/>
        </p:blipFill>
        <p:spPr>
          <a:xfrm>
            <a:off x="9180620" y="2165683"/>
            <a:ext cx="9169639" cy="8877127"/>
          </a:xfrm>
          <a:prstGeom prst="rect">
            <a:avLst/>
          </a:prstGeom>
          <a:noFill/>
          <a:ln>
            <a:noFill/>
          </a:ln>
        </p:spPr>
      </p:pic>
      <p:pic>
        <p:nvPicPr>
          <p:cNvPr id="73" name="Google Shape;73;p10"/>
          <p:cNvPicPr preferRelativeResize="0"/>
          <p:nvPr/>
        </p:nvPicPr>
        <p:blipFill rotWithShape="1">
          <a:blip r:embed="rId7">
            <a:alphaModFix/>
          </a:blip>
          <a:srcRect b="1257" l="0" r="0" t="1247"/>
          <a:stretch/>
        </p:blipFill>
        <p:spPr>
          <a:xfrm>
            <a:off x="9180620" y="2165683"/>
            <a:ext cx="9169639" cy="8877127"/>
          </a:xfrm>
          <a:prstGeom prst="rect">
            <a:avLst/>
          </a:prstGeom>
          <a:noFill/>
          <a:ln>
            <a:noFill/>
          </a:ln>
        </p:spPr>
      </p:pic>
      <p:pic>
        <p:nvPicPr>
          <p:cNvPr id="74" name="Google Shape;74;p10"/>
          <p:cNvPicPr preferRelativeResize="0"/>
          <p:nvPr/>
        </p:nvPicPr>
        <p:blipFill rotWithShape="1">
          <a:blip r:embed="rId8">
            <a:alphaModFix/>
          </a:blip>
          <a:srcRect b="1671" l="0" r="0" t="1672"/>
          <a:stretch/>
        </p:blipFill>
        <p:spPr>
          <a:xfrm>
            <a:off x="9180621" y="2165683"/>
            <a:ext cx="9169637" cy="8877127"/>
          </a:xfrm>
          <a:prstGeom prst="rect">
            <a:avLst/>
          </a:prstGeom>
          <a:noFill/>
          <a:ln>
            <a:noFill/>
          </a:ln>
        </p:spPr>
      </p:pic>
      <p:pic>
        <p:nvPicPr>
          <p:cNvPr id="75" name="Google Shape;75;p10"/>
          <p:cNvPicPr preferRelativeResize="0"/>
          <p:nvPr/>
        </p:nvPicPr>
        <p:blipFill rotWithShape="1">
          <a:blip r:embed="rId9">
            <a:alphaModFix/>
          </a:blip>
          <a:srcRect b="416" l="0" r="0" t="426"/>
          <a:stretch/>
        </p:blipFill>
        <p:spPr>
          <a:xfrm>
            <a:off x="9180621" y="2165683"/>
            <a:ext cx="9169637" cy="8877127"/>
          </a:xfrm>
          <a:prstGeom prst="rect">
            <a:avLst/>
          </a:prstGeom>
          <a:noFill/>
          <a:ln>
            <a:noFill/>
          </a:ln>
        </p:spPr>
      </p:pic>
      <p:pic>
        <p:nvPicPr>
          <p:cNvPr id="76" name="Google Shape;76;p10"/>
          <p:cNvPicPr preferRelativeResize="0"/>
          <p:nvPr/>
        </p:nvPicPr>
        <p:blipFill rotWithShape="1">
          <a:blip r:embed="rId10">
            <a:alphaModFix/>
          </a:blip>
          <a:srcRect b="640" l="0" r="0" t="630"/>
          <a:stretch/>
        </p:blipFill>
        <p:spPr>
          <a:xfrm>
            <a:off x="9180620" y="2165683"/>
            <a:ext cx="9169639" cy="8877127"/>
          </a:xfrm>
          <a:prstGeom prst="rect">
            <a:avLst/>
          </a:prstGeom>
          <a:noFill/>
          <a:ln>
            <a:noFill/>
          </a:ln>
        </p:spPr>
      </p:pic>
      <p:sp>
        <p:nvSpPr>
          <p:cNvPr id="77" name="Google Shape;77;p10"/>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78" name="Google Shape;78;p10"/>
          <p:cNvGrpSpPr/>
          <p:nvPr/>
        </p:nvGrpSpPr>
        <p:grpSpPr>
          <a:xfrm>
            <a:off x="599448" y="3308558"/>
            <a:ext cx="2489999" cy="2588607"/>
            <a:chOff x="599452" y="3110429"/>
            <a:chExt cx="2680589" cy="2786745"/>
          </a:xfrm>
        </p:grpSpPr>
        <p:sp>
          <p:nvSpPr>
            <p:cNvPr id="79" name="Google Shape;79;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0"/>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81" name="Google Shape;81;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3" name="Google Shape;83;p10"/>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
                                        <p:tgtEl>
                                          <p:spTgt spid="73"/>
                                        </p:tgtEl>
                                        <p:attrNameLst>
                                          <p:attrName>ppt_w</p:attrName>
                                        </p:attrNameLst>
                                      </p:cBhvr>
                                      <p:tavLst>
                                        <p:tav fmla="" tm="0">
                                          <p:val>
                                            <p:strVal val="0"/>
                                          </p:val>
                                        </p:tav>
                                        <p:tav fmla="" tm="100000">
                                          <p:val>
                                            <p:strVal val="#ppt_w"/>
                                          </p:val>
                                        </p:tav>
                                      </p:tavLst>
                                    </p:anim>
                                    <p:anim calcmode="lin" valueType="num">
                                      <p:cBhvr additive="base">
                                        <p:cTn dur="1"/>
                                        <p:tgtEl>
                                          <p:spTgt spid="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
                                        <p:tgtEl>
                                          <p:spTgt spid="72"/>
                                        </p:tgtEl>
                                        <p:attrNameLst>
                                          <p:attrName>ppt_w</p:attrName>
                                        </p:attrNameLst>
                                      </p:cBhvr>
                                      <p:tavLst>
                                        <p:tav fmla="" tm="0">
                                          <p:val>
                                            <p:strVal val="0"/>
                                          </p:val>
                                        </p:tav>
                                        <p:tav fmla="" tm="100000">
                                          <p:val>
                                            <p:strVal val="#ppt_w"/>
                                          </p:val>
                                        </p:tav>
                                      </p:tavLst>
                                    </p:anim>
                                    <p:anim calcmode="lin" valueType="num">
                                      <p:cBhvr additive="base">
                                        <p:cTn dur="1"/>
                                        <p:tgtEl>
                                          <p:spTgt spid="7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
                                        <p:tgtEl>
                                          <p:spTgt spid="71"/>
                                        </p:tgtEl>
                                        <p:attrNameLst>
                                          <p:attrName>ppt_w</p:attrName>
                                        </p:attrNameLst>
                                      </p:cBhvr>
                                      <p:tavLst>
                                        <p:tav fmla="" tm="0">
                                          <p:val>
                                            <p:strVal val="0"/>
                                          </p:val>
                                        </p:tav>
                                        <p:tav fmla="" tm="100000">
                                          <p:val>
                                            <p:strVal val="#ppt_w"/>
                                          </p:val>
                                        </p:tav>
                                      </p:tavLst>
                                    </p:anim>
                                    <p:anim calcmode="lin" valueType="num">
                                      <p:cBhvr additive="base">
                                        <p:cTn dur="100"/>
                                        <p:tgtEl>
                                          <p:spTgt spid="71"/>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
                                        <p:tgtEl>
                                          <p:spTgt spid="70"/>
                                        </p:tgtEl>
                                        <p:attrNameLst>
                                          <p:attrName>ppt_w</p:attrName>
                                        </p:attrNameLst>
                                      </p:cBhvr>
                                      <p:tavLst>
                                        <p:tav fmla="" tm="0">
                                          <p:val>
                                            <p:strVal val="0"/>
                                          </p:val>
                                        </p:tav>
                                        <p:tav fmla="" tm="100000">
                                          <p:val>
                                            <p:strVal val="#ppt_w"/>
                                          </p:val>
                                        </p:tav>
                                      </p:tavLst>
                                    </p:anim>
                                    <p:anim calcmode="lin" valueType="num">
                                      <p:cBhvr additive="base">
                                        <p:cTn dur="1"/>
                                        <p:tgtEl>
                                          <p:spTgt spid="7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
                                        <p:tgtEl>
                                          <p:spTgt spid="75"/>
                                        </p:tgtEl>
                                        <p:attrNameLst>
                                          <p:attrName>ppt_w</p:attrName>
                                        </p:attrNameLst>
                                      </p:cBhvr>
                                      <p:tavLst>
                                        <p:tav fmla="" tm="0">
                                          <p:val>
                                            <p:strVal val="0"/>
                                          </p:val>
                                        </p:tav>
                                        <p:tav fmla="" tm="100000">
                                          <p:val>
                                            <p:strVal val="#ppt_w"/>
                                          </p:val>
                                        </p:tav>
                                      </p:tavLst>
                                    </p:anim>
                                    <p:anim calcmode="lin" valueType="num">
                                      <p:cBhvr additive="base">
                                        <p:cTn dur="1"/>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1"/>
          <p:cNvPicPr preferRelativeResize="0"/>
          <p:nvPr/>
        </p:nvPicPr>
        <p:blipFill rotWithShape="1">
          <a:blip r:embed="rId3">
            <a:alphaModFix/>
          </a:blip>
          <a:srcRect b="0" l="0" r="0" t="0"/>
          <a:stretch/>
        </p:blipFill>
        <p:spPr>
          <a:xfrm rot="5400000">
            <a:off x="7009763" y="2202282"/>
            <a:ext cx="10227378" cy="6736142"/>
          </a:xfrm>
          <a:prstGeom prst="rect">
            <a:avLst/>
          </a:prstGeom>
          <a:noFill/>
          <a:ln>
            <a:noFill/>
          </a:ln>
        </p:spPr>
      </p:pic>
      <p:sp>
        <p:nvSpPr>
          <p:cNvPr id="90" name="Google Shape;90;p11"/>
          <p:cNvSpPr txBox="1"/>
          <p:nvPr/>
        </p:nvSpPr>
        <p:spPr>
          <a:xfrm>
            <a:off x="8846496" y="1571469"/>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5500" u="none" cap="none" strike="noStrike">
                <a:solidFill>
                  <a:schemeClr val="lt1"/>
                </a:solidFill>
                <a:latin typeface="Poppins"/>
                <a:ea typeface="Poppins"/>
                <a:cs typeface="Poppins"/>
                <a:sym typeface="Poppins"/>
              </a:rPr>
              <a:t>gold</a:t>
            </a:r>
            <a:endParaRPr b="1" i="0" sz="15500" u="none" cap="none" strike="noStrike">
              <a:solidFill>
                <a:schemeClr val="lt1"/>
              </a:solidFill>
              <a:latin typeface="Poppins"/>
              <a:ea typeface="Poppins"/>
              <a:cs typeface="Poppins"/>
              <a:sym typeface="Poppins"/>
            </a:endParaRPr>
          </a:p>
        </p:txBody>
      </p:sp>
      <p:sp>
        <p:nvSpPr>
          <p:cNvPr id="91" name="Google Shape;91;p11"/>
          <p:cNvSpPr txBox="1"/>
          <p:nvPr/>
        </p:nvSpPr>
        <p:spPr>
          <a:xfrm>
            <a:off x="8858672" y="5694910"/>
            <a:ext cx="6233063"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950"/>
              <a:buFont typeface="Arial"/>
              <a:buNone/>
            </a:pPr>
            <a:r>
              <a:rPr b="1" i="0" lang="en" sz="14500" u="none" cap="none" strike="noStrike">
                <a:solidFill>
                  <a:schemeClr val="lt1"/>
                </a:solidFill>
                <a:latin typeface="Poppins"/>
                <a:ea typeface="Poppins"/>
                <a:cs typeface="Poppins"/>
                <a:sym typeface="Poppins"/>
              </a:rPr>
              <a:t>post</a:t>
            </a:r>
            <a:endParaRPr b="1" i="0" sz="14500" u="none" cap="none" strike="noStrike">
              <a:solidFill>
                <a:schemeClr val="lt1"/>
              </a:solidFill>
              <a:latin typeface="Poppins"/>
              <a:ea typeface="Poppins"/>
              <a:cs typeface="Poppins"/>
              <a:sym typeface="Poppins"/>
            </a:endParaRPr>
          </a:p>
        </p:txBody>
      </p:sp>
      <p:sp>
        <p:nvSpPr>
          <p:cNvPr id="92" name="Google Shape;92;p11"/>
          <p:cNvSpPr/>
          <p:nvPr/>
        </p:nvSpPr>
        <p:spPr>
          <a:xfrm>
            <a:off x="11417031"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1"/>
          <p:cNvSpPr/>
          <p:nvPr/>
        </p:nvSpPr>
        <p:spPr>
          <a:xfrm>
            <a:off x="10318440"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1"/>
          <p:cNvSpPr/>
          <p:nvPr/>
        </p:nvSpPr>
        <p:spPr>
          <a:xfrm>
            <a:off x="9823230" y="4689705"/>
            <a:ext cx="4320930"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1"/>
          <p:cNvSpPr/>
          <p:nvPr/>
        </p:nvSpPr>
        <p:spPr>
          <a:xfrm>
            <a:off x="9823450" y="8623460"/>
            <a:ext cx="4320930"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1"/>
          <p:cNvSpPr/>
          <p:nvPr/>
        </p:nvSpPr>
        <p:spPr>
          <a:xfrm>
            <a:off x="10147553"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1"/>
          <p:cNvSpPr/>
          <p:nvPr/>
        </p:nvSpPr>
        <p:spPr>
          <a:xfrm>
            <a:off x="11417031"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1"/>
          <p:cNvSpPr/>
          <p:nvPr/>
        </p:nvSpPr>
        <p:spPr>
          <a:xfrm>
            <a:off x="12515622"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1"/>
          <p:cNvSpPr/>
          <p:nvPr/>
        </p:nvSpPr>
        <p:spPr>
          <a:xfrm>
            <a:off x="12294717"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1"/>
          <p:cNvSpPr/>
          <p:nvPr/>
        </p:nvSpPr>
        <p:spPr>
          <a:xfrm>
            <a:off x="13172402"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1" name="Google Shape;101;p11"/>
          <p:cNvSpPr/>
          <p:nvPr/>
        </p:nvSpPr>
        <p:spPr>
          <a:xfrm>
            <a:off x="13307562"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2" name="Google Shape;102;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3" name="Google Shape;103;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4" name="Google Shape;104;p11"/>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05" name="Google Shape;105;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106" name="Google Shape;106;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
                                        <p:tgtEl>
                                          <p:spTgt spid="99"/>
                                        </p:tgtEl>
                                      </p:cBhvr>
                                    </p:animEffec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
                                        <p:tgtEl>
                                          <p:spTgt spid="100"/>
                                        </p:tgtEl>
                                      </p:cBhvr>
                                    </p:animEffec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
                                        <p:tgtEl>
                                          <p:spTgt spid="98"/>
                                        </p:tgtEl>
                                      </p:cBhvr>
                                    </p:animEffec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12"/>
          <p:cNvGrpSpPr/>
          <p:nvPr/>
        </p:nvGrpSpPr>
        <p:grpSpPr>
          <a:xfrm>
            <a:off x="7394389" y="2444600"/>
            <a:ext cx="4681254" cy="2893424"/>
            <a:chOff x="5784675" y="818500"/>
            <a:chExt cx="2737800" cy="1941900"/>
          </a:xfrm>
        </p:grpSpPr>
        <p:sp>
          <p:nvSpPr>
            <p:cNvPr id="113" name="Google Shape;113;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4" name="Google Shape;114;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hold</a:t>
              </a:r>
              <a:endParaRPr b="1" i="0" sz="10993" u="none" cap="none" strike="noStrike">
                <a:solidFill>
                  <a:schemeClr val="accent1"/>
                </a:solidFill>
                <a:latin typeface="Poppins"/>
                <a:ea typeface="Poppins"/>
                <a:cs typeface="Poppins"/>
                <a:sym typeface="Poppins"/>
              </a:endParaRPr>
            </a:p>
          </p:txBody>
        </p:sp>
      </p:grpSp>
      <p:grpSp>
        <p:nvGrpSpPr>
          <p:cNvPr id="115" name="Google Shape;115;p12"/>
          <p:cNvGrpSpPr/>
          <p:nvPr/>
        </p:nvGrpSpPr>
        <p:grpSpPr>
          <a:xfrm>
            <a:off x="14011189" y="2444600"/>
            <a:ext cx="5148958" cy="2893424"/>
            <a:chOff x="5784675" y="907452"/>
            <a:chExt cx="2737800" cy="1941900"/>
          </a:xfrm>
        </p:grpSpPr>
        <p:sp>
          <p:nvSpPr>
            <p:cNvPr id="116" name="Google Shape;116;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7" name="Google Shape;117;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told</a:t>
              </a:r>
              <a:endParaRPr b="1" i="0" sz="10993" u="none" cap="none" strike="noStrike">
                <a:solidFill>
                  <a:schemeClr val="accent1"/>
                </a:solidFill>
                <a:latin typeface="Poppins"/>
                <a:ea typeface="Poppins"/>
                <a:cs typeface="Poppins"/>
                <a:sym typeface="Poppins"/>
              </a:endParaRPr>
            </a:p>
          </p:txBody>
        </p:sp>
      </p:grpSp>
      <p:grpSp>
        <p:nvGrpSpPr>
          <p:cNvPr id="118" name="Google Shape;118;p12"/>
          <p:cNvGrpSpPr/>
          <p:nvPr/>
        </p:nvGrpSpPr>
        <p:grpSpPr>
          <a:xfrm>
            <a:off x="7394373" y="5520361"/>
            <a:ext cx="11765422" cy="3751557"/>
            <a:chOff x="5784675" y="818500"/>
            <a:chExt cx="2737800" cy="1941900"/>
          </a:xfrm>
        </p:grpSpPr>
        <p:sp>
          <p:nvSpPr>
            <p:cNvPr id="119" name="Google Shape;119;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0" name="Google Shape;120;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8500"/>
                <a:buFont typeface="Arial"/>
                <a:buNone/>
              </a:pPr>
              <a:r>
                <a:rPr b="1" i="0" lang="en" sz="8200" u="none" cap="none" strike="noStrike">
                  <a:solidFill>
                    <a:schemeClr val="accent1"/>
                  </a:solidFill>
                  <a:latin typeface="Poppins"/>
                  <a:ea typeface="Poppins"/>
                  <a:cs typeface="Poppins"/>
                  <a:sym typeface="Poppins"/>
                </a:rPr>
                <a:t>I told you to fold the gold.</a:t>
              </a:r>
              <a:endParaRPr b="1" i="0" sz="8200" u="none" cap="none" strike="noStrike">
                <a:solidFill>
                  <a:schemeClr val="accent1"/>
                </a:solidFill>
                <a:latin typeface="Poppins"/>
                <a:ea typeface="Poppins"/>
                <a:cs typeface="Poppins"/>
                <a:sym typeface="Poppins"/>
              </a:endParaRPr>
            </a:p>
          </p:txBody>
        </p:sp>
      </p:grpSp>
      <p:sp>
        <p:nvSpPr>
          <p:cNvPr id="121" name="Google Shape;121;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2" name="Google Shape;122;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3" name="Google Shape;123;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4" name="Google Shape;124;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25" name="Google Shape;125;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26" name="Google Shape;126;p12"/>
          <p:cNvPicPr preferRelativeResize="0"/>
          <p:nvPr/>
        </p:nvPicPr>
        <p:blipFill rotWithShape="1">
          <a:blip r:embed="rId5">
            <a:alphaModFix/>
          </a:blip>
          <a:srcRect b="0" l="0" r="0" t="0"/>
          <a:stretch/>
        </p:blipFill>
        <p:spPr>
          <a:xfrm>
            <a:off x="16802025" y="942432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ppt_w</p:attrName>
                                        </p:attrNameLst>
                                      </p:cBhvr>
                                      <p:tavLst>
                                        <p:tav fmla="" tm="0">
                                          <p:val>
                                            <p:strVal val="0"/>
                                          </p:val>
                                        </p:tav>
                                        <p:tav fmla="" tm="100000">
                                          <p:val>
                                            <p:strVal val="#ppt_w"/>
                                          </p:val>
                                        </p:tav>
                                      </p:tavLst>
                                    </p:anim>
                                    <p:anim calcmode="lin" valueType="num">
                                      <p:cBhvr additive="base">
                                        <p:cTn dur="1000"/>
                                        <p:tgtEl>
                                          <p:spTgt spid="1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ppt_w</p:attrName>
                                        </p:attrNameLst>
                                      </p:cBhvr>
                                      <p:tavLst>
                                        <p:tav fmla="" tm="0">
                                          <p:val>
                                            <p:strVal val="0"/>
                                          </p:val>
                                        </p:tav>
                                        <p:tav fmla="" tm="100000">
                                          <p:val>
                                            <p:strVal val="#ppt_w"/>
                                          </p:val>
                                        </p:tav>
                                      </p:tavLst>
                                    </p:anim>
                                    <p:anim calcmode="lin" valueType="num">
                                      <p:cBhvr additive="base">
                                        <p:cTn dur="1000"/>
                                        <p:tgtEl>
                                          <p:spTgt spid="1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ppt_w</p:attrName>
                                        </p:attrNameLst>
                                      </p:cBhvr>
                                      <p:tavLst>
                                        <p:tav fmla="" tm="0">
                                          <p:val>
                                            <p:strVal val="0"/>
                                          </p:val>
                                        </p:tav>
                                        <p:tav fmla="" tm="100000">
                                          <p:val>
                                            <p:strVal val="#ppt_w"/>
                                          </p:val>
                                        </p:tav>
                                      </p:tavLst>
                                    </p:anim>
                                    <p:anim calcmode="lin" valueType="num">
                                      <p:cBhvr additive="base">
                                        <p:cTn dur="1000"/>
                                        <p:tgtEl>
                                          <p:spTgt spid="1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nvSpPr>
        <p:spPr>
          <a:xfrm>
            <a:off x="7506268" y="353844"/>
            <a:ext cx="13876974" cy="10496609"/>
          </a:xfrm>
          <a:prstGeom prst="rect">
            <a:avLst/>
          </a:prstGeom>
          <a:noFill/>
          <a:ln>
            <a:noFill/>
          </a:ln>
        </p:spPr>
        <p:txBody>
          <a:bodyPr anchorCtr="0" anchor="t" bIns="201000" lIns="201000" spcFirstLastPara="1" rIns="201000" wrap="square" tIns="201000">
            <a:noAutofit/>
          </a:bodyPr>
          <a:lstStyle/>
          <a:p>
            <a:pPr indent="0" lvl="1" marL="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mold			sold</a:t>
            </a:r>
            <a:endParaRPr b="1" i="0" sz="120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bold				find</a:t>
            </a:r>
            <a:endParaRPr b="1" i="0" sz="120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child			post</a:t>
            </a:r>
            <a:endParaRPr b="1" i="0" sz="120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kind</a:t>
            </a:r>
            <a:endParaRPr b="1" i="0" sz="12092"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33" name="Google Shape;133;p13"/>
          <p:cNvSpPr txBox="1"/>
          <p:nvPr/>
        </p:nvSpPr>
        <p:spPr>
          <a:xfrm>
            <a:off x="612750" y="631025"/>
            <a:ext cx="5738700" cy="23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4" name="Google Shape;134;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35" name="Google Shape;135;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6" name="Google Shape;136;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ppt_w</p:attrName>
                                        </p:attrNameLst>
                                      </p:cBhvr>
                                      <p:tavLst>
                                        <p:tav fmla="" tm="0">
                                          <p:val>
                                            <p:strVal val="0"/>
                                          </p:val>
                                        </p:tav>
                                        <p:tav fmla="" tm="100000">
                                          <p:val>
                                            <p:strVal val="#ppt_w"/>
                                          </p:val>
                                        </p:tav>
                                      </p:tavLst>
                                    </p:anim>
                                    <p:anim calcmode="lin" valueType="num">
                                      <p:cBhvr additive="base">
                                        <p:cTn dur="1000"/>
                                        <p:tgtEl>
                                          <p:spTgt spid="1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p:nvPr/>
        </p:nvSpPr>
        <p:spPr>
          <a:xfrm>
            <a:off x="10623998" y="3951943"/>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grpSp>
        <p:nvGrpSpPr>
          <p:cNvPr id="143" name="Google Shape;143;p14"/>
          <p:cNvGrpSpPr/>
          <p:nvPr/>
        </p:nvGrpSpPr>
        <p:grpSpPr>
          <a:xfrm>
            <a:off x="7600337" y="2916500"/>
            <a:ext cx="4174503" cy="5651917"/>
            <a:chOff x="3237987" y="1285175"/>
            <a:chExt cx="1898700" cy="2570676"/>
          </a:xfrm>
        </p:grpSpPr>
        <p:sp>
          <p:nvSpPr>
            <p:cNvPr id="144" name="Google Shape;144;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45" name="Google Shape;145;p14"/>
            <p:cNvSpPr txBox="1"/>
            <p:nvPr/>
          </p:nvSpPr>
          <p:spPr>
            <a:xfrm>
              <a:off x="3237987" y="183232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o</a:t>
              </a:r>
              <a:endParaRPr b="1" i="0" sz="17589" u="none" cap="none" strike="noStrike">
                <a:solidFill>
                  <a:srgbClr val="000000"/>
                </a:solidFill>
                <a:latin typeface="Poppins"/>
                <a:ea typeface="Poppins"/>
                <a:cs typeface="Poppins"/>
                <a:sym typeface="Poppins"/>
              </a:endParaRPr>
            </a:p>
          </p:txBody>
        </p:sp>
      </p:grpSp>
      <p:sp>
        <p:nvSpPr>
          <p:cNvPr id="146" name="Google Shape;146;p14"/>
          <p:cNvSpPr txBox="1"/>
          <p:nvPr/>
        </p:nvSpPr>
        <p:spPr>
          <a:xfrm>
            <a:off x="11548675" y="4119459"/>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l</a:t>
            </a:r>
            <a:endParaRPr b="1" i="0" sz="17589" u="none" cap="none" strike="noStrike">
              <a:solidFill>
                <a:srgbClr val="000000"/>
              </a:solidFill>
              <a:latin typeface="Poppins"/>
              <a:ea typeface="Poppins"/>
              <a:cs typeface="Poppins"/>
              <a:sym typeface="Poppins"/>
            </a:endParaRPr>
          </a:p>
        </p:txBody>
      </p:sp>
      <p:grpSp>
        <p:nvGrpSpPr>
          <p:cNvPr id="147" name="Google Shape;147;p14"/>
          <p:cNvGrpSpPr/>
          <p:nvPr/>
        </p:nvGrpSpPr>
        <p:grpSpPr>
          <a:xfrm>
            <a:off x="15292976" y="2902375"/>
            <a:ext cx="3655521" cy="5654386"/>
            <a:chOff x="6736850" y="1278750"/>
            <a:chExt cx="1662650" cy="2571799"/>
          </a:xfrm>
        </p:grpSpPr>
        <p:pic>
          <p:nvPicPr>
            <p:cNvPr id="148" name="Google Shape;148;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9" name="Google Shape;149;p14"/>
            <p:cNvSpPr txBox="1"/>
            <p:nvPr/>
          </p:nvSpPr>
          <p:spPr>
            <a:xfrm>
              <a:off x="6805000" y="18323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d</a:t>
              </a:r>
              <a:endParaRPr b="1" i="0" sz="17589" u="none" cap="none" strike="noStrike">
                <a:solidFill>
                  <a:srgbClr val="000000"/>
                </a:solidFill>
                <a:latin typeface="Poppins"/>
                <a:ea typeface="Poppins"/>
                <a:cs typeface="Poppins"/>
                <a:sym typeface="Poppins"/>
              </a:endParaRPr>
            </a:p>
          </p:txBody>
        </p:sp>
      </p:grpSp>
      <p:sp>
        <p:nvSpPr>
          <p:cNvPr id="150" name="Google Shape;150;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51" name="Google Shape;151;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52" name="Google Shape;152;p14"/>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53" name="Google Shape;153;p14"/>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5"/>
          <p:cNvPicPr preferRelativeResize="0"/>
          <p:nvPr/>
        </p:nvPicPr>
        <p:blipFill rotWithShape="1">
          <a:blip r:embed="rId3">
            <a:alphaModFix/>
          </a:blip>
          <a:srcRect b="0" l="0" r="0" t="0"/>
          <a:stretch/>
        </p:blipFill>
        <p:spPr>
          <a:xfrm>
            <a:off x="7522303" y="4508407"/>
            <a:ext cx="3991670" cy="3001337"/>
          </a:xfrm>
          <a:prstGeom prst="rect">
            <a:avLst/>
          </a:prstGeom>
          <a:noFill/>
          <a:ln>
            <a:noFill/>
          </a:ln>
        </p:spPr>
      </p:pic>
      <p:pic>
        <p:nvPicPr>
          <p:cNvPr id="160" name="Google Shape;160;p15"/>
          <p:cNvPicPr preferRelativeResize="0"/>
          <p:nvPr/>
        </p:nvPicPr>
        <p:blipFill rotWithShape="1">
          <a:blip r:embed="rId4">
            <a:alphaModFix/>
          </a:blip>
          <a:srcRect b="0" l="0" r="0" t="0"/>
          <a:stretch/>
        </p:blipFill>
        <p:spPr>
          <a:xfrm>
            <a:off x="10508059" y="4499081"/>
            <a:ext cx="3991670" cy="3975982"/>
          </a:xfrm>
          <a:prstGeom prst="rect">
            <a:avLst/>
          </a:prstGeom>
          <a:noFill/>
          <a:ln>
            <a:noFill/>
          </a:ln>
        </p:spPr>
      </p:pic>
      <p:pic>
        <p:nvPicPr>
          <p:cNvPr id="161" name="Google Shape;161;p15"/>
          <p:cNvPicPr preferRelativeResize="0"/>
          <p:nvPr/>
        </p:nvPicPr>
        <p:blipFill rotWithShape="1">
          <a:blip r:embed="rId5">
            <a:alphaModFix/>
          </a:blip>
          <a:srcRect b="0" l="0" r="0" t="0"/>
          <a:stretch/>
        </p:blipFill>
        <p:spPr>
          <a:xfrm>
            <a:off x="13513776" y="4499081"/>
            <a:ext cx="3991670" cy="3975982"/>
          </a:xfrm>
          <a:prstGeom prst="rect">
            <a:avLst/>
          </a:prstGeom>
          <a:noFill/>
          <a:ln>
            <a:noFill/>
          </a:ln>
        </p:spPr>
      </p:pic>
      <p:pic>
        <p:nvPicPr>
          <p:cNvPr id="162" name="Google Shape;162;p15"/>
          <p:cNvPicPr preferRelativeResize="0"/>
          <p:nvPr/>
        </p:nvPicPr>
        <p:blipFill rotWithShape="1">
          <a:blip r:embed="rId6">
            <a:alphaModFix/>
          </a:blip>
          <a:srcRect b="0" l="0" r="0" t="0"/>
          <a:stretch/>
        </p:blipFill>
        <p:spPr>
          <a:xfrm>
            <a:off x="16498074" y="4514634"/>
            <a:ext cx="2976775" cy="2965075"/>
          </a:xfrm>
          <a:prstGeom prst="rect">
            <a:avLst/>
          </a:prstGeom>
          <a:noFill/>
          <a:ln>
            <a:noFill/>
          </a:ln>
        </p:spPr>
      </p:pic>
      <p:sp>
        <p:nvSpPr>
          <p:cNvPr id="163" name="Google Shape;163;p15"/>
          <p:cNvSpPr txBox="1"/>
          <p:nvPr/>
        </p:nvSpPr>
        <p:spPr>
          <a:xfrm>
            <a:off x="7704754" y="4523231"/>
            <a:ext cx="2976772" cy="249981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k</a:t>
            </a:r>
            <a:endParaRPr b="1" i="0" sz="18300" u="none" cap="none" strike="noStrike">
              <a:solidFill>
                <a:srgbClr val="000000"/>
              </a:solidFill>
              <a:latin typeface="Poppins"/>
              <a:ea typeface="Poppins"/>
              <a:cs typeface="Poppins"/>
              <a:sym typeface="Poppins"/>
            </a:endParaRPr>
          </a:p>
        </p:txBody>
      </p:sp>
      <p:sp>
        <p:nvSpPr>
          <p:cNvPr id="164" name="Google Shape;164;p15"/>
          <p:cNvSpPr txBox="1"/>
          <p:nvPr/>
        </p:nvSpPr>
        <p:spPr>
          <a:xfrm>
            <a:off x="16900767" y="4466508"/>
            <a:ext cx="2976772" cy="249981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d</a:t>
            </a:r>
            <a:endParaRPr b="1" i="0" sz="18300" u="none" cap="none" strike="noStrike">
              <a:solidFill>
                <a:srgbClr val="000000"/>
              </a:solidFill>
              <a:latin typeface="Poppins"/>
              <a:ea typeface="Poppins"/>
              <a:cs typeface="Poppins"/>
              <a:sym typeface="Poppins"/>
            </a:endParaRPr>
          </a:p>
        </p:txBody>
      </p:sp>
      <p:sp>
        <p:nvSpPr>
          <p:cNvPr id="165" name="Google Shape;165;p15"/>
          <p:cNvSpPr txBox="1"/>
          <p:nvPr/>
        </p:nvSpPr>
        <p:spPr>
          <a:xfrm>
            <a:off x="14021225" y="4499081"/>
            <a:ext cx="2976772" cy="249981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n</a:t>
            </a:r>
            <a:endParaRPr b="1" i="0" sz="18300" u="none" cap="none" strike="noStrike">
              <a:solidFill>
                <a:srgbClr val="000000"/>
              </a:solidFill>
              <a:latin typeface="Poppins"/>
              <a:ea typeface="Poppins"/>
              <a:cs typeface="Poppins"/>
              <a:sym typeface="Poppins"/>
            </a:endParaRPr>
          </a:p>
        </p:txBody>
      </p:sp>
      <p:sp>
        <p:nvSpPr>
          <p:cNvPr id="166" name="Google Shape;166;p15"/>
          <p:cNvSpPr txBox="1"/>
          <p:nvPr/>
        </p:nvSpPr>
        <p:spPr>
          <a:xfrm>
            <a:off x="10866224" y="4686982"/>
            <a:ext cx="2976772" cy="249981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i</a:t>
            </a:r>
            <a:endParaRPr b="1" i="0" sz="18300" u="none" cap="none" strike="noStrike">
              <a:solidFill>
                <a:srgbClr val="000000"/>
              </a:solidFill>
              <a:latin typeface="Poppins"/>
              <a:ea typeface="Poppins"/>
              <a:cs typeface="Poppins"/>
              <a:sym typeface="Poppins"/>
            </a:endParaRPr>
          </a:p>
        </p:txBody>
      </p:sp>
      <p:sp>
        <p:nvSpPr>
          <p:cNvPr id="167" name="Google Shape;167;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68" name="Google Shape;168;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9" name="Google Shape;169;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pSp>
        <p:nvGrpSpPr>
          <p:cNvPr id="175" name="Google Shape;175;p16"/>
          <p:cNvGrpSpPr/>
          <p:nvPr/>
        </p:nvGrpSpPr>
        <p:grpSpPr>
          <a:xfrm>
            <a:off x="9541787" y="785402"/>
            <a:ext cx="5832155" cy="3109038"/>
            <a:chOff x="5784675" y="818500"/>
            <a:chExt cx="2737800" cy="1941900"/>
          </a:xfrm>
        </p:grpSpPr>
        <p:sp>
          <p:nvSpPr>
            <p:cNvPr id="176" name="Google Shape;176;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7" name="Google Shape;177;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old</a:t>
              </a:r>
              <a:endParaRPr b="1" i="0" sz="10993" u="none" cap="none" strike="noStrike">
                <a:solidFill>
                  <a:schemeClr val="accent2"/>
                </a:solidFill>
                <a:latin typeface="Poppins"/>
                <a:ea typeface="Poppins"/>
                <a:cs typeface="Poppins"/>
                <a:sym typeface="Poppins"/>
              </a:endParaRPr>
            </a:p>
          </p:txBody>
        </p:sp>
      </p:grpSp>
      <p:grpSp>
        <p:nvGrpSpPr>
          <p:cNvPr id="178" name="Google Shape;178;p16"/>
          <p:cNvGrpSpPr/>
          <p:nvPr/>
        </p:nvGrpSpPr>
        <p:grpSpPr>
          <a:xfrm>
            <a:off x="9541787" y="4377027"/>
            <a:ext cx="5832155" cy="3109038"/>
            <a:chOff x="5784675" y="818500"/>
            <a:chExt cx="2737800" cy="1941900"/>
          </a:xfrm>
        </p:grpSpPr>
        <p:sp>
          <p:nvSpPr>
            <p:cNvPr id="179" name="Google Shape;179;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0" name="Google Shape;180;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find</a:t>
              </a:r>
              <a:endParaRPr b="1" i="0" sz="10993" u="none" cap="none" strike="noStrike">
                <a:solidFill>
                  <a:schemeClr val="accent2"/>
                </a:solidFill>
                <a:latin typeface="Poppins"/>
                <a:ea typeface="Poppins"/>
                <a:cs typeface="Poppins"/>
                <a:sym typeface="Poppins"/>
              </a:endParaRPr>
            </a:p>
          </p:txBody>
        </p:sp>
      </p:grpSp>
      <p:grpSp>
        <p:nvGrpSpPr>
          <p:cNvPr id="181" name="Google Shape;181;p16"/>
          <p:cNvGrpSpPr/>
          <p:nvPr/>
        </p:nvGrpSpPr>
        <p:grpSpPr>
          <a:xfrm>
            <a:off x="9541787" y="7968650"/>
            <a:ext cx="5832155" cy="3109038"/>
            <a:chOff x="5784675" y="818500"/>
            <a:chExt cx="2737800" cy="1941900"/>
          </a:xfrm>
        </p:grpSpPr>
        <p:sp>
          <p:nvSpPr>
            <p:cNvPr id="182" name="Google Shape;182;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3" name="Google Shape;183;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most</a:t>
              </a:r>
              <a:endParaRPr b="1" i="0" sz="10993" u="none" cap="none" strike="noStrike">
                <a:solidFill>
                  <a:schemeClr val="accent2"/>
                </a:solidFill>
                <a:latin typeface="Poppins"/>
                <a:ea typeface="Poppins"/>
                <a:cs typeface="Poppins"/>
                <a:sym typeface="Poppins"/>
              </a:endParaRPr>
            </a:p>
          </p:txBody>
        </p:sp>
      </p:grpSp>
      <p:sp>
        <p:nvSpPr>
          <p:cNvPr id="184" name="Google Shape;184;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5" name="Google Shape;185;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6" name="Google Shape;186;p16"/>
          <p:cNvSpPr txBox="1"/>
          <p:nvPr>
            <p:ph idx="1" type="body"/>
          </p:nvPr>
        </p:nvSpPr>
        <p:spPr>
          <a:xfrm>
            <a:off x="416448" y="561681"/>
            <a:ext cx="5832036" cy="2313818"/>
          </a:xfrm>
          <a:prstGeom prst="rect">
            <a:avLst/>
          </a:prstGeom>
          <a:noFill/>
          <a:ln>
            <a:noFill/>
          </a:ln>
        </p:spPr>
        <p:txBody>
          <a:bodyPr anchorCtr="0" anchor="t" bIns="75350" lIns="150750" spcFirstLastPara="1" rIns="150750" wrap="square" tIns="75350">
            <a:noAutofit/>
          </a:bodyPr>
          <a:lstStyle/>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High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Frequency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Words</a:t>
            </a:r>
            <a:endParaRPr sz="7600">
              <a:solidFill>
                <a:srgbClr val="0071B5"/>
              </a:solidFill>
              <a:latin typeface="Poppins Black"/>
              <a:ea typeface="Poppins Black"/>
              <a:cs typeface="Poppins Black"/>
              <a:sym typeface="Poppins Black"/>
            </a:endParaRPr>
          </a:p>
        </p:txBody>
      </p:sp>
      <p:sp>
        <p:nvSpPr>
          <p:cNvPr id="187" name="Google Shape;187;p16"/>
          <p:cNvSpPr txBox="1"/>
          <p:nvPr>
            <p:ph idx="2" type="body"/>
          </p:nvPr>
        </p:nvSpPr>
        <p:spPr>
          <a:xfrm>
            <a:off x="578046" y="6525069"/>
            <a:ext cx="5670438" cy="2851379"/>
          </a:xfrm>
          <a:prstGeom prst="rect">
            <a:avLst/>
          </a:prstGeom>
          <a:noFill/>
          <a:ln>
            <a:noFill/>
          </a:ln>
        </p:spPr>
        <p:txBody>
          <a:bodyPr anchorCtr="0" anchor="t" bIns="75350" lIns="150750" spcFirstLastPara="1" rIns="150750" wrap="square" tIns="75350">
            <a:noAutofit/>
          </a:bodyPr>
          <a:lstStyle/>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We see high frequency words all the time!</a:t>
            </a:r>
            <a:endParaRPr/>
          </a:p>
          <a:p>
            <a:pPr indent="0" lvl="0" marL="0" rtl="0" algn="l">
              <a:lnSpc>
                <a:spcPct val="100000"/>
              </a:lnSpc>
              <a:spcBef>
                <a:spcPts val="0"/>
              </a:spcBef>
              <a:spcAft>
                <a:spcPts val="0"/>
              </a:spcAft>
              <a:buSzPts val="2100"/>
              <a:buNone/>
            </a:pPr>
            <a:r>
              <a:t/>
            </a:r>
            <a:endParaRPr b="1" sz="3450">
              <a:solidFill>
                <a:srgbClr val="0071B5"/>
              </a:solidFill>
              <a:latin typeface="Poppins"/>
              <a:ea typeface="Poppins"/>
              <a:cs typeface="Poppins"/>
              <a:sym typeface="Poppins"/>
            </a:endParaRPr>
          </a:p>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Let’s figure out how to read them!</a:t>
            </a:r>
            <a:endParaRPr b="1" sz="3450">
              <a:solidFill>
                <a:srgbClr val="0071B5"/>
              </a:solidFill>
              <a:latin typeface="Poppins"/>
              <a:ea typeface="Poppins"/>
              <a:cs typeface="Poppins"/>
              <a:sym typeface="Poppins"/>
            </a:endParaRPr>
          </a:p>
          <a:p>
            <a:pPr indent="0" lvl="0" marL="0" rtl="0" algn="ctr">
              <a:lnSpc>
                <a:spcPct val="90000"/>
              </a:lnSpc>
              <a:spcBef>
                <a:spcPts val="1759"/>
              </a:spcBef>
              <a:spcAft>
                <a:spcPts val="0"/>
              </a:spcAft>
              <a:buSzPts val="2700"/>
              <a:buNone/>
            </a:pPr>
            <a:r>
              <a:t/>
            </a:r>
            <a:endParaRPr b="1" sz="5497">
              <a:solidFill>
                <a:schemeClr val="accent1"/>
              </a:solidFill>
            </a:endParaRPr>
          </a:p>
        </p:txBody>
      </p:sp>
      <p:pic>
        <p:nvPicPr>
          <p:cNvPr id="188" name="Google Shape;188;p16"/>
          <p:cNvPicPr preferRelativeResize="0"/>
          <p:nvPr/>
        </p:nvPicPr>
        <p:blipFill rotWithShape="1">
          <a:blip r:embed="rId4">
            <a:alphaModFix/>
          </a:blip>
          <a:srcRect b="0" l="0" r="0" t="0"/>
          <a:stretch/>
        </p:blipFill>
        <p:spPr>
          <a:xfrm>
            <a:off x="690325" y="41061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ppt_w</p:attrName>
                                        </p:attrNameLst>
                                      </p:cBhvr>
                                      <p:tavLst>
                                        <p:tav fmla="" tm="0">
                                          <p:val>
                                            <p:strVal val="0"/>
                                          </p:val>
                                        </p:tav>
                                        <p:tav fmla="" tm="100000">
                                          <p:val>
                                            <p:strVal val="#ppt_w"/>
                                          </p:val>
                                        </p:tav>
                                      </p:tavLst>
                                    </p:anim>
                                    <p:anim calcmode="lin" valueType="num">
                                      <p:cBhvr additive="base">
                                        <p:cTn dur="1000"/>
                                        <p:tgtEl>
                                          <p:spTgt spid="1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ppt_w</p:attrName>
                                        </p:attrNameLst>
                                      </p:cBhvr>
                                      <p:tavLst>
                                        <p:tav fmla="" tm="0">
                                          <p:val>
                                            <p:strVal val="0"/>
                                          </p:val>
                                        </p:tav>
                                        <p:tav fmla="" tm="100000">
                                          <p:val>
                                            <p:strVal val="#ppt_w"/>
                                          </p:val>
                                        </p:tav>
                                      </p:tavLst>
                                    </p:anim>
                                    <p:anim calcmode="lin" valueType="num">
                                      <p:cBhvr additive="base">
                                        <p:cTn dur="1000"/>
                                        <p:tgtEl>
                                          <p:spTgt spid="1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1000"/>
                                        <p:tgtEl>
                                          <p:spTgt spid="181"/>
                                        </p:tgtEl>
                                        <p:attrNameLst>
                                          <p:attrName>ppt_w</p:attrName>
                                        </p:attrNameLst>
                                      </p:cBhvr>
                                      <p:tavLst>
                                        <p:tav fmla="" tm="0">
                                          <p:val>
                                            <p:strVal val="0"/>
                                          </p:val>
                                        </p:tav>
                                        <p:tav fmla="" tm="100000">
                                          <p:val>
                                            <p:strVal val="#ppt_w"/>
                                          </p:val>
                                        </p:tav>
                                      </p:tavLst>
                                    </p:anim>
                                    <p:anim calcmode="lin" valueType="num">
                                      <p:cBhvr additive="base">
                                        <p:cTn dur="1000"/>
                                        <p:tgtEl>
                                          <p:spTgt spid="1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