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9"/>
  </p:notesMasterIdLst>
  <p:sldIdLst>
    <p:sldId id="256" r:id="rId2"/>
    <p:sldId id="257" r:id="rId3"/>
    <p:sldId id="258" r:id="rId4"/>
    <p:sldId id="259" r:id="rId5"/>
    <p:sldId id="260" r:id="rId6"/>
    <p:sldId id="261" r:id="rId7"/>
    <p:sldId id="262" r:id="rId8"/>
  </p:sldIdLst>
  <p:sldSz cx="20107275" cy="11310938"/>
  <p:notesSz cx="6858000" cy="9144000"/>
  <p:embeddedFontLst>
    <p:embeddedFont>
      <p:font typeface="Poppins" panose="00000500000000000000" pitchFamily="2" charset="0"/>
      <p:regular r:id="rId10"/>
      <p:bold r:id="rId11"/>
      <p:italic r:id="rId12"/>
      <p:boldItalic r:id="rId13"/>
    </p:embeddedFont>
    <p:embeddedFont>
      <p:font typeface="Poppins Black" panose="00000A00000000000000" pitchFamily="2" charset="0"/>
      <p:bold r:id="rId14"/>
      <p:boldItalic r:id="rId15"/>
    </p:embeddedFont>
    <p:embeddedFont>
      <p:font typeface="Questrial" pitchFamily="2" charset="0"/>
      <p:regular r:id="rId16"/>
    </p:embeddedFont>
    <p:embeddedFont>
      <p:font typeface="Short Stack"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616">
          <p15:clr>
            <a:srgbClr val="A4A3A4"/>
          </p15:clr>
        </p15:guide>
        <p15:guide id="2" pos="317">
          <p15:clr>
            <a:srgbClr val="A4A3A4"/>
          </p15:clr>
        </p15:guide>
        <p15:guide id="3" orient="horz" pos="158">
          <p15:clr>
            <a:srgbClr val="9AA0A6"/>
          </p15:clr>
        </p15:guide>
        <p15:guide id="4" orient="horz" pos="2454">
          <p15:clr>
            <a:srgbClr val="9AA0A6"/>
          </p15:clr>
        </p15:guide>
        <p15:guide id="5" pos="100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5" d="100"/>
          <a:sy n="25" d="100"/>
        </p:scale>
        <p:origin x="77" y="197"/>
      </p:cViewPr>
      <p:guideLst>
        <p:guide orient="horz" pos="5616"/>
        <p:guide pos="317"/>
        <p:guide orient="horz" pos="158"/>
        <p:guide orient="horz" pos="2454"/>
        <p:guide pos="100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5: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 name="Google Shape;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in this unit, we're learning all about the long vowel sounds and what spelling patterns we use to make the long vowel sound. You learned about open syllables, bossy e, and the spelling pattern i-g-h. For example, the word </a:t>
            </a:r>
            <a:r>
              <a:rPr lang="en" sz="1200" i="1">
                <a:solidFill>
                  <a:schemeClr val="dk1"/>
                </a:solidFill>
                <a:latin typeface="Poppins"/>
                <a:ea typeface="Poppins"/>
                <a:cs typeface="Poppins"/>
                <a:sym typeface="Poppins"/>
              </a:rPr>
              <a:t>might </a:t>
            </a:r>
            <a:r>
              <a:rPr lang="en" sz="1200">
                <a:solidFill>
                  <a:schemeClr val="dk1"/>
                </a:solidFill>
                <a:latin typeface="Poppins"/>
                <a:ea typeface="Poppins"/>
                <a:cs typeface="Poppins"/>
                <a:sym typeface="Poppins"/>
              </a:rPr>
              <a:t>has an i-g-h and we say /m/ /i/ /t/ = might. We also learned about two consonants "c" and "g" that can make more than one sound. </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 name="Google Shape;4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 are going to review all of the sounds we explored in this unit. Let's review all our sound letter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our word patterns!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dice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/d/. D says /d/. Next comes a vowel, i. But, I notice the spelling pattern vowel, consonant, e. This is final bossy e. Also, we have a c followed by an e. What happens when we have this spelling pattern?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rule.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final bossy e makes i use the long vowel sound and c use the soft sound /s/.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open syllable using the long vowel sound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/d/ /i/ /s/. The word is /d/ /i/ /s/ = "dice". Final bossy e makes the vowel say its name and makes the c say /s/.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high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follows the i-g-h spelling of the long /i/ vowel sound. That means, when we read words with the i-g-h spelling, we know the g and h don't make any sounds; all we say is the /i/ sound. Underline the i-g-h to remind us that it sticks together. So, to decode this word, I'll say /h/ /i/. The g and h are silent. The words says /h/ /i/ = "high". </a:t>
            </a:r>
            <a:r>
              <a:rPr lang="en" sz="1200" i="1">
                <a:solidFill>
                  <a:schemeClr val="dk1"/>
                </a:solidFill>
                <a:latin typeface="Poppins"/>
                <a:ea typeface="Poppins"/>
                <a:cs typeface="Poppins"/>
                <a:sym typeface="Poppins"/>
              </a:rPr>
              <a:t>Jonathan threw his turquoise ball high in the sky to his brother Rhein.</a:t>
            </a:r>
            <a:r>
              <a:rPr lang="en" sz="1200">
                <a:solidFill>
                  <a:schemeClr val="dk1"/>
                </a:solidFill>
                <a:latin typeface="Poppins"/>
                <a:ea typeface="Poppins"/>
                <a:cs typeface="Poppins"/>
                <a:sym typeface="Poppins"/>
              </a:rPr>
              <a:t>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high</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/h/ /i/ = "high"?</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how the i-g-h spelling is for the long /i/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Nice thinking! Remember, the i-g-h spelling is for the long /i/ sound. When we connect to the meaning of words and we learn the rules, we will know if the spelling for the /i/ vowel is bossy e or i-g-h. Great thinking while blending the sounds today!</a:t>
            </a:r>
            <a:endParaRPr sz="1200" b="1">
              <a:solidFill>
                <a:schemeClr val="dk1"/>
              </a:solidFill>
              <a:latin typeface="Poppins"/>
              <a:ea typeface="Poppins"/>
              <a:cs typeface="Poppins"/>
              <a:sym typeface="Poppins"/>
            </a:endParaRPr>
          </a:p>
        </p:txBody>
      </p:sp>
      <p:sp>
        <p:nvSpPr>
          <p:cNvPr id="68" name="Google Shape;68;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69" name="Google Shape;69;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bright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i-g-h and I know that the i-g-h spelling is for the long /i/ sound. Underline the i-g-h! How will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/b/ /r/ /i/ /t/ = "bright".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when you see i-g-h and you know that the i-g-h spelling is for the long /i/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nice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 "e" after the "c" and I know that the "e" after the "c" makes the "c" say the soft sound. How will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/n/ /i/ /s/ = "nice". When "c" is followed by e, i, or y letters it makes the /s/ or soft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The mice wanted to bite me. It was a fright!</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that when you see see a "e" after the "c" and I know that the "e" after the "c" makes the "c" say the soft sound. And when you see i-g-h they make the long /i/ sound. Those brains are growing!</a:t>
            </a:r>
            <a:endParaRPr sz="1200" b="1">
              <a:solidFill>
                <a:schemeClr val="dk1"/>
              </a:solidFill>
              <a:latin typeface="Poppins"/>
              <a:ea typeface="Poppins"/>
              <a:cs typeface="Poppins"/>
              <a:sym typeface="Poppins"/>
            </a:endParaRPr>
          </a:p>
        </p:txBody>
      </p:sp>
      <p:sp>
        <p:nvSpPr>
          <p:cNvPr id="88" name="Google Shape;88;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9" name="Google Shape;89;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Underline anything that sticks together! Next, say each sound. Finally, blend the sounds together to read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wise, pile, sight, right, slice, dice, gym, gin</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08" name="Google Shape;108;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09" name="Google Shape;109;p9: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Follow the directions to administer the Formative Assessment for Level B, Unit 3. </a:t>
            </a:r>
            <a:endParaRPr sz="1200" b="1">
              <a:solidFill>
                <a:schemeClr val="dk1"/>
              </a:solidFill>
              <a:latin typeface="Poppins"/>
              <a:ea typeface="Poppins"/>
              <a:cs typeface="Poppins"/>
              <a:sym typeface="Poppins"/>
            </a:endParaRPr>
          </a:p>
        </p:txBody>
      </p:sp>
      <p:sp>
        <p:nvSpPr>
          <p:cNvPr id="118" name="Google Shape;118;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19" name="Google Shape;119;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Given that you need to administer Level B, Unit 3 Formative Assessment, there is no new HFW. If you have time, review previously taught words. </a:t>
            </a:r>
            <a:endParaRPr sz="1200" b="1">
              <a:solidFill>
                <a:schemeClr val="dk1"/>
              </a:solidFill>
              <a:latin typeface="Poppins"/>
              <a:ea typeface="Poppins"/>
              <a:cs typeface="Poppins"/>
              <a:sym typeface="Poppins"/>
            </a:endParaRPr>
          </a:p>
        </p:txBody>
      </p:sp>
      <p:sp>
        <p:nvSpPr>
          <p:cNvPr id="128" name="Google Shape;128;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29" name="Google Shape;129;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669035"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0" name="Google Shape;20;p5"/>
          <p:cNvSpPr txBox="1">
            <a:spLocks noGrp="1"/>
          </p:cNvSpPr>
          <p:nvPr>
            <p:ph type="body" idx="2"/>
          </p:nvPr>
        </p:nvSpPr>
        <p:spPr>
          <a:xfrm>
            <a:off x="634211"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1" name="Google Shape;21;p5"/>
          <p:cNvSpPr txBox="1">
            <a:spLocks noGrp="1"/>
          </p:cNvSpPr>
          <p:nvPr>
            <p:ph type="body" idx="3"/>
          </p:nvPr>
        </p:nvSpPr>
        <p:spPr>
          <a:xfrm>
            <a:off x="7009629"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2" name="Google Shape;22;p5"/>
          <p:cNvSpPr txBox="1">
            <a:spLocks noGrp="1"/>
          </p:cNvSpPr>
          <p:nvPr>
            <p:ph type="body" idx="4"/>
          </p:nvPr>
        </p:nvSpPr>
        <p:spPr>
          <a:xfrm>
            <a:off x="13350222"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3" name="Google Shape;23;p5"/>
          <p:cNvSpPr txBox="1">
            <a:spLocks noGrp="1"/>
          </p:cNvSpPr>
          <p:nvPr>
            <p:ph type="body" idx="5"/>
          </p:nvPr>
        </p:nvSpPr>
        <p:spPr>
          <a:xfrm>
            <a:off x="6989172"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body" idx="6"/>
          </p:nvPr>
        </p:nvSpPr>
        <p:spPr>
          <a:xfrm>
            <a:off x="13322583"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7">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6.png"/><Relationship Id="rId5" Type="http://schemas.openxmlformats.org/officeDocument/2006/relationships/image" Target="../media/image10.png"/><Relationship Id="rId10"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a:stretch/>
        </p:blipFill>
        <p:spPr>
          <a:xfrm>
            <a:off x="10640026" y="846206"/>
            <a:ext cx="3752387" cy="9607749"/>
          </a:xfrm>
          <a:prstGeom prst="rect">
            <a:avLst/>
          </a:prstGeom>
          <a:noFill/>
          <a:ln>
            <a:noFill/>
          </a:ln>
        </p:spPr>
      </p:pic>
      <p:sp>
        <p:nvSpPr>
          <p:cNvPr id="32" name="Google Shape;32;p7"/>
          <p:cNvSpPr txBox="1"/>
          <p:nvPr/>
        </p:nvSpPr>
        <p:spPr>
          <a:xfrm>
            <a:off x="10640026" y="4666763"/>
            <a:ext cx="3753000" cy="5302200"/>
          </a:xfrm>
          <a:prstGeom prst="rect">
            <a:avLst/>
          </a:prstGeom>
          <a:noFill/>
          <a:ln>
            <a:noFill/>
          </a:ln>
        </p:spPr>
        <p:txBody>
          <a:bodyPr spcFirstLastPara="1" wrap="square" lIns="201050" tIns="201050" rIns="201050" bIns="201050" anchor="t" anchorCtr="0">
            <a:noAutofit/>
          </a:bodyPr>
          <a:lstStyle/>
          <a:p>
            <a:pPr marL="0" marR="0" lvl="1" indent="0" algn="ctr" rtl="0">
              <a:lnSpc>
                <a:spcPct val="150000"/>
              </a:lnSpc>
              <a:spcBef>
                <a:spcPts val="0"/>
              </a:spcBef>
              <a:spcAft>
                <a:spcPts val="0"/>
              </a:spcAft>
              <a:buClr>
                <a:srgbClr val="000000"/>
              </a:buClr>
              <a:buSzPts val="8800"/>
              <a:buFont typeface="Arial"/>
              <a:buNone/>
            </a:pPr>
            <a:r>
              <a:rPr lang="en" sz="7500" b="1" i="0" u="none" strike="noStrike" cap="none">
                <a:solidFill>
                  <a:schemeClr val="accent1"/>
                </a:solidFill>
                <a:highlight>
                  <a:schemeClr val="lt1"/>
                </a:highlight>
                <a:latin typeface="Poppins"/>
                <a:ea typeface="Poppins"/>
                <a:cs typeface="Poppins"/>
                <a:sym typeface="Poppins"/>
              </a:rPr>
              <a:t>m</a:t>
            </a:r>
            <a:r>
              <a:rPr lang="en" sz="7500" b="1" i="0" u="none" strike="noStrike" cap="none">
                <a:solidFill>
                  <a:srgbClr val="FF0000"/>
                </a:solidFill>
                <a:highlight>
                  <a:srgbClr val="FFFFFF"/>
                </a:highlight>
                <a:latin typeface="Poppins"/>
                <a:ea typeface="Poppins"/>
                <a:cs typeface="Poppins"/>
                <a:sym typeface="Poppins"/>
              </a:rPr>
              <a:t>igh</a:t>
            </a:r>
            <a:r>
              <a:rPr lang="en" sz="7500" b="1" i="0" u="none" strike="noStrike" cap="none">
                <a:solidFill>
                  <a:schemeClr val="accent1"/>
                </a:solidFill>
                <a:highlight>
                  <a:srgbClr val="FFFFFF"/>
                </a:highlight>
                <a:latin typeface="Poppins"/>
                <a:ea typeface="Poppins"/>
                <a:cs typeface="Poppins"/>
                <a:sym typeface="Poppins"/>
              </a:rPr>
              <a:t>t</a:t>
            </a:r>
            <a:r>
              <a:rPr lang="en" sz="5300" b="1" i="0" u="none" strike="noStrike" cap="none">
                <a:solidFill>
                  <a:srgbClr val="242424"/>
                </a:solidFill>
                <a:highlight>
                  <a:srgbClr val="FFFFFF"/>
                </a:highlight>
                <a:latin typeface="Poppins"/>
                <a:ea typeface="Poppins"/>
                <a:cs typeface="Poppins"/>
                <a:sym typeface="Poppins"/>
              </a:rPr>
              <a:t> </a:t>
            </a:r>
            <a:endParaRPr sz="53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6600"/>
              <a:buFont typeface="Arial"/>
              <a:buNone/>
            </a:pPr>
            <a:r>
              <a:rPr lang="en" sz="5600" b="1" i="0" u="none" strike="noStrike" cap="none">
                <a:solidFill>
                  <a:schemeClr val="dk1"/>
                </a:solidFill>
                <a:highlight>
                  <a:schemeClr val="lt1"/>
                </a:highlight>
                <a:latin typeface="Poppins"/>
                <a:ea typeface="Poppins"/>
                <a:cs typeface="Poppins"/>
                <a:sym typeface="Poppins"/>
              </a:rPr>
              <a:t>/</a:t>
            </a:r>
            <a:r>
              <a:rPr lang="en" sz="5600" b="1" i="0" u="none" strike="noStrike" cap="none">
                <a:solidFill>
                  <a:schemeClr val="accent1"/>
                </a:solidFill>
                <a:highlight>
                  <a:schemeClr val="lt1"/>
                </a:highlight>
                <a:latin typeface="Poppins"/>
                <a:ea typeface="Poppins"/>
                <a:cs typeface="Poppins"/>
                <a:sym typeface="Poppins"/>
              </a:rPr>
              <a:t>m</a:t>
            </a:r>
            <a:r>
              <a:rPr lang="en" sz="5600" b="1" i="0" u="none" strike="noStrike" cap="none">
                <a:solidFill>
                  <a:schemeClr val="dk1"/>
                </a:solidFill>
                <a:highlight>
                  <a:schemeClr val="lt1"/>
                </a:highlight>
                <a:latin typeface="Poppins"/>
                <a:ea typeface="Poppins"/>
                <a:cs typeface="Poppins"/>
                <a:sym typeface="Poppins"/>
              </a:rPr>
              <a:t>/ /</a:t>
            </a:r>
            <a:r>
              <a:rPr lang="en" sz="5600" b="1" i="0" u="none" strike="noStrike" cap="none">
                <a:solidFill>
                  <a:srgbClr val="FF0000"/>
                </a:solidFill>
                <a:highlight>
                  <a:schemeClr val="lt1"/>
                </a:highlight>
                <a:latin typeface="Poppins"/>
                <a:ea typeface="Poppins"/>
                <a:cs typeface="Poppins"/>
                <a:sym typeface="Poppins"/>
              </a:rPr>
              <a:t>ī</a:t>
            </a:r>
            <a:r>
              <a:rPr lang="en" sz="5600" b="1" i="0" u="none" strike="noStrike" cap="none">
                <a:solidFill>
                  <a:schemeClr val="dk1"/>
                </a:solidFill>
                <a:highlight>
                  <a:schemeClr val="lt1"/>
                </a:highlight>
                <a:latin typeface="Poppins"/>
                <a:ea typeface="Poppins"/>
                <a:cs typeface="Poppins"/>
                <a:sym typeface="Poppins"/>
              </a:rPr>
              <a:t>/ /</a:t>
            </a:r>
            <a:r>
              <a:rPr lang="en" sz="5600" b="1" i="0" u="none" strike="noStrike" cap="none">
                <a:solidFill>
                  <a:schemeClr val="accent1"/>
                </a:solidFill>
                <a:highlight>
                  <a:schemeClr val="lt1"/>
                </a:highlight>
                <a:latin typeface="Poppins"/>
                <a:ea typeface="Poppins"/>
                <a:cs typeface="Poppins"/>
                <a:sym typeface="Poppins"/>
              </a:rPr>
              <a:t>t</a:t>
            </a:r>
            <a:r>
              <a:rPr lang="en" sz="5600" b="1" i="0" u="none" strike="noStrike" cap="none">
                <a:solidFill>
                  <a:schemeClr val="dk1"/>
                </a:solidFill>
                <a:highlight>
                  <a:schemeClr val="lt1"/>
                </a:highlight>
                <a:latin typeface="Poppins"/>
                <a:ea typeface="Poppins"/>
                <a:cs typeface="Poppins"/>
                <a:sym typeface="Poppins"/>
              </a:rPr>
              <a:t>/ </a:t>
            </a:r>
            <a:r>
              <a:rPr lang="en" sz="5600" b="1" i="0" u="none" strike="noStrike" cap="none">
                <a:solidFill>
                  <a:srgbClr val="242424"/>
                </a:solidFill>
                <a:highlight>
                  <a:srgbClr val="FFFFFF"/>
                </a:highlight>
                <a:latin typeface="Poppins"/>
                <a:ea typeface="Poppins"/>
                <a:cs typeface="Poppins"/>
                <a:sym typeface="Poppins"/>
              </a:rPr>
              <a:t>=</a:t>
            </a:r>
            <a:r>
              <a:rPr lang="en" sz="5800" b="1" i="0" u="none" strike="noStrike" cap="none">
                <a:solidFill>
                  <a:srgbClr val="242424"/>
                </a:solidFill>
                <a:highlight>
                  <a:srgbClr val="FFFFFF"/>
                </a:highlight>
                <a:latin typeface="Poppins"/>
                <a:ea typeface="Poppins"/>
                <a:cs typeface="Poppins"/>
                <a:sym typeface="Poppins"/>
              </a:rPr>
              <a:t> </a:t>
            </a:r>
            <a:r>
              <a:rPr lang="en" sz="5800" b="1" i="0" u="none" strike="noStrike" cap="none">
                <a:solidFill>
                  <a:schemeClr val="accent1"/>
                </a:solidFill>
                <a:highlight>
                  <a:schemeClr val="lt1"/>
                </a:highlight>
                <a:latin typeface="Poppins"/>
                <a:ea typeface="Poppins"/>
                <a:cs typeface="Poppins"/>
                <a:sym typeface="Poppins"/>
              </a:rPr>
              <a:t>m</a:t>
            </a:r>
            <a:r>
              <a:rPr lang="en" sz="5800" b="1" i="0" u="none" strike="noStrike" cap="none">
                <a:solidFill>
                  <a:srgbClr val="FF0000"/>
                </a:solidFill>
                <a:highlight>
                  <a:srgbClr val="FFFFFF"/>
                </a:highlight>
                <a:latin typeface="Poppins"/>
                <a:ea typeface="Poppins"/>
                <a:cs typeface="Poppins"/>
                <a:sym typeface="Poppins"/>
              </a:rPr>
              <a:t>igh</a:t>
            </a:r>
            <a:r>
              <a:rPr lang="en" sz="5800" b="1" i="0" u="none" strike="noStrike" cap="none">
                <a:solidFill>
                  <a:schemeClr val="accent1"/>
                </a:solidFill>
                <a:highlight>
                  <a:srgbClr val="FFFFFF"/>
                </a:highlight>
                <a:latin typeface="Poppins"/>
                <a:ea typeface="Poppins"/>
                <a:cs typeface="Poppins"/>
                <a:sym typeface="Poppins"/>
              </a:rPr>
              <a:t>t</a:t>
            </a:r>
            <a:r>
              <a:rPr lang="en" sz="5800" b="1" i="0" u="none" strike="noStrike" cap="none">
                <a:solidFill>
                  <a:srgbClr val="006FB6"/>
                </a:solidFill>
                <a:highlight>
                  <a:srgbClr val="FFFFFF"/>
                </a:highlight>
                <a:latin typeface="Poppins"/>
                <a:ea typeface="Poppins"/>
                <a:cs typeface="Poppins"/>
                <a:sym typeface="Poppins"/>
              </a:rPr>
              <a:t> </a:t>
            </a:r>
            <a:endParaRPr sz="58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Calibri"/>
              <a:ea typeface="Calibri"/>
              <a:cs typeface="Calibri"/>
              <a:sym typeface="Calibri"/>
            </a:endParaRPr>
          </a:p>
        </p:txBody>
      </p:sp>
      <p:sp>
        <p:nvSpPr>
          <p:cNvPr id="33" name="Google Shape;33;p7"/>
          <p:cNvSpPr/>
          <p:nvPr/>
        </p:nvSpPr>
        <p:spPr>
          <a:xfrm>
            <a:off x="10738608" y="4846171"/>
            <a:ext cx="3564000" cy="13812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34" name="Google Shape;34;p7"/>
          <p:cNvSpPr/>
          <p:nvPr/>
        </p:nvSpPr>
        <p:spPr>
          <a:xfrm>
            <a:off x="7480731" y="2241248"/>
            <a:ext cx="2115000" cy="2575800"/>
          </a:xfrm>
          <a:prstGeom prst="roundRect">
            <a:avLst>
              <a:gd name="adj" fmla="val 5996"/>
            </a:avLst>
          </a:prstGeom>
          <a:solidFill>
            <a:srgbClr val="006FB6"/>
          </a:solidFill>
          <a:ln>
            <a:noFill/>
          </a:ln>
        </p:spPr>
        <p:txBody>
          <a:bodyPr spcFirstLastPara="1" wrap="square" lIns="0" tIns="201050" rIns="0" bIns="201050" anchor="ctr" anchorCtr="0">
            <a:noAutofit/>
          </a:bodyPr>
          <a:lstStyle/>
          <a:p>
            <a:pPr marL="0" marR="0" lvl="0" indent="0" algn="ctr" rtl="0">
              <a:lnSpc>
                <a:spcPct val="100000"/>
              </a:lnSpc>
              <a:spcBef>
                <a:spcPts val="0"/>
              </a:spcBef>
              <a:spcAft>
                <a:spcPts val="0"/>
              </a:spcAft>
              <a:buClr>
                <a:srgbClr val="FFFFFF"/>
              </a:buClr>
              <a:buSzPts val="3400"/>
              <a:buFont typeface="Arial"/>
              <a:buNone/>
            </a:pPr>
            <a:r>
              <a:rPr lang="en" sz="3400" b="1" i="0" u="none" strike="noStrike" cap="none">
                <a:solidFill>
                  <a:srgbClr val="FFFFFF"/>
                </a:solidFill>
                <a:latin typeface="Poppins"/>
                <a:ea typeface="Poppins"/>
                <a:cs typeface="Poppins"/>
                <a:sym typeface="Poppins"/>
              </a:rPr>
              <a:t>Open Syllable  </a:t>
            </a:r>
            <a:endParaRPr sz="3400" b="1" i="0" u="none" strike="noStrike" cap="none">
              <a:solidFill>
                <a:srgbClr val="FFFFFF"/>
              </a:solidFill>
              <a:latin typeface="Poppins"/>
              <a:ea typeface="Poppins"/>
              <a:cs typeface="Poppins"/>
              <a:sym typeface="Poppins"/>
            </a:endParaRPr>
          </a:p>
        </p:txBody>
      </p:sp>
      <p:sp>
        <p:nvSpPr>
          <p:cNvPr id="35" name="Google Shape;35;p7"/>
          <p:cNvSpPr/>
          <p:nvPr/>
        </p:nvSpPr>
        <p:spPr>
          <a:xfrm>
            <a:off x="7480705" y="6227647"/>
            <a:ext cx="2115000" cy="2575800"/>
          </a:xfrm>
          <a:prstGeom prst="roundRect">
            <a:avLst>
              <a:gd name="adj" fmla="val 5996"/>
            </a:avLst>
          </a:prstGeom>
          <a:solidFill>
            <a:srgbClr val="006FB6"/>
          </a:solidFill>
          <a:ln>
            <a:noFill/>
          </a:ln>
        </p:spPr>
        <p:txBody>
          <a:bodyPr spcFirstLastPara="1" wrap="square" lIns="0" tIns="201050" rIns="0" bIns="201050" anchor="ctr" anchorCtr="0">
            <a:noAutofit/>
          </a:bodyPr>
          <a:lstStyle/>
          <a:p>
            <a:pPr marL="0" marR="0" lvl="0" indent="0" algn="ctr" rtl="0">
              <a:lnSpc>
                <a:spcPct val="100000"/>
              </a:lnSpc>
              <a:spcBef>
                <a:spcPts val="0"/>
              </a:spcBef>
              <a:spcAft>
                <a:spcPts val="0"/>
              </a:spcAft>
              <a:buClr>
                <a:srgbClr val="FFFFFF"/>
              </a:buClr>
              <a:buSzPts val="3400"/>
              <a:buFont typeface="Arial"/>
              <a:buNone/>
            </a:pPr>
            <a:r>
              <a:rPr lang="en" sz="3300" b="1" i="0" u="none" strike="noStrike" cap="none">
                <a:solidFill>
                  <a:srgbClr val="FFFFFF"/>
                </a:solidFill>
                <a:latin typeface="Poppins"/>
                <a:ea typeface="Poppins"/>
                <a:cs typeface="Poppins"/>
                <a:sym typeface="Poppins"/>
              </a:rPr>
              <a:t>Bossy e  </a:t>
            </a:r>
            <a:endParaRPr sz="3300" b="1" i="0" u="none" strike="noStrike" cap="none">
              <a:solidFill>
                <a:srgbClr val="FFFFFF"/>
              </a:solidFill>
              <a:latin typeface="Poppins"/>
              <a:ea typeface="Poppins"/>
              <a:cs typeface="Poppins"/>
              <a:sym typeface="Poppins"/>
            </a:endParaRPr>
          </a:p>
        </p:txBody>
      </p:sp>
      <p:pic>
        <p:nvPicPr>
          <p:cNvPr id="36" name="Google Shape;36;p7"/>
          <p:cNvPicPr preferRelativeResize="0"/>
          <p:nvPr/>
        </p:nvPicPr>
        <p:blipFill rotWithShape="1">
          <a:blip r:embed="rId4">
            <a:alphaModFix/>
          </a:blip>
          <a:srcRect t="1066" b="1063"/>
          <a:stretch/>
        </p:blipFill>
        <p:spPr>
          <a:xfrm>
            <a:off x="15435678" y="2241224"/>
            <a:ext cx="2750804" cy="2783655"/>
          </a:xfrm>
          <a:prstGeom prst="rect">
            <a:avLst/>
          </a:prstGeom>
          <a:noFill/>
          <a:ln>
            <a:noFill/>
          </a:ln>
        </p:spPr>
      </p:pic>
      <p:pic>
        <p:nvPicPr>
          <p:cNvPr id="37" name="Google Shape;37;p7"/>
          <p:cNvPicPr preferRelativeResize="0"/>
          <p:nvPr/>
        </p:nvPicPr>
        <p:blipFill rotWithShape="1">
          <a:blip r:embed="rId5">
            <a:alphaModFix/>
          </a:blip>
          <a:srcRect t="9"/>
          <a:stretch/>
        </p:blipFill>
        <p:spPr>
          <a:xfrm>
            <a:off x="15435678" y="6227624"/>
            <a:ext cx="2750799" cy="2783517"/>
          </a:xfrm>
          <a:prstGeom prst="rect">
            <a:avLst/>
          </a:prstGeom>
          <a:noFill/>
          <a:ln>
            <a:noFill/>
          </a:ln>
        </p:spPr>
      </p:pic>
      <p:pic>
        <p:nvPicPr>
          <p:cNvPr id="38" name="Google Shape;38;p7"/>
          <p:cNvPicPr preferRelativeResize="0"/>
          <p:nvPr/>
        </p:nvPicPr>
        <p:blipFill rotWithShape="1">
          <a:blip r:embed="rId6">
            <a:alphaModFix/>
          </a:blip>
          <a:srcRect t="1672" b="1671"/>
          <a:stretch/>
        </p:blipFill>
        <p:spPr>
          <a:xfrm>
            <a:off x="11140811" y="1585644"/>
            <a:ext cx="2750799" cy="2783664"/>
          </a:xfrm>
          <a:prstGeom prst="rect">
            <a:avLst/>
          </a:prstGeom>
          <a:noFill/>
          <a:ln>
            <a:noFill/>
          </a:ln>
        </p:spPr>
      </p:pic>
      <p:sp>
        <p:nvSpPr>
          <p:cNvPr id="39" name="Google Shape;39;p7"/>
          <p:cNvSpPr txBox="1">
            <a:spLocks noGrp="1"/>
          </p:cNvSpPr>
          <p:nvPr>
            <p:ph type="body" idx="1"/>
          </p:nvPr>
        </p:nvSpPr>
        <p:spPr>
          <a:xfrm>
            <a:off x="612750" y="6154125"/>
            <a:ext cx="5738700" cy="3172200"/>
          </a:xfrm>
          <a:prstGeom prst="rect">
            <a:avLst/>
          </a:prstGeom>
          <a:noFill/>
          <a:ln>
            <a:noFill/>
          </a:ln>
        </p:spPr>
        <p:txBody>
          <a:bodyPr spcFirstLastPara="1" wrap="square" lIns="0" tIns="45700" rIns="91450" bIns="45700" anchor="t" anchorCtr="0">
            <a:noAutofit/>
          </a:bodyPr>
          <a:lstStyle/>
          <a:p>
            <a:pPr marL="12700" lvl="0" indent="0" algn="l" rtl="0">
              <a:lnSpc>
                <a:spcPct val="100000"/>
              </a:lnSpc>
              <a:spcBef>
                <a:spcPts val="0"/>
              </a:spcBef>
              <a:spcAft>
                <a:spcPts val="0"/>
              </a:spcAft>
              <a:buClr>
                <a:srgbClr val="000000"/>
              </a:buClr>
              <a:buSzPts val="3450"/>
              <a:buFont typeface="Arial"/>
              <a:buNone/>
            </a:pPr>
            <a:r>
              <a:rPr lang="en"/>
              <a:t>It’s time to learn new sounds! </a:t>
            </a:r>
            <a:endParaRPr sz="1400" b="0">
              <a:solidFill>
                <a:srgbClr val="000000"/>
              </a:solidFill>
              <a:latin typeface="Arial"/>
              <a:ea typeface="Arial"/>
              <a:cs typeface="Arial"/>
              <a:sym typeface="Arial"/>
            </a:endParaRPr>
          </a:p>
          <a:p>
            <a:pPr marL="12700" lvl="0" indent="0" algn="l" rtl="0">
              <a:lnSpc>
                <a:spcPct val="100000"/>
              </a:lnSpc>
              <a:spcBef>
                <a:spcPts val="0"/>
              </a:spcBef>
              <a:spcAft>
                <a:spcPts val="0"/>
              </a:spcAft>
              <a:buClr>
                <a:srgbClr val="000000"/>
              </a:buClr>
              <a:buSzPts val="3450"/>
              <a:buFont typeface="Arial"/>
              <a:buNone/>
            </a:pPr>
            <a:endParaRPr/>
          </a:p>
          <a:p>
            <a:pPr marL="12700" lvl="0" indent="0" algn="l" rtl="0">
              <a:lnSpc>
                <a:spcPct val="100000"/>
              </a:lnSpc>
              <a:spcBef>
                <a:spcPts val="0"/>
              </a:spcBef>
              <a:spcAft>
                <a:spcPts val="0"/>
              </a:spcAft>
              <a:buClr>
                <a:srgbClr val="000000"/>
              </a:buClr>
              <a:buSzPts val="3450"/>
              <a:buFont typeface="Arial"/>
              <a:buNone/>
            </a:pPr>
            <a:r>
              <a:rPr lang="en"/>
              <a:t>We use the sound rule to help us read!</a:t>
            </a:r>
            <a:endParaRPr/>
          </a:p>
          <a:p>
            <a:pPr marL="0" lvl="0" indent="0" algn="l" rtl="0">
              <a:lnSpc>
                <a:spcPct val="100000"/>
              </a:lnSpc>
              <a:spcBef>
                <a:spcPts val="0"/>
              </a:spcBef>
              <a:spcAft>
                <a:spcPts val="0"/>
              </a:spcAft>
              <a:buSzPts val="3450"/>
              <a:buNone/>
            </a:pPr>
            <a:endParaRPr/>
          </a:p>
        </p:txBody>
      </p:sp>
      <p:sp>
        <p:nvSpPr>
          <p:cNvPr id="40" name="Google Shape;40;p7"/>
          <p:cNvSpPr txBox="1">
            <a:spLocks noGrp="1"/>
          </p:cNvSpPr>
          <p:nvPr>
            <p:ph type="body" idx="2"/>
          </p:nvPr>
        </p:nvSpPr>
        <p:spPr>
          <a:xfrm>
            <a:off x="612750" y="631025"/>
            <a:ext cx="5738700" cy="2677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41" name="Google Shape;41;p7"/>
          <p:cNvGrpSpPr/>
          <p:nvPr/>
        </p:nvGrpSpPr>
        <p:grpSpPr>
          <a:xfrm>
            <a:off x="599448" y="3308558"/>
            <a:ext cx="2489999" cy="2588607"/>
            <a:chOff x="599452" y="3110429"/>
            <a:chExt cx="2680589" cy="2786745"/>
          </a:xfrm>
        </p:grpSpPr>
        <p:sp>
          <p:nvSpPr>
            <p:cNvPr id="42" name="Google Shape;42;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 name="Google Shape;43;p7"/>
            <p:cNvPicPr preferRelativeResize="0"/>
            <p:nvPr/>
          </p:nvPicPr>
          <p:blipFill rotWithShape="1">
            <a:blip r:embed="rId7">
              <a:alphaModFix/>
            </a:blip>
            <a:srcRect/>
            <a:stretch/>
          </p:blipFill>
          <p:spPr>
            <a:xfrm>
              <a:off x="1219191" y="3110429"/>
              <a:ext cx="1442294" cy="2697122"/>
            </a:xfrm>
            <a:prstGeom prst="rect">
              <a:avLst/>
            </a:prstGeom>
            <a:noFill/>
            <a:ln>
              <a:noFill/>
            </a:ln>
          </p:spPr>
        </p:pic>
        <p:sp>
          <p:nvSpPr>
            <p:cNvPr id="44" name="Google Shape;44;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6" name="Google Shape;46;p7"/>
          <p:cNvPicPr preferRelativeResize="0"/>
          <p:nvPr/>
        </p:nvPicPr>
        <p:blipFill rotWithShape="1">
          <a:blip r:embed="rId8">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
                                        <p:tgtEl>
                                          <p:spTgt spid="34"/>
                                        </p:tgtEl>
                                        <p:attrNameLst>
                                          <p:attrName>ppt_w</p:attrName>
                                        </p:attrNameLst>
                                      </p:cBhvr>
                                      <p:tavLst>
                                        <p:tav tm="0">
                                          <p:val>
                                            <p:strVal val="0"/>
                                          </p:val>
                                        </p:tav>
                                        <p:tav tm="100000">
                                          <p:val>
                                            <p:strVal val="#ppt_w"/>
                                          </p:val>
                                        </p:tav>
                                      </p:tavLst>
                                    </p:anim>
                                    <p:anim calcmode="lin" valueType="num">
                                      <p:cBhvr additive="base">
                                        <p:cTn id="8" dur="1"/>
                                        <p:tgtEl>
                                          <p:spTgt spid="3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1"/>
                                        <p:tgtEl>
                                          <p:spTgt spid="35"/>
                                        </p:tgtEl>
                                        <p:attrNameLst>
                                          <p:attrName>ppt_w</p:attrName>
                                        </p:attrNameLst>
                                      </p:cBhvr>
                                      <p:tavLst>
                                        <p:tav tm="0">
                                          <p:val>
                                            <p:strVal val="0"/>
                                          </p:val>
                                        </p:tav>
                                        <p:tav tm="100000">
                                          <p:val>
                                            <p:strVal val="#ppt_w"/>
                                          </p:val>
                                        </p:tav>
                                      </p:tavLst>
                                    </p:anim>
                                    <p:anim calcmode="lin" valueType="num">
                                      <p:cBhvr additive="base">
                                        <p:cTn id="14" dur="1"/>
                                        <p:tgtEl>
                                          <p:spTgt spid="35"/>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1000"/>
                                        <p:tgtEl>
                                          <p:spTgt spid="38"/>
                                        </p:tgtEl>
                                        <p:attrNameLst>
                                          <p:attrName>ppt_w</p:attrName>
                                        </p:attrNameLst>
                                      </p:cBhvr>
                                      <p:tavLst>
                                        <p:tav tm="0">
                                          <p:val>
                                            <p:strVal val="0"/>
                                          </p:val>
                                        </p:tav>
                                        <p:tav tm="100000">
                                          <p:val>
                                            <p:strVal val="#ppt_w"/>
                                          </p:val>
                                        </p:tav>
                                      </p:tavLst>
                                    </p:anim>
                                    <p:anim calcmode="lin" valueType="num">
                                      <p:cBhvr additive="base">
                                        <p:cTn id="20" dur="1000"/>
                                        <p:tgtEl>
                                          <p:spTgt spid="38"/>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childTnLst>
                                </p:cTn>
                              </p:par>
                              <p:par>
                                <p:cTn id="26" presetID="1" presetClass="exit" presetSubtype="0" fill="hold" nodeType="withEffect">
                                  <p:stCondLst>
                                    <p:cond delay="0"/>
                                  </p:stCondLst>
                                  <p:childTnLst>
                                    <p:set>
                                      <p:cBhvr>
                                        <p:cTn id="27" dur="1" fill="hold">
                                          <p:stCondLst>
                                            <p:cond delay="1"/>
                                          </p:stCondLst>
                                        </p:cTn>
                                        <p:tgtEl>
                                          <p:spTgt spid="31"/>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1000"/>
                                        <p:tgtEl>
                                          <p:spTgt spid="31"/>
                                        </p:tgtEl>
                                      </p:cBhvr>
                                    </p:animEffect>
                                  </p:childTnLst>
                                </p:cTn>
                              </p:par>
                              <p:par>
                                <p:cTn id="31" presetID="10"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1"/>
                                        <p:tgtEl>
                                          <p:spTgt spid="36"/>
                                        </p:tgtEl>
                                        <p:attrNameLst>
                                          <p:attrName>ppt_w</p:attrName>
                                        </p:attrNameLst>
                                      </p:cBhvr>
                                      <p:tavLst>
                                        <p:tav tm="0">
                                          <p:val>
                                            <p:strVal val="0"/>
                                          </p:val>
                                        </p:tav>
                                        <p:tav tm="100000">
                                          <p:val>
                                            <p:strVal val="#ppt_w"/>
                                          </p:val>
                                        </p:tav>
                                      </p:tavLst>
                                    </p:anim>
                                    <p:anim calcmode="lin" valueType="num">
                                      <p:cBhvr additive="base">
                                        <p:cTn id="44" dur="1"/>
                                        <p:tgtEl>
                                          <p:spTgt spid="36"/>
                                        </p:tgtEl>
                                        <p:attrNameLst>
                                          <p:attrName>ppt_h</p:attrName>
                                        </p:attrNameLst>
                                      </p:cBhvr>
                                      <p:tavLst>
                                        <p:tav tm="0">
                                          <p:val>
                                            <p:str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1"/>
                                        <p:tgtEl>
                                          <p:spTgt spid="37"/>
                                        </p:tgtEl>
                                        <p:attrNameLst>
                                          <p:attrName>ppt_w</p:attrName>
                                        </p:attrNameLst>
                                      </p:cBhvr>
                                      <p:tavLst>
                                        <p:tav tm="0">
                                          <p:val>
                                            <p:strVal val="0"/>
                                          </p:val>
                                        </p:tav>
                                        <p:tav tm="100000">
                                          <p:val>
                                            <p:strVal val="#ppt_w"/>
                                          </p:val>
                                        </p:tav>
                                      </p:tavLst>
                                    </p:anim>
                                    <p:anim calcmode="lin" valueType="num">
                                      <p:cBhvr additive="base">
                                        <p:cTn id="50" dur="1"/>
                                        <p:tgtEl>
                                          <p:spTgt spid="3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51" name="Google Shape;51;p8"/>
          <p:cNvPicPr preferRelativeResize="0"/>
          <p:nvPr/>
        </p:nvPicPr>
        <p:blipFill rotWithShape="1">
          <a:blip r:embed="rId3">
            <a:alphaModFix/>
          </a:blip>
          <a:srcRect/>
          <a:stretch/>
        </p:blipFill>
        <p:spPr>
          <a:xfrm>
            <a:off x="7360143" y="1984084"/>
            <a:ext cx="11207967" cy="8649449"/>
          </a:xfrm>
          <a:prstGeom prst="rect">
            <a:avLst/>
          </a:prstGeom>
          <a:noFill/>
          <a:ln>
            <a:noFill/>
          </a:ln>
        </p:spPr>
      </p:pic>
      <p:pic>
        <p:nvPicPr>
          <p:cNvPr id="52" name="Google Shape;52;p8"/>
          <p:cNvPicPr preferRelativeResize="0"/>
          <p:nvPr/>
        </p:nvPicPr>
        <p:blipFill rotWithShape="1">
          <a:blip r:embed="rId4">
            <a:alphaModFix/>
          </a:blip>
          <a:srcRect t="1038" b="1027"/>
          <a:stretch/>
        </p:blipFill>
        <p:spPr>
          <a:xfrm>
            <a:off x="8766983" y="1885855"/>
            <a:ext cx="8589420" cy="8649860"/>
          </a:xfrm>
          <a:prstGeom prst="rect">
            <a:avLst/>
          </a:prstGeom>
          <a:noFill/>
          <a:ln>
            <a:noFill/>
          </a:ln>
        </p:spPr>
      </p:pic>
      <p:pic>
        <p:nvPicPr>
          <p:cNvPr id="53" name="Google Shape;53;p8"/>
          <p:cNvPicPr preferRelativeResize="0"/>
          <p:nvPr/>
        </p:nvPicPr>
        <p:blipFill rotWithShape="1">
          <a:blip r:embed="rId5">
            <a:alphaModFix/>
          </a:blip>
          <a:srcRect/>
          <a:stretch/>
        </p:blipFill>
        <p:spPr>
          <a:xfrm>
            <a:off x="8883107" y="1885855"/>
            <a:ext cx="8473295" cy="8532476"/>
          </a:xfrm>
          <a:prstGeom prst="rect">
            <a:avLst/>
          </a:prstGeom>
          <a:noFill/>
          <a:ln>
            <a:noFill/>
          </a:ln>
        </p:spPr>
      </p:pic>
      <p:pic>
        <p:nvPicPr>
          <p:cNvPr id="54" name="Google Shape;54;p8"/>
          <p:cNvPicPr preferRelativeResize="0"/>
          <p:nvPr/>
        </p:nvPicPr>
        <p:blipFill rotWithShape="1">
          <a:blip r:embed="rId6">
            <a:alphaModFix/>
          </a:blip>
          <a:srcRect t="1247" b="1257"/>
          <a:stretch/>
        </p:blipFill>
        <p:spPr>
          <a:xfrm>
            <a:off x="8883057" y="1885855"/>
            <a:ext cx="8473295" cy="8532950"/>
          </a:xfrm>
          <a:prstGeom prst="rect">
            <a:avLst/>
          </a:prstGeom>
          <a:noFill/>
          <a:ln>
            <a:noFill/>
          </a:ln>
        </p:spPr>
      </p:pic>
      <p:pic>
        <p:nvPicPr>
          <p:cNvPr id="55" name="Google Shape;55;p8"/>
          <p:cNvPicPr preferRelativeResize="0"/>
          <p:nvPr/>
        </p:nvPicPr>
        <p:blipFill rotWithShape="1">
          <a:blip r:embed="rId7">
            <a:alphaModFix/>
          </a:blip>
          <a:srcRect t="1247" b="1257"/>
          <a:stretch/>
        </p:blipFill>
        <p:spPr>
          <a:xfrm>
            <a:off x="8883107" y="1885855"/>
            <a:ext cx="8473295" cy="8532914"/>
          </a:xfrm>
          <a:prstGeom prst="rect">
            <a:avLst/>
          </a:prstGeom>
          <a:noFill/>
          <a:ln>
            <a:noFill/>
          </a:ln>
        </p:spPr>
      </p:pic>
      <p:pic>
        <p:nvPicPr>
          <p:cNvPr id="56" name="Google Shape;56;p8"/>
          <p:cNvPicPr preferRelativeResize="0"/>
          <p:nvPr/>
        </p:nvPicPr>
        <p:blipFill rotWithShape="1">
          <a:blip r:embed="rId8">
            <a:alphaModFix/>
          </a:blip>
          <a:srcRect t="1672" b="1671"/>
          <a:stretch/>
        </p:blipFill>
        <p:spPr>
          <a:xfrm>
            <a:off x="8883107" y="1885855"/>
            <a:ext cx="8473298" cy="8532914"/>
          </a:xfrm>
          <a:prstGeom prst="rect">
            <a:avLst/>
          </a:prstGeom>
          <a:noFill/>
          <a:ln>
            <a:noFill/>
          </a:ln>
        </p:spPr>
      </p:pic>
      <p:pic>
        <p:nvPicPr>
          <p:cNvPr id="57" name="Google Shape;57;p8"/>
          <p:cNvPicPr preferRelativeResize="0"/>
          <p:nvPr/>
        </p:nvPicPr>
        <p:blipFill rotWithShape="1">
          <a:blip r:embed="rId9">
            <a:alphaModFix/>
          </a:blip>
          <a:srcRect t="1066" b="1063"/>
          <a:stretch/>
        </p:blipFill>
        <p:spPr>
          <a:xfrm>
            <a:off x="8973650" y="1885855"/>
            <a:ext cx="8382757" cy="8441722"/>
          </a:xfrm>
          <a:prstGeom prst="rect">
            <a:avLst/>
          </a:prstGeom>
          <a:noFill/>
          <a:ln>
            <a:noFill/>
          </a:ln>
        </p:spPr>
      </p:pic>
      <p:pic>
        <p:nvPicPr>
          <p:cNvPr id="58" name="Google Shape;58;p8"/>
          <p:cNvPicPr preferRelativeResize="0"/>
          <p:nvPr/>
        </p:nvPicPr>
        <p:blipFill rotWithShape="1">
          <a:blip r:embed="rId10">
            <a:alphaModFix/>
          </a:blip>
          <a:srcRect t="9"/>
          <a:stretch/>
        </p:blipFill>
        <p:spPr>
          <a:xfrm>
            <a:off x="8883107" y="1885855"/>
            <a:ext cx="8473298" cy="8532481"/>
          </a:xfrm>
          <a:prstGeom prst="rect">
            <a:avLst/>
          </a:prstGeom>
          <a:noFill/>
          <a:ln>
            <a:noFill/>
          </a:ln>
        </p:spPr>
      </p:pic>
      <p:sp>
        <p:nvSpPr>
          <p:cNvPr id="59" name="Google Shape;59;p8"/>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60" name="Google Shape;60;p8"/>
          <p:cNvGrpSpPr/>
          <p:nvPr/>
        </p:nvGrpSpPr>
        <p:grpSpPr>
          <a:xfrm>
            <a:off x="599448" y="3308558"/>
            <a:ext cx="2489999" cy="2588607"/>
            <a:chOff x="599452" y="3110429"/>
            <a:chExt cx="2680589" cy="2786745"/>
          </a:xfrm>
        </p:grpSpPr>
        <p:sp>
          <p:nvSpPr>
            <p:cNvPr id="61" name="Google Shape;61;p8"/>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 name="Google Shape;62;p8"/>
            <p:cNvPicPr preferRelativeResize="0"/>
            <p:nvPr/>
          </p:nvPicPr>
          <p:blipFill rotWithShape="1">
            <a:blip r:embed="rId11">
              <a:alphaModFix/>
            </a:blip>
            <a:srcRect/>
            <a:stretch/>
          </p:blipFill>
          <p:spPr>
            <a:xfrm>
              <a:off x="1219191" y="3110429"/>
              <a:ext cx="1442294" cy="2697122"/>
            </a:xfrm>
            <a:prstGeom prst="rect">
              <a:avLst/>
            </a:prstGeom>
            <a:noFill/>
            <a:ln>
              <a:noFill/>
            </a:ln>
          </p:spPr>
        </p:pic>
        <p:sp>
          <p:nvSpPr>
            <p:cNvPr id="63" name="Google Shape;63;p8"/>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8"/>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5" name="Google Shape;65;p8"/>
          <p:cNvPicPr preferRelativeResize="0"/>
          <p:nvPr/>
        </p:nvPicPr>
        <p:blipFill rotWithShape="1">
          <a:blip r:embed="rId12">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1"/>
                                        <p:tgtEl>
                                          <p:spTgt spid="55"/>
                                        </p:tgtEl>
                                        <p:attrNameLst>
                                          <p:attrName>ppt_w</p:attrName>
                                        </p:attrNameLst>
                                      </p:cBhvr>
                                      <p:tavLst>
                                        <p:tav tm="0">
                                          <p:val>
                                            <p:strVal val="0"/>
                                          </p:val>
                                        </p:tav>
                                        <p:tav tm="100000">
                                          <p:val>
                                            <p:strVal val="#ppt_w"/>
                                          </p:val>
                                        </p:tav>
                                      </p:tavLst>
                                    </p:anim>
                                    <p:anim calcmode="lin" valueType="num">
                                      <p:cBhvr additive="base">
                                        <p:cTn id="8" dur="1"/>
                                        <p:tgtEl>
                                          <p:spTgt spid="5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1"/>
                                        <p:tgtEl>
                                          <p:spTgt spid="54"/>
                                        </p:tgtEl>
                                        <p:attrNameLst>
                                          <p:attrName>ppt_w</p:attrName>
                                        </p:attrNameLst>
                                      </p:cBhvr>
                                      <p:tavLst>
                                        <p:tav tm="0">
                                          <p:val>
                                            <p:strVal val="0"/>
                                          </p:val>
                                        </p:tav>
                                        <p:tav tm="100000">
                                          <p:val>
                                            <p:strVal val="#ppt_w"/>
                                          </p:val>
                                        </p:tav>
                                      </p:tavLst>
                                    </p:anim>
                                    <p:anim calcmode="lin" valueType="num">
                                      <p:cBhvr additive="base">
                                        <p:cTn id="14" dur="1"/>
                                        <p:tgtEl>
                                          <p:spTgt spid="54"/>
                                        </p:tgtEl>
                                        <p:attrNameLst>
                                          <p:attrName>ppt_h</p:attrName>
                                        </p:attrNameLst>
                                      </p:cBhvr>
                                      <p:tavLst>
                                        <p:tav tm="0">
                                          <p:val>
                                            <p:strVal val="0"/>
                                          </p:val>
                                        </p:tav>
                                        <p:tav tm="100000">
                                          <p:val>
                                            <p:strVal val="#ppt_h"/>
                                          </p:val>
                                        </p:tav>
                                      </p:tavLst>
                                    </p:anim>
                                  </p:childTnLst>
                                </p:cTn>
                              </p:par>
                              <p:par>
                                <p:cTn id="15" presetID="1" presetClass="exit" presetSubtype="0" fill="hold" nodeType="withEffect">
                                  <p:stCondLst>
                                    <p:cond delay="0"/>
                                  </p:stCondLst>
                                  <p:childTnLst>
                                    <p:set>
                                      <p:cBhvr>
                                        <p:cTn id="16" dur="1" fill="hold">
                                          <p:stCondLst>
                                            <p:cond delay="1"/>
                                          </p:stCondLst>
                                        </p:cTn>
                                        <p:tgtEl>
                                          <p:spTgt spid="5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additive="base">
                                        <p:cTn id="21" dur="100"/>
                                        <p:tgtEl>
                                          <p:spTgt spid="53"/>
                                        </p:tgtEl>
                                        <p:attrNameLst>
                                          <p:attrName>ppt_w</p:attrName>
                                        </p:attrNameLst>
                                      </p:cBhvr>
                                      <p:tavLst>
                                        <p:tav tm="0">
                                          <p:val>
                                            <p:strVal val="0"/>
                                          </p:val>
                                        </p:tav>
                                        <p:tav tm="100000">
                                          <p:val>
                                            <p:strVal val="#ppt_w"/>
                                          </p:val>
                                        </p:tav>
                                      </p:tavLst>
                                    </p:anim>
                                    <p:anim calcmode="lin" valueType="num">
                                      <p:cBhvr additive="base">
                                        <p:cTn id="22" dur="100"/>
                                        <p:tgtEl>
                                          <p:spTgt spid="53"/>
                                        </p:tgtEl>
                                        <p:attrNameLst>
                                          <p:attrName>ppt_h</p:attrName>
                                        </p:attrNameLst>
                                      </p:cBhvr>
                                      <p:tavLst>
                                        <p:tav tm="0">
                                          <p:val>
                                            <p:strVal val="0"/>
                                          </p:val>
                                        </p:tav>
                                        <p:tav tm="100000">
                                          <p:val>
                                            <p:strVal val="#ppt_h"/>
                                          </p:val>
                                        </p:tav>
                                      </p:tavLst>
                                    </p:anim>
                                  </p:childTnLst>
                                </p:cTn>
                              </p:par>
                              <p:par>
                                <p:cTn id="23" presetID="1" presetClass="exit" presetSubtype="0" fill="hold" nodeType="withEffect">
                                  <p:stCondLst>
                                    <p:cond delay="0"/>
                                  </p:stCondLst>
                                  <p:childTnLst>
                                    <p:set>
                                      <p:cBhvr>
                                        <p:cTn id="24" dur="1" fill="hold">
                                          <p:stCondLst>
                                            <p:cond delay="1"/>
                                          </p:stCondLst>
                                        </p:cTn>
                                        <p:tgtEl>
                                          <p:spTgt spid="5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1"/>
                                        <p:tgtEl>
                                          <p:spTgt spid="52"/>
                                        </p:tgtEl>
                                        <p:attrNameLst>
                                          <p:attrName>ppt_w</p:attrName>
                                        </p:attrNameLst>
                                      </p:cBhvr>
                                      <p:tavLst>
                                        <p:tav tm="0">
                                          <p:val>
                                            <p:strVal val="0"/>
                                          </p:val>
                                        </p:tav>
                                        <p:tav tm="100000">
                                          <p:val>
                                            <p:strVal val="#ppt_w"/>
                                          </p:val>
                                        </p:tav>
                                      </p:tavLst>
                                    </p:anim>
                                    <p:anim calcmode="lin" valueType="num">
                                      <p:cBhvr additive="base">
                                        <p:cTn id="30" dur="1"/>
                                        <p:tgtEl>
                                          <p:spTgt spid="52"/>
                                        </p:tgtEl>
                                        <p:attrNameLst>
                                          <p:attrName>ppt_h</p:attrName>
                                        </p:attrNameLst>
                                      </p:cBhvr>
                                      <p:tavLst>
                                        <p:tav tm="0">
                                          <p:val>
                                            <p:strVal val="0"/>
                                          </p:val>
                                        </p:tav>
                                        <p:tav tm="100000">
                                          <p:val>
                                            <p:strVal val="#ppt_h"/>
                                          </p:val>
                                        </p:tav>
                                      </p:tavLst>
                                    </p:anim>
                                  </p:childTnLst>
                                </p:cTn>
                              </p:par>
                              <p:par>
                                <p:cTn id="31" presetID="1" presetClass="exit" presetSubtype="0" fill="hold" nodeType="withEffect">
                                  <p:stCondLst>
                                    <p:cond delay="0"/>
                                  </p:stCondLst>
                                  <p:childTnLst>
                                    <p:set>
                                      <p:cBhvr>
                                        <p:cTn id="32" dur="1" fill="hold">
                                          <p:stCondLst>
                                            <p:cond delay="1"/>
                                          </p:stCondLst>
                                        </p:cTn>
                                        <p:tgtEl>
                                          <p:spTgt spid="5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additive="base">
                                        <p:cTn id="37" dur="1"/>
                                        <p:tgtEl>
                                          <p:spTgt spid="56"/>
                                        </p:tgtEl>
                                        <p:attrNameLst>
                                          <p:attrName>ppt_w</p:attrName>
                                        </p:attrNameLst>
                                      </p:cBhvr>
                                      <p:tavLst>
                                        <p:tav tm="0">
                                          <p:val>
                                            <p:strVal val="0"/>
                                          </p:val>
                                        </p:tav>
                                        <p:tav tm="100000">
                                          <p:val>
                                            <p:strVal val="#ppt_w"/>
                                          </p:val>
                                        </p:tav>
                                      </p:tavLst>
                                    </p:anim>
                                    <p:anim calcmode="lin" valueType="num">
                                      <p:cBhvr additive="base">
                                        <p:cTn id="38" dur="1"/>
                                        <p:tgtEl>
                                          <p:spTgt spid="56"/>
                                        </p:tgtEl>
                                        <p:attrNameLst>
                                          <p:attrName>ppt_h</p:attrName>
                                        </p:attrNameLst>
                                      </p:cBhvr>
                                      <p:tavLst>
                                        <p:tav tm="0">
                                          <p:val>
                                            <p:strVal val="0"/>
                                          </p:val>
                                        </p:tav>
                                        <p:tav tm="100000">
                                          <p:val>
                                            <p:strVal val="#ppt_h"/>
                                          </p:val>
                                        </p:tav>
                                      </p:tavLst>
                                    </p:anim>
                                  </p:childTnLst>
                                </p:cTn>
                              </p:par>
                              <p:par>
                                <p:cTn id="39" presetID="1" presetClass="exit" presetSubtype="0" fill="hold" nodeType="withEffect">
                                  <p:stCondLst>
                                    <p:cond delay="0"/>
                                  </p:stCondLst>
                                  <p:childTnLst>
                                    <p:set>
                                      <p:cBhvr>
                                        <p:cTn id="40" dur="1" fill="hold">
                                          <p:stCondLst>
                                            <p:cond delay="1"/>
                                          </p:stCondLst>
                                        </p:cTn>
                                        <p:tgtEl>
                                          <p:spTgt spid="5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
                                        <p:tgtEl>
                                          <p:spTgt spid="57"/>
                                        </p:tgtEl>
                                        <p:attrNameLst>
                                          <p:attrName>ppt_w</p:attrName>
                                        </p:attrNameLst>
                                      </p:cBhvr>
                                      <p:tavLst>
                                        <p:tav tm="0">
                                          <p:val>
                                            <p:strVal val="0"/>
                                          </p:val>
                                        </p:tav>
                                        <p:tav tm="100000">
                                          <p:val>
                                            <p:strVal val="#ppt_w"/>
                                          </p:val>
                                        </p:tav>
                                      </p:tavLst>
                                    </p:anim>
                                    <p:anim calcmode="lin" valueType="num">
                                      <p:cBhvr additive="base">
                                        <p:cTn id="46" dur="100"/>
                                        <p:tgtEl>
                                          <p:spTgt spid="57"/>
                                        </p:tgtEl>
                                        <p:attrNameLst>
                                          <p:attrName>ppt_h</p:attrName>
                                        </p:attrNameLst>
                                      </p:cBhvr>
                                      <p:tavLst>
                                        <p:tav tm="0">
                                          <p:val>
                                            <p:strVal val="0"/>
                                          </p:val>
                                        </p:tav>
                                        <p:tav tm="100000">
                                          <p:val>
                                            <p:strVal val="#ppt_h"/>
                                          </p:val>
                                        </p:tav>
                                      </p:tavLst>
                                    </p:anim>
                                  </p:childTnLst>
                                </p:cTn>
                              </p:par>
                              <p:par>
                                <p:cTn id="47" presetID="1" presetClass="exit" presetSubtype="0" fill="hold" nodeType="withEffect">
                                  <p:stCondLst>
                                    <p:cond delay="0"/>
                                  </p:stCondLst>
                                  <p:childTnLst>
                                    <p:set>
                                      <p:cBhvr>
                                        <p:cTn id="48" dur="1" fill="hold">
                                          <p:stCondLst>
                                            <p:cond delay="1"/>
                                          </p:stCondLst>
                                        </p:cTn>
                                        <p:tgtEl>
                                          <p:spTgt spid="5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additive="base">
                                        <p:cTn id="53" dur="1"/>
                                        <p:tgtEl>
                                          <p:spTgt spid="58"/>
                                        </p:tgtEl>
                                        <p:attrNameLst>
                                          <p:attrName>ppt_w</p:attrName>
                                        </p:attrNameLst>
                                      </p:cBhvr>
                                      <p:tavLst>
                                        <p:tav tm="0">
                                          <p:val>
                                            <p:strVal val="0"/>
                                          </p:val>
                                        </p:tav>
                                        <p:tav tm="100000">
                                          <p:val>
                                            <p:strVal val="#ppt_w"/>
                                          </p:val>
                                        </p:tav>
                                      </p:tavLst>
                                    </p:anim>
                                    <p:anim calcmode="lin" valueType="num">
                                      <p:cBhvr additive="base">
                                        <p:cTn id="54" dur="1"/>
                                        <p:tgtEl>
                                          <p:spTgt spid="58"/>
                                        </p:tgtEl>
                                        <p:attrNameLst>
                                          <p:attrName>ppt_h</p:attrName>
                                        </p:attrNameLst>
                                      </p:cBhvr>
                                      <p:tavLst>
                                        <p:tav tm="0">
                                          <p:val>
                                            <p:strVal val="0"/>
                                          </p:val>
                                        </p:tav>
                                        <p:tav tm="100000">
                                          <p:val>
                                            <p:strVal val="#ppt_h"/>
                                          </p:val>
                                        </p:tav>
                                      </p:tavLst>
                                    </p:anim>
                                  </p:childTnLst>
                                </p:cTn>
                              </p:par>
                              <p:par>
                                <p:cTn id="55" presetID="1" presetClass="exit" presetSubtype="0" fill="hold" nodeType="withEffect">
                                  <p:stCondLst>
                                    <p:cond delay="0"/>
                                  </p:stCondLst>
                                  <p:childTnLst>
                                    <p:set>
                                      <p:cBhvr>
                                        <p:cTn id="56" dur="1" fill="hold">
                                          <p:stCondLst>
                                            <p:cond delay="1"/>
                                          </p:stCondLst>
                                        </p:cTn>
                                        <p:tgtEl>
                                          <p:spTgt spid="5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p:tgtEl>
                                          <p:spTgt spid="51"/>
                                        </p:tgtEl>
                                        <p:attrNameLst>
                                          <p:attrName>ppt_w</p:attrName>
                                        </p:attrNameLst>
                                      </p:cBhvr>
                                      <p:tavLst>
                                        <p:tav tm="0">
                                          <p:val>
                                            <p:strVal val="0"/>
                                          </p:val>
                                        </p:tav>
                                        <p:tav tm="100000">
                                          <p:val>
                                            <p:strVal val="#ppt_w"/>
                                          </p:val>
                                        </p:tav>
                                      </p:tavLst>
                                    </p:anim>
                                    <p:anim calcmode="lin" valueType="num">
                                      <p:cBhvr additive="base">
                                        <p:cTn id="62" dur="1000"/>
                                        <p:tgtEl>
                                          <p:spTgt spid="51"/>
                                        </p:tgtEl>
                                        <p:attrNameLst>
                                          <p:attrName>ppt_h</p:attrName>
                                        </p:attrNameLst>
                                      </p:cBhvr>
                                      <p:tavLst>
                                        <p:tav tm="0">
                                          <p:val>
                                            <p:strVal val="0"/>
                                          </p:val>
                                        </p:tav>
                                        <p:tav tm="100000">
                                          <p:val>
                                            <p:strVal val="#ppt_h"/>
                                          </p:val>
                                        </p:tav>
                                      </p:tavLst>
                                    </p:anim>
                                  </p:childTnLst>
                                </p:cTn>
                              </p:par>
                              <p:par>
                                <p:cTn id="63" presetID="1" presetClass="exit" presetSubtype="0" fill="hold" nodeType="withEffect">
                                  <p:stCondLst>
                                    <p:cond delay="0"/>
                                  </p:stCondLst>
                                  <p:childTnLst>
                                    <p:set>
                                      <p:cBhvr>
                                        <p:cTn id="64" dur="1" fill="hold">
                                          <p:stCondLst>
                                            <p:cond delay="1"/>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3">
            <a:alphaModFix/>
          </a:blip>
          <a:srcRect/>
          <a:stretch/>
        </p:blipFill>
        <p:spPr>
          <a:xfrm rot="5400000">
            <a:off x="7189946" y="2488801"/>
            <a:ext cx="9633356" cy="6330493"/>
          </a:xfrm>
          <a:prstGeom prst="rect">
            <a:avLst/>
          </a:prstGeom>
          <a:noFill/>
          <a:ln>
            <a:noFill/>
          </a:ln>
        </p:spPr>
      </p:pic>
      <p:sp>
        <p:nvSpPr>
          <p:cNvPr id="72" name="Google Shape;72;p9"/>
          <p:cNvSpPr txBox="1"/>
          <p:nvPr/>
        </p:nvSpPr>
        <p:spPr>
          <a:xfrm>
            <a:off x="9190284" y="2142115"/>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4500" b="1" i="0" u="none" strike="noStrike" cap="none">
                <a:solidFill>
                  <a:schemeClr val="lt1"/>
                </a:solidFill>
                <a:latin typeface="Poppins"/>
                <a:ea typeface="Poppins"/>
                <a:cs typeface="Poppins"/>
                <a:sym typeface="Poppins"/>
              </a:rPr>
              <a:t>dice</a:t>
            </a:r>
            <a:endParaRPr sz="14500" b="1" i="0" u="none" strike="noStrike" cap="none">
              <a:solidFill>
                <a:schemeClr val="lt1"/>
              </a:solidFill>
              <a:latin typeface="Poppins"/>
              <a:ea typeface="Poppins"/>
              <a:cs typeface="Poppins"/>
              <a:sym typeface="Poppins"/>
            </a:endParaRPr>
          </a:p>
        </p:txBody>
      </p:sp>
      <p:sp>
        <p:nvSpPr>
          <p:cNvPr id="73" name="Google Shape;73;p9"/>
          <p:cNvSpPr txBox="1"/>
          <p:nvPr/>
        </p:nvSpPr>
        <p:spPr>
          <a:xfrm>
            <a:off x="9201244" y="5551280"/>
            <a:ext cx="5610000" cy="237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4500" b="1" i="0" u="none" strike="noStrike" cap="none">
                <a:solidFill>
                  <a:schemeClr val="lt1"/>
                </a:solidFill>
                <a:latin typeface="Poppins"/>
                <a:ea typeface="Poppins"/>
                <a:cs typeface="Poppins"/>
                <a:sym typeface="Poppins"/>
              </a:rPr>
              <a:t>high</a:t>
            </a:r>
            <a:endParaRPr sz="14500" b="1" i="0" u="none" strike="noStrike" cap="none">
              <a:solidFill>
                <a:schemeClr val="lt1"/>
              </a:solidFill>
              <a:latin typeface="Poppins"/>
              <a:ea typeface="Poppins"/>
              <a:cs typeface="Poppins"/>
              <a:sym typeface="Poppins"/>
            </a:endParaRPr>
          </a:p>
        </p:txBody>
      </p:sp>
      <p:sp>
        <p:nvSpPr>
          <p:cNvPr id="74" name="Google Shape;74;p9"/>
          <p:cNvSpPr/>
          <p:nvPr/>
        </p:nvSpPr>
        <p:spPr>
          <a:xfrm>
            <a:off x="11262034" y="4301811"/>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5" name="Google Shape;75;p9"/>
          <p:cNvSpPr/>
          <p:nvPr/>
        </p:nvSpPr>
        <p:spPr>
          <a:xfrm>
            <a:off x="10361443" y="7990889"/>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6" name="Google Shape;76;p9"/>
          <p:cNvSpPr/>
          <p:nvPr/>
        </p:nvSpPr>
        <p:spPr>
          <a:xfrm>
            <a:off x="9585214" y="4646693"/>
            <a:ext cx="4914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7" name="Google Shape;77;p9"/>
          <p:cNvSpPr/>
          <p:nvPr/>
        </p:nvSpPr>
        <p:spPr>
          <a:xfrm>
            <a:off x="9585214" y="8337453"/>
            <a:ext cx="4914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8" name="Google Shape;78;p9"/>
          <p:cNvSpPr/>
          <p:nvPr/>
        </p:nvSpPr>
        <p:spPr>
          <a:xfrm>
            <a:off x="10609623" y="4301811"/>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9" name="Google Shape;79;p9"/>
          <p:cNvSpPr/>
          <p:nvPr/>
        </p:nvSpPr>
        <p:spPr>
          <a:xfrm>
            <a:off x="11404503" y="7990912"/>
            <a:ext cx="2319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0" name="Google Shape;80;p9"/>
          <p:cNvSpPr/>
          <p:nvPr/>
        </p:nvSpPr>
        <p:spPr>
          <a:xfrm>
            <a:off x="11914444" y="4301811"/>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1" name="Google Shape;81;p9"/>
          <p:cNvSpPr txBox="1">
            <a:spLocks noGrp="1"/>
          </p:cNvSpPr>
          <p:nvPr>
            <p:ph type="body" idx="1"/>
          </p:nvPr>
        </p:nvSpPr>
        <p:spPr>
          <a:xfrm>
            <a:off x="612750" y="6077925"/>
            <a:ext cx="5738700" cy="3172200"/>
          </a:xfrm>
          <a:prstGeom prst="rect">
            <a:avLst/>
          </a:prstGeom>
          <a:noFill/>
          <a:ln>
            <a:noFill/>
          </a:ln>
        </p:spPr>
        <p:txBody>
          <a:bodyPr spcFirstLastPara="1" wrap="square" lIns="0" tIns="45700" rIns="91450" bIns="45700" anchor="t" anchorCtr="0">
            <a:noAutofit/>
          </a:bodyPr>
          <a:lstStyle/>
          <a:p>
            <a:pPr marL="0" lvl="0" indent="0" algn="l" rtl="0">
              <a:lnSpc>
                <a:spcPct val="100000"/>
              </a:lnSpc>
              <a:spcBef>
                <a:spcPts val="0"/>
              </a:spcBef>
              <a:spcAft>
                <a:spcPts val="0"/>
              </a:spcAft>
              <a:buSzPts val="3450"/>
              <a:buNone/>
            </a:pPr>
            <a:r>
              <a:rPr lang="en"/>
              <a:t>It’s time to blend the sounds!</a:t>
            </a:r>
            <a:endParaRPr/>
          </a:p>
          <a:p>
            <a:pPr marL="0" lvl="0" indent="0" algn="l" rtl="0">
              <a:lnSpc>
                <a:spcPct val="100000"/>
              </a:lnSpc>
              <a:spcBef>
                <a:spcPts val="0"/>
              </a:spcBef>
              <a:spcAft>
                <a:spcPts val="0"/>
              </a:spcAft>
              <a:buSzPts val="3450"/>
              <a:buNone/>
            </a:pPr>
            <a:endParaRPr/>
          </a:p>
          <a:p>
            <a:pPr marL="0" lvl="0" indent="0" algn="l" rtl="0">
              <a:lnSpc>
                <a:spcPct val="100000"/>
              </a:lnSpc>
              <a:spcBef>
                <a:spcPts val="0"/>
              </a:spcBef>
              <a:spcAft>
                <a:spcPts val="0"/>
              </a:spcAft>
              <a:buSzPts val="3450"/>
              <a:buNone/>
            </a:pPr>
            <a:r>
              <a:rPr lang="en"/>
              <a:t>It’s time to blend the sounds to help us read the words smoothly!</a:t>
            </a:r>
            <a:endParaRPr/>
          </a:p>
          <a:p>
            <a:pPr marL="0" lvl="0" indent="0" algn="l" rtl="0">
              <a:lnSpc>
                <a:spcPct val="100000"/>
              </a:lnSpc>
              <a:spcBef>
                <a:spcPts val="0"/>
              </a:spcBef>
              <a:spcAft>
                <a:spcPts val="0"/>
              </a:spcAft>
              <a:buSzPts val="3450"/>
              <a:buNone/>
            </a:pPr>
            <a:endParaRPr/>
          </a:p>
          <a:p>
            <a:pPr marL="0" lvl="0" indent="0" algn="l" rtl="0">
              <a:lnSpc>
                <a:spcPct val="100000"/>
              </a:lnSpc>
              <a:spcBef>
                <a:spcPts val="0"/>
              </a:spcBef>
              <a:spcAft>
                <a:spcPts val="0"/>
              </a:spcAft>
              <a:buSzPts val="3450"/>
              <a:buNone/>
            </a:pPr>
            <a:endParaRPr/>
          </a:p>
        </p:txBody>
      </p:sp>
      <p:sp>
        <p:nvSpPr>
          <p:cNvPr id="82" name="Google Shape;82;p9"/>
          <p:cNvSpPr txBox="1">
            <a:spLocks noGrp="1"/>
          </p:cNvSpPr>
          <p:nvPr>
            <p:ph type="body" idx="2"/>
          </p:nvPr>
        </p:nvSpPr>
        <p:spPr>
          <a:xfrm>
            <a:off x="612750" y="631025"/>
            <a:ext cx="5738700" cy="2293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Blend </a:t>
            </a:r>
            <a:endParaRPr/>
          </a:p>
          <a:p>
            <a:pPr marL="0" lvl="0" indent="0" algn="l" rtl="0">
              <a:lnSpc>
                <a:spcPct val="100000"/>
              </a:lnSpc>
              <a:spcBef>
                <a:spcPts val="0"/>
              </a:spcBef>
              <a:spcAft>
                <a:spcPts val="0"/>
              </a:spcAft>
              <a:buSzPts val="7600"/>
              <a:buNone/>
            </a:pPr>
            <a:r>
              <a:rPr lang="en"/>
              <a:t>the sounds</a:t>
            </a:r>
            <a:endParaRPr/>
          </a:p>
          <a:p>
            <a:pPr marL="0" lvl="0" indent="0" algn="l" rtl="0">
              <a:lnSpc>
                <a:spcPct val="100000"/>
              </a:lnSpc>
              <a:spcBef>
                <a:spcPts val="0"/>
              </a:spcBef>
              <a:spcAft>
                <a:spcPts val="0"/>
              </a:spcAft>
              <a:buSzPts val="7600"/>
              <a:buNone/>
            </a:pPr>
            <a:endParaRPr/>
          </a:p>
        </p:txBody>
      </p:sp>
      <p:pic>
        <p:nvPicPr>
          <p:cNvPr id="83" name="Google Shape;83;p9"/>
          <p:cNvPicPr preferRelativeResize="0"/>
          <p:nvPr/>
        </p:nvPicPr>
        <p:blipFill rotWithShape="1">
          <a:blip r:embed="rId4">
            <a:alphaModFix/>
          </a:blip>
          <a:srcRect/>
          <a:stretch/>
        </p:blipFill>
        <p:spPr>
          <a:xfrm>
            <a:off x="610315" y="3236871"/>
            <a:ext cx="2781813" cy="2356711"/>
          </a:xfrm>
          <a:prstGeom prst="rect">
            <a:avLst/>
          </a:prstGeom>
          <a:noFill/>
          <a:ln>
            <a:noFill/>
          </a:ln>
        </p:spPr>
      </p:pic>
      <p:sp>
        <p:nvSpPr>
          <p:cNvPr id="84" name="Google Shape;84;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85" name="Google Shape;85;p9"/>
          <p:cNvPicPr preferRelativeResize="0"/>
          <p:nvPr/>
        </p:nvPicPr>
        <p:blipFill rotWithShape="1">
          <a:blip r:embed="rId5">
            <a:alphaModFix/>
          </a:blip>
          <a:srcRect/>
          <a:stretch/>
        </p:blipFill>
        <p:spPr>
          <a:xfrm>
            <a:off x="17653913" y="312775"/>
            <a:ext cx="1821935" cy="15670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7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7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1000"/>
                                        <p:tgtEl>
                                          <p:spTgt spid="7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4"/>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1"/>
                                          </p:stCondLst>
                                        </p:cTn>
                                        <p:tgtEl>
                                          <p:spTgt spid="7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0"/>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1"/>
                                          </p:stCondLst>
                                        </p:cTn>
                                        <p:tgtEl>
                                          <p:spTgt spid="7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6"/>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1"/>
                                          </p:stCondLst>
                                        </p:cTn>
                                        <p:tgtEl>
                                          <p:spTgt spid="8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1"/>
                                          </p:stCondLst>
                                        </p:cTn>
                                        <p:tgtEl>
                                          <p:spTgt spid="7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1000"/>
                                        <p:tgtEl>
                                          <p:spTgt spid="7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9"/>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1"/>
                                          </p:stCondLst>
                                        </p:cTn>
                                        <p:tgtEl>
                                          <p:spTgt spid="7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1"/>
                                          </p:stCondLst>
                                        </p:cTn>
                                        <p:tgtEl>
                                          <p:spTgt spid="7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1"/>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pSp>
        <p:nvGrpSpPr>
          <p:cNvPr id="91" name="Google Shape;91;p10"/>
          <p:cNvGrpSpPr/>
          <p:nvPr/>
        </p:nvGrpSpPr>
        <p:grpSpPr>
          <a:xfrm>
            <a:off x="7509291" y="2398534"/>
            <a:ext cx="4212653" cy="2786238"/>
            <a:chOff x="5784675" y="818500"/>
            <a:chExt cx="2737800" cy="1941900"/>
          </a:xfrm>
        </p:grpSpPr>
        <p:sp>
          <p:nvSpPr>
            <p:cNvPr id="92" name="Google Shape;92;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3" name="Google Shape;93;p10"/>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0100"/>
                <a:buFont typeface="Arial"/>
                <a:buNone/>
              </a:pPr>
              <a:r>
                <a:rPr lang="en" sz="8000" b="1" i="0" u="none" strike="noStrike" cap="none">
                  <a:solidFill>
                    <a:schemeClr val="accent1"/>
                  </a:solidFill>
                  <a:latin typeface="Poppins"/>
                  <a:ea typeface="Poppins"/>
                  <a:cs typeface="Poppins"/>
                  <a:sym typeface="Poppins"/>
                </a:rPr>
                <a:t>bright</a:t>
              </a:r>
              <a:endParaRPr sz="8000" b="1" i="0" u="none" strike="noStrike" cap="none">
                <a:solidFill>
                  <a:schemeClr val="accent1"/>
                </a:solidFill>
                <a:latin typeface="Poppins"/>
                <a:ea typeface="Poppins"/>
                <a:cs typeface="Poppins"/>
                <a:sym typeface="Poppins"/>
              </a:endParaRPr>
            </a:p>
          </p:txBody>
        </p:sp>
      </p:grpSp>
      <p:grpSp>
        <p:nvGrpSpPr>
          <p:cNvPr id="94" name="Google Shape;94;p10"/>
          <p:cNvGrpSpPr/>
          <p:nvPr/>
        </p:nvGrpSpPr>
        <p:grpSpPr>
          <a:xfrm>
            <a:off x="13464795" y="2398565"/>
            <a:ext cx="4634000" cy="2786238"/>
            <a:chOff x="5784675" y="907452"/>
            <a:chExt cx="2737800" cy="1941900"/>
          </a:xfrm>
        </p:grpSpPr>
        <p:sp>
          <p:nvSpPr>
            <p:cNvPr id="95" name="Google Shape;95;p10"/>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6" name="Google Shape;96;p10"/>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8000" b="1" i="0" u="none" strike="noStrike" cap="none">
                  <a:solidFill>
                    <a:schemeClr val="accent1"/>
                  </a:solidFill>
                  <a:latin typeface="Poppins"/>
                  <a:ea typeface="Poppins"/>
                  <a:cs typeface="Poppins"/>
                  <a:sym typeface="Poppins"/>
                </a:rPr>
                <a:t>nice</a:t>
              </a:r>
              <a:endParaRPr sz="8000" b="1" i="0" u="none" strike="noStrike" cap="none">
                <a:solidFill>
                  <a:schemeClr val="accent1"/>
                </a:solidFill>
                <a:latin typeface="Poppins"/>
                <a:ea typeface="Poppins"/>
                <a:cs typeface="Poppins"/>
                <a:sym typeface="Poppins"/>
              </a:endParaRPr>
            </a:p>
          </p:txBody>
        </p:sp>
      </p:grpSp>
      <p:grpSp>
        <p:nvGrpSpPr>
          <p:cNvPr id="97" name="Google Shape;97;p10"/>
          <p:cNvGrpSpPr/>
          <p:nvPr/>
        </p:nvGrpSpPr>
        <p:grpSpPr>
          <a:xfrm>
            <a:off x="7508142" y="5417418"/>
            <a:ext cx="10587620" cy="3698931"/>
            <a:chOff x="5784675" y="818500"/>
            <a:chExt cx="2737800" cy="1941900"/>
          </a:xfrm>
        </p:grpSpPr>
        <p:sp>
          <p:nvSpPr>
            <p:cNvPr id="98" name="Google Shape;98;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9" name="Google Shape;99;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8400"/>
                <a:buFont typeface="Arial"/>
                <a:buNone/>
              </a:pPr>
              <a:r>
                <a:rPr lang="en" sz="6400" b="1" i="0" u="none" strike="noStrike" cap="none">
                  <a:solidFill>
                    <a:schemeClr val="accent1"/>
                  </a:solidFill>
                  <a:latin typeface="Poppins"/>
                  <a:ea typeface="Poppins"/>
                  <a:cs typeface="Poppins"/>
                  <a:sym typeface="Poppins"/>
                </a:rPr>
                <a:t>The mice wanted to bite me. It was a fright!</a:t>
              </a:r>
              <a:endParaRPr sz="6400" b="1" i="0" u="none" strike="noStrike" cap="none">
                <a:solidFill>
                  <a:schemeClr val="accent1"/>
                </a:solidFill>
                <a:latin typeface="Poppins"/>
                <a:ea typeface="Poppins"/>
                <a:cs typeface="Poppins"/>
                <a:sym typeface="Poppins"/>
              </a:endParaRPr>
            </a:p>
          </p:txBody>
        </p:sp>
      </p:grpSp>
      <p:sp>
        <p:nvSpPr>
          <p:cNvPr id="100" name="Google Shape;100;p10"/>
          <p:cNvSpPr txBox="1">
            <a:spLocks noGrp="1"/>
          </p:cNvSpPr>
          <p:nvPr>
            <p:ph type="body" idx="1"/>
          </p:nvPr>
        </p:nvSpPr>
        <p:spPr>
          <a:xfrm>
            <a:off x="612750" y="6154125"/>
            <a:ext cx="6096300" cy="2962200"/>
          </a:xfrm>
          <a:prstGeom prst="rect">
            <a:avLst/>
          </a:prstGeom>
          <a:noFill/>
          <a:ln>
            <a:noFill/>
          </a:ln>
        </p:spPr>
        <p:txBody>
          <a:bodyPr spcFirstLastPara="1" wrap="square" lIns="0" tIns="45700" rIns="91450" bIns="45700" anchor="t" anchorCtr="0">
            <a:noAutofit/>
          </a:bodyPr>
          <a:lstStyle/>
          <a:p>
            <a:pPr marL="12700" lvl="0" indent="0" algn="l" rtl="0">
              <a:lnSpc>
                <a:spcPct val="100000"/>
              </a:lnSpc>
              <a:spcBef>
                <a:spcPts val="0"/>
              </a:spcBef>
              <a:spcAft>
                <a:spcPts val="0"/>
              </a:spcAft>
              <a:buClr>
                <a:srgbClr val="000000"/>
              </a:buClr>
              <a:buSzPts val="3450"/>
              <a:buFont typeface="Arial"/>
              <a:buNone/>
            </a:pPr>
            <a:r>
              <a:rPr lang="en"/>
              <a:t>It’s time to read the words!</a:t>
            </a:r>
            <a:endParaRPr sz="1400" b="0">
              <a:solidFill>
                <a:srgbClr val="000000"/>
              </a:solidFill>
              <a:latin typeface="Arial"/>
              <a:ea typeface="Arial"/>
              <a:cs typeface="Arial"/>
              <a:sym typeface="Arial"/>
            </a:endParaRPr>
          </a:p>
          <a:p>
            <a:pPr marL="12700" lvl="0" indent="0" algn="l" rtl="0">
              <a:lnSpc>
                <a:spcPct val="100000"/>
              </a:lnSpc>
              <a:spcBef>
                <a:spcPts val="0"/>
              </a:spcBef>
              <a:spcAft>
                <a:spcPts val="0"/>
              </a:spcAft>
              <a:buClr>
                <a:srgbClr val="000000"/>
              </a:buClr>
              <a:buSzPts val="3450"/>
              <a:buFont typeface="Arial"/>
              <a:buNone/>
            </a:pPr>
            <a:endParaRPr/>
          </a:p>
          <a:p>
            <a:pPr marL="12700" lvl="0" indent="0" algn="l" rtl="0">
              <a:lnSpc>
                <a:spcPct val="100000"/>
              </a:lnSpc>
              <a:spcBef>
                <a:spcPts val="0"/>
              </a:spcBef>
              <a:spcAft>
                <a:spcPts val="0"/>
              </a:spcAft>
              <a:buClr>
                <a:srgbClr val="000000"/>
              </a:buClr>
              <a:buSzPts val="3450"/>
              <a:buFont typeface="Arial"/>
              <a:buNone/>
            </a:pPr>
            <a:r>
              <a:rPr lang="en"/>
              <a:t>It’s time to read the words, so we can read smoothly, like we are speaking!</a:t>
            </a:r>
            <a:endParaRPr sz="1400" b="0">
              <a:solidFill>
                <a:srgbClr val="000000"/>
              </a:solidFill>
              <a:latin typeface="Arial"/>
              <a:ea typeface="Arial"/>
              <a:cs typeface="Arial"/>
              <a:sym typeface="Arial"/>
            </a:endParaRPr>
          </a:p>
          <a:p>
            <a:pPr marL="0" lvl="0" indent="0" algn="l" rtl="0">
              <a:lnSpc>
                <a:spcPct val="100000"/>
              </a:lnSpc>
              <a:spcBef>
                <a:spcPts val="0"/>
              </a:spcBef>
              <a:spcAft>
                <a:spcPts val="0"/>
              </a:spcAft>
              <a:buSzPts val="3450"/>
              <a:buNone/>
            </a:pPr>
            <a:endParaRPr/>
          </a:p>
        </p:txBody>
      </p:sp>
      <p:sp>
        <p:nvSpPr>
          <p:cNvPr id="101" name="Google Shape;101;p10"/>
          <p:cNvSpPr txBox="1">
            <a:spLocks noGrp="1"/>
          </p:cNvSpPr>
          <p:nvPr>
            <p:ph type="body" idx="2"/>
          </p:nvPr>
        </p:nvSpPr>
        <p:spPr>
          <a:xfrm>
            <a:off x="612750" y="631025"/>
            <a:ext cx="5742300" cy="231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Read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sp>
        <p:nvSpPr>
          <p:cNvPr id="102" name="Google Shape;102;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03" name="Google Shape;103;p10"/>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104" name="Google Shape;104;p10"/>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05" name="Google Shape;105;p10"/>
          <p:cNvPicPr preferRelativeResize="0"/>
          <p:nvPr/>
        </p:nvPicPr>
        <p:blipFill rotWithShape="1">
          <a:blip r:embed="rId5">
            <a:alphaModFix/>
          </a:blip>
          <a:srcRect/>
          <a:stretch/>
        </p:blipFill>
        <p:spPr>
          <a:xfrm>
            <a:off x="15957675" y="9200675"/>
            <a:ext cx="2484574" cy="179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 calcmode="lin" valueType="num">
                                      <p:cBhvr additive="base">
                                        <p:cTn id="12" dur="1000"/>
                                        <p:tgtEl>
                                          <p:spTgt spid="91"/>
                                        </p:tgtEl>
                                        <p:attrNameLst>
                                          <p:attrName>ppt_w</p:attrName>
                                        </p:attrNameLst>
                                      </p:cBhvr>
                                      <p:tavLst>
                                        <p:tav tm="0">
                                          <p:val>
                                            <p:strVal val="0"/>
                                          </p:val>
                                        </p:tav>
                                        <p:tav tm="100000">
                                          <p:val>
                                            <p:strVal val="#ppt_w"/>
                                          </p:val>
                                        </p:tav>
                                      </p:tavLst>
                                    </p:anim>
                                    <p:anim calcmode="lin" valueType="num">
                                      <p:cBhvr additive="base">
                                        <p:cTn id="13" dur="1000"/>
                                        <p:tgtEl>
                                          <p:spTgt spid="91"/>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94"/>
                                        </p:tgtEl>
                                        <p:attrNameLst>
                                          <p:attrName>style.visibility</p:attrName>
                                        </p:attrNameLst>
                                      </p:cBhvr>
                                      <p:to>
                                        <p:strVal val="visible"/>
                                      </p:to>
                                    </p:set>
                                    <p:anim calcmode="lin" valueType="num">
                                      <p:cBhvr additive="base">
                                        <p:cTn id="18" dur="1000"/>
                                        <p:tgtEl>
                                          <p:spTgt spid="94"/>
                                        </p:tgtEl>
                                        <p:attrNameLst>
                                          <p:attrName>ppt_w</p:attrName>
                                        </p:attrNameLst>
                                      </p:cBhvr>
                                      <p:tavLst>
                                        <p:tav tm="0">
                                          <p:val>
                                            <p:strVal val="0"/>
                                          </p:val>
                                        </p:tav>
                                        <p:tav tm="100000">
                                          <p:val>
                                            <p:strVal val="#ppt_w"/>
                                          </p:val>
                                        </p:tav>
                                      </p:tavLst>
                                    </p:anim>
                                    <p:anim calcmode="lin" valueType="num">
                                      <p:cBhvr additive="base">
                                        <p:cTn id="19" dur="1000"/>
                                        <p:tgtEl>
                                          <p:spTgt spid="94"/>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additive="base">
                                        <p:cTn id="24" dur="1000"/>
                                        <p:tgtEl>
                                          <p:spTgt spid="97"/>
                                        </p:tgtEl>
                                        <p:attrNameLst>
                                          <p:attrName>ppt_w</p:attrName>
                                        </p:attrNameLst>
                                      </p:cBhvr>
                                      <p:tavLst>
                                        <p:tav tm="0">
                                          <p:val>
                                            <p:strVal val="0"/>
                                          </p:val>
                                        </p:tav>
                                        <p:tav tm="100000">
                                          <p:val>
                                            <p:strVal val="#ppt_w"/>
                                          </p:val>
                                        </p:tav>
                                      </p:tavLst>
                                    </p:anim>
                                    <p:anim calcmode="lin" valueType="num">
                                      <p:cBhvr additive="base">
                                        <p:cTn id="25" dur="1000"/>
                                        <p:tgtEl>
                                          <p:spTgt spid="9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1"/>
          <p:cNvSpPr txBox="1"/>
          <p:nvPr/>
        </p:nvSpPr>
        <p:spPr>
          <a:xfrm>
            <a:off x="7285575" y="549800"/>
            <a:ext cx="12821700" cy="75678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0500" b="1" i="0" u="none" strike="noStrike" cap="none" dirty="0">
                <a:solidFill>
                  <a:schemeClr val="accent1"/>
                </a:solidFill>
                <a:latin typeface="Poppins"/>
                <a:ea typeface="Poppins"/>
                <a:cs typeface="Poppins"/>
                <a:sym typeface="Poppins"/>
              </a:rPr>
              <a:t>wise	</a:t>
            </a:r>
            <a:r>
              <a:rPr lang="en" sz="10500" b="1" i="0" u="none" strike="noStrike" cap="none">
                <a:solidFill>
                  <a:schemeClr val="accent1"/>
                </a:solidFill>
                <a:latin typeface="Poppins"/>
                <a:ea typeface="Poppins"/>
                <a:cs typeface="Poppins"/>
                <a:sym typeface="Poppins"/>
              </a:rPr>
              <a:t>	pile</a:t>
            </a:r>
            <a:r>
              <a:rPr lang="en" sz="10500" b="1" i="0" u="none" strike="noStrike" cap="none" dirty="0">
                <a:solidFill>
                  <a:schemeClr val="accent1"/>
                </a:solidFill>
                <a:latin typeface="Poppins"/>
                <a:ea typeface="Poppins"/>
                <a:cs typeface="Poppins"/>
                <a:sym typeface="Poppins"/>
              </a:rPr>
              <a:t>			   sight</a:t>
            </a:r>
            <a:r>
              <a:rPr lang="en" sz="10500" b="1" dirty="0">
                <a:solidFill>
                  <a:schemeClr val="accent1"/>
                </a:solidFill>
                <a:latin typeface="Poppins"/>
                <a:ea typeface="Poppins"/>
                <a:cs typeface="Poppins"/>
                <a:sym typeface="Poppins"/>
              </a:rPr>
              <a:t>  </a:t>
            </a:r>
            <a:r>
              <a:rPr lang="en" sz="10500" b="1" i="0" u="none" strike="noStrike" cap="none" dirty="0">
                <a:solidFill>
                  <a:schemeClr val="accent1"/>
                </a:solidFill>
                <a:latin typeface="Poppins"/>
                <a:ea typeface="Poppins"/>
                <a:cs typeface="Poppins"/>
                <a:sym typeface="Poppins"/>
              </a:rPr>
              <a:t>right	    slice</a:t>
            </a:r>
            <a:r>
              <a:rPr lang="en" sz="10500" b="1" dirty="0">
                <a:solidFill>
                  <a:schemeClr val="accent1"/>
                </a:solidFill>
                <a:latin typeface="Poppins"/>
                <a:ea typeface="Poppins"/>
                <a:cs typeface="Poppins"/>
                <a:sym typeface="Poppins"/>
              </a:rPr>
              <a:t>    </a:t>
            </a:r>
            <a:r>
              <a:rPr lang="en" sz="10500" b="1" i="0" u="none" strike="noStrike" cap="none" dirty="0">
                <a:solidFill>
                  <a:schemeClr val="accent1"/>
                </a:solidFill>
                <a:latin typeface="Poppins"/>
                <a:ea typeface="Poppins"/>
                <a:cs typeface="Poppins"/>
                <a:sym typeface="Poppins"/>
              </a:rPr>
              <a:t>dice</a:t>
            </a:r>
            <a:endParaRPr sz="105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500" b="1" i="0" u="none" strike="noStrike" cap="none" dirty="0">
                <a:solidFill>
                  <a:schemeClr val="accent1"/>
                </a:solidFill>
                <a:latin typeface="Poppins"/>
                <a:ea typeface="Poppins"/>
                <a:cs typeface="Poppins"/>
                <a:sym typeface="Poppins"/>
              </a:rPr>
              <a:t>gym		gin</a:t>
            </a:r>
            <a:endParaRPr sz="10500" b="1" i="0" u="none" strike="noStrike" cap="none" dirty="0">
              <a:solidFill>
                <a:schemeClr val="accent1"/>
              </a:solidFill>
              <a:latin typeface="Poppins"/>
              <a:ea typeface="Poppins"/>
              <a:cs typeface="Poppins"/>
              <a:sym typeface="Poppins"/>
            </a:endParaRPr>
          </a:p>
        </p:txBody>
      </p:sp>
      <p:sp>
        <p:nvSpPr>
          <p:cNvPr id="112" name="Google Shape;112;p11"/>
          <p:cNvSpPr txBox="1">
            <a:spLocks noGrp="1"/>
          </p:cNvSpPr>
          <p:nvPr>
            <p:ph type="body" idx="1"/>
          </p:nvPr>
        </p:nvSpPr>
        <p:spPr>
          <a:xfrm>
            <a:off x="612750" y="6154125"/>
            <a:ext cx="5738700" cy="3172200"/>
          </a:xfrm>
          <a:prstGeom prst="rect">
            <a:avLst/>
          </a:prstGeom>
          <a:noFill/>
          <a:ln>
            <a:noFill/>
          </a:ln>
        </p:spPr>
        <p:txBody>
          <a:bodyPr spcFirstLastPara="1" wrap="square" lIns="0" tIns="45700" rIns="91450" bIns="45700" anchor="t" anchorCtr="0">
            <a:noAutofit/>
          </a:bodyPr>
          <a:lstStyle/>
          <a:p>
            <a:pPr marL="0" lvl="0" indent="0" algn="l" rtl="0">
              <a:lnSpc>
                <a:spcPct val="100000"/>
              </a:lnSpc>
              <a:spcBef>
                <a:spcPts val="0"/>
              </a:spcBef>
              <a:spcAft>
                <a:spcPts val="0"/>
              </a:spcAft>
              <a:buSzPts val="3450"/>
              <a:buNone/>
            </a:pPr>
            <a:r>
              <a:rPr lang="en"/>
              <a:t>It’s time to decode the sounds in the word!</a:t>
            </a:r>
            <a:endParaRPr/>
          </a:p>
          <a:p>
            <a:pPr marL="0" lvl="0" indent="0" algn="l" rtl="0">
              <a:lnSpc>
                <a:spcPct val="100000"/>
              </a:lnSpc>
              <a:spcBef>
                <a:spcPts val="0"/>
              </a:spcBef>
              <a:spcAft>
                <a:spcPts val="0"/>
              </a:spcAft>
              <a:buSzPts val="3450"/>
              <a:buNone/>
            </a:pPr>
            <a:endParaRPr/>
          </a:p>
          <a:p>
            <a:pPr marL="0" lvl="0" indent="0" algn="l" rtl="0">
              <a:lnSpc>
                <a:spcPct val="100000"/>
              </a:lnSpc>
              <a:spcBef>
                <a:spcPts val="0"/>
              </a:spcBef>
              <a:spcAft>
                <a:spcPts val="0"/>
              </a:spcAft>
              <a:buSzPts val="3450"/>
              <a:buNone/>
            </a:pPr>
            <a:r>
              <a:rPr lang="en"/>
              <a:t>It’s time to decode the sounds in the words so we can read the words!</a:t>
            </a:r>
            <a:endParaRPr/>
          </a:p>
          <a:p>
            <a:pPr marL="0" lvl="0" indent="0" algn="l" rtl="0">
              <a:lnSpc>
                <a:spcPct val="100000"/>
              </a:lnSpc>
              <a:spcBef>
                <a:spcPts val="0"/>
              </a:spcBef>
              <a:spcAft>
                <a:spcPts val="0"/>
              </a:spcAft>
              <a:buSzPts val="3450"/>
              <a:buNone/>
            </a:pPr>
            <a:endParaRPr/>
          </a:p>
        </p:txBody>
      </p:sp>
      <p:sp>
        <p:nvSpPr>
          <p:cNvPr id="113" name="Google Shape;113;p11"/>
          <p:cNvSpPr txBox="1">
            <a:spLocks noGrp="1"/>
          </p:cNvSpPr>
          <p:nvPr>
            <p:ph type="body" idx="2"/>
          </p:nvPr>
        </p:nvSpPr>
        <p:spPr>
          <a:xfrm>
            <a:off x="612750" y="631025"/>
            <a:ext cx="5742300" cy="2553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Decode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pic>
        <p:nvPicPr>
          <p:cNvPr id="114" name="Google Shape;114;p11"/>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15" name="Google Shape;115;p11"/>
          <p:cNvPicPr preferRelativeResize="0"/>
          <p:nvPr/>
        </p:nvPicPr>
        <p:blipFill rotWithShape="1">
          <a:blip r:embed="rId4">
            <a:alphaModFix/>
          </a:blip>
          <a:srcRect/>
          <a:stretch/>
        </p:blipFill>
        <p:spPr>
          <a:xfrm>
            <a:off x="619374" y="3236875"/>
            <a:ext cx="3224603" cy="233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1000"/>
                                        <p:tgtEl>
                                          <p:spTgt spid="111"/>
                                        </p:tgtEl>
                                        <p:attrNameLst>
                                          <p:attrName>ppt_w</p:attrName>
                                        </p:attrNameLst>
                                      </p:cBhvr>
                                      <p:tavLst>
                                        <p:tav tm="0">
                                          <p:val>
                                            <p:strVal val="0"/>
                                          </p:val>
                                        </p:tav>
                                        <p:tav tm="100000">
                                          <p:val>
                                            <p:strVal val="#ppt_w"/>
                                          </p:val>
                                        </p:tav>
                                      </p:tavLst>
                                    </p:anim>
                                    <p:anim calcmode="lin" valueType="num">
                                      <p:cBhvr additive="base">
                                        <p:cTn id="8" dur="1000"/>
                                        <p:tgtEl>
                                          <p:spTgt spid="11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2"/>
          <p:cNvSpPr txBox="1"/>
          <p:nvPr/>
        </p:nvSpPr>
        <p:spPr>
          <a:xfrm>
            <a:off x="15081782" y="3694314"/>
            <a:ext cx="3506400" cy="2956200"/>
          </a:xfrm>
          <a:prstGeom prst="rect">
            <a:avLst/>
          </a:prstGeom>
          <a:noFill/>
          <a:ln>
            <a:noFill/>
          </a:ln>
        </p:spPr>
        <p:txBody>
          <a:bodyPr spcFirstLastPara="1" wrap="square" lIns="150800" tIns="75375" rIns="150800" bIns="75375" anchor="t" anchorCtr="0">
            <a:noAutofit/>
          </a:bodyPr>
          <a:lstStyle/>
          <a:p>
            <a:pPr marL="0" marR="0" lvl="0" indent="0" algn="l" rtl="0">
              <a:lnSpc>
                <a:spcPct val="90000"/>
              </a:lnSpc>
              <a:spcBef>
                <a:spcPts val="0"/>
              </a:spcBef>
              <a:spcAft>
                <a:spcPts val="0"/>
              </a:spcAft>
              <a:buClr>
                <a:schemeClr val="lt1"/>
              </a:buClr>
              <a:buSzPts val="28800"/>
              <a:buFont typeface="Arial"/>
              <a:buNone/>
            </a:pPr>
            <a:endParaRPr sz="22000" b="1" i="0" u="none" strike="noStrike" cap="none">
              <a:solidFill>
                <a:srgbClr val="000000"/>
              </a:solidFill>
              <a:latin typeface="Questrial"/>
              <a:ea typeface="Questrial"/>
              <a:cs typeface="Questrial"/>
              <a:sym typeface="Questrial"/>
            </a:endParaRPr>
          </a:p>
        </p:txBody>
      </p:sp>
      <p:pic>
        <p:nvPicPr>
          <p:cNvPr id="122" name="Google Shape;122;p12"/>
          <p:cNvPicPr preferRelativeResize="0"/>
          <p:nvPr/>
        </p:nvPicPr>
        <p:blipFill rotWithShape="1">
          <a:blip r:embed="rId3">
            <a:alphaModFix/>
          </a:blip>
          <a:srcRect t="2936" b="2942"/>
          <a:stretch/>
        </p:blipFill>
        <p:spPr>
          <a:xfrm>
            <a:off x="10191260" y="2784347"/>
            <a:ext cx="4890520" cy="5742480"/>
          </a:xfrm>
          <a:prstGeom prst="rect">
            <a:avLst/>
          </a:prstGeom>
          <a:noFill/>
          <a:ln>
            <a:noFill/>
          </a:ln>
        </p:spPr>
      </p:pic>
      <p:sp>
        <p:nvSpPr>
          <p:cNvPr id="123" name="Google Shape;123;p12"/>
          <p:cNvSpPr txBox="1">
            <a:spLocks noGrp="1"/>
          </p:cNvSpPr>
          <p:nvPr>
            <p:ph type="body" idx="2"/>
          </p:nvPr>
        </p:nvSpPr>
        <p:spPr>
          <a:xfrm>
            <a:off x="612750" y="631025"/>
            <a:ext cx="5742300" cy="2351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pic>
        <p:nvPicPr>
          <p:cNvPr id="124" name="Google Shape;124;p12"/>
          <p:cNvPicPr preferRelativeResize="0"/>
          <p:nvPr/>
        </p:nvPicPr>
        <p:blipFill rotWithShape="1">
          <a:blip r:embed="rId4">
            <a:alphaModFix/>
          </a:blip>
          <a:srcRect/>
          <a:stretch/>
        </p:blipFill>
        <p:spPr>
          <a:xfrm>
            <a:off x="18281858" y="549800"/>
            <a:ext cx="669700" cy="1285901"/>
          </a:xfrm>
          <a:prstGeom prst="rect">
            <a:avLst/>
          </a:prstGeom>
          <a:noFill/>
          <a:ln>
            <a:noFill/>
          </a:ln>
        </p:spPr>
      </p:pic>
      <p:pic>
        <p:nvPicPr>
          <p:cNvPr id="125" name="Google Shape;125;p12"/>
          <p:cNvPicPr preferRelativeResize="0"/>
          <p:nvPr/>
        </p:nvPicPr>
        <p:blipFill rotWithShape="1">
          <a:blip r:embed="rId5">
            <a:alphaModFix/>
          </a:blip>
          <a:srcRect/>
          <a:stretch/>
        </p:blipFill>
        <p:spPr>
          <a:xfrm>
            <a:off x="537975" y="3283650"/>
            <a:ext cx="3734709" cy="2499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13"/>
          <p:cNvPicPr preferRelativeResize="0"/>
          <p:nvPr/>
        </p:nvPicPr>
        <p:blipFill rotWithShape="1">
          <a:blip r:embed="rId3">
            <a:alphaModFix/>
          </a:blip>
          <a:srcRect t="2936" b="2942"/>
          <a:stretch/>
        </p:blipFill>
        <p:spPr>
          <a:xfrm>
            <a:off x="10493568" y="2784320"/>
            <a:ext cx="4890520" cy="5742480"/>
          </a:xfrm>
          <a:prstGeom prst="rect">
            <a:avLst/>
          </a:prstGeom>
          <a:noFill/>
          <a:ln>
            <a:noFill/>
          </a:ln>
        </p:spPr>
      </p:pic>
      <p:sp>
        <p:nvSpPr>
          <p:cNvPr id="132" name="Google Shape;132;p13"/>
          <p:cNvSpPr txBox="1">
            <a:spLocks noGrp="1"/>
          </p:cNvSpPr>
          <p:nvPr>
            <p:ph type="body" idx="2"/>
          </p:nvPr>
        </p:nvSpPr>
        <p:spPr>
          <a:xfrm>
            <a:off x="612750" y="631025"/>
            <a:ext cx="5742300" cy="32649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High </a:t>
            </a:r>
            <a:br>
              <a:rPr lang="en" b="1"/>
            </a:br>
            <a:r>
              <a:rPr lang="en" b="1"/>
              <a:t>Frequency </a:t>
            </a:r>
            <a:br>
              <a:rPr lang="en" b="1"/>
            </a:br>
            <a:r>
              <a:rPr lang="en" b="1"/>
              <a:t>Words</a:t>
            </a:r>
            <a:endParaRPr b="1"/>
          </a:p>
          <a:p>
            <a:pPr marL="0" lvl="0" indent="0" algn="l" rtl="0">
              <a:lnSpc>
                <a:spcPct val="100000"/>
              </a:lnSpc>
              <a:spcBef>
                <a:spcPts val="0"/>
              </a:spcBef>
              <a:spcAft>
                <a:spcPts val="0"/>
              </a:spcAft>
              <a:buSzPts val="7600"/>
              <a:buNone/>
            </a:pPr>
            <a:endParaRPr/>
          </a:p>
        </p:txBody>
      </p:sp>
      <p:sp>
        <p:nvSpPr>
          <p:cNvPr id="133" name="Google Shape;133;p13"/>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34" name="Google Shape;134;p13"/>
          <p:cNvPicPr preferRelativeResize="0"/>
          <p:nvPr/>
        </p:nvPicPr>
        <p:blipFill rotWithShape="1">
          <a:blip r:embed="rId4">
            <a:alphaModFix/>
          </a:blip>
          <a:srcRect/>
          <a:stretch/>
        </p:blipFill>
        <p:spPr>
          <a:xfrm>
            <a:off x="17653913" y="312775"/>
            <a:ext cx="1821935" cy="1567072"/>
          </a:xfrm>
          <a:prstGeom prst="rect">
            <a:avLst/>
          </a:prstGeom>
          <a:noFill/>
          <a:ln>
            <a:noFill/>
          </a:ln>
        </p:spPr>
      </p:pic>
      <p:pic>
        <p:nvPicPr>
          <p:cNvPr id="135" name="Google Shape;135;p13"/>
          <p:cNvPicPr preferRelativeResize="0"/>
          <p:nvPr/>
        </p:nvPicPr>
        <p:blipFill rotWithShape="1">
          <a:blip r:embed="rId5">
            <a:alphaModFix/>
          </a:blip>
          <a:srcRect/>
          <a:stretch/>
        </p:blipFill>
        <p:spPr>
          <a:xfrm>
            <a:off x="690325" y="4334725"/>
            <a:ext cx="2263725" cy="2130276"/>
          </a:xfrm>
          <a:prstGeom prst="rect">
            <a:avLst/>
          </a:prstGeom>
          <a:noFill/>
          <a:ln>
            <a:noFill/>
          </a:ln>
        </p:spPr>
      </p:pic>
    </p:spTree>
  </p:cSld>
  <p:clrMapOvr>
    <a:masterClrMapping/>
  </p:clrMapOvr>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1949</Words>
  <Application>Microsoft Office PowerPoint</Application>
  <PresentationFormat>Custom</PresentationFormat>
  <Paragraphs>126</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Questrial</vt:lpstr>
      <vt:lpstr>Calibri</vt:lpstr>
      <vt:lpstr>Poppins</vt:lpstr>
      <vt:lpstr>Poppins Black</vt:lpstr>
      <vt:lpstr>Short Stack</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3</cp:revision>
  <dcterms:modified xsi:type="dcterms:W3CDTF">2024-09-17T20:22:28Z</dcterms:modified>
</cp:coreProperties>
</file>