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Poppins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88">
          <p15:clr>
            <a:srgbClr val="A4A3A4"/>
          </p15:clr>
        </p15:guide>
        <p15:guide id="2" pos="411">
          <p15:clr>
            <a:srgbClr val="A4A3A4"/>
          </p15:clr>
        </p15:guide>
        <p15:guide id="3" orient="horz" pos="158">
          <p15:clr>
            <a:srgbClr val="9AA0A6"/>
          </p15:clr>
        </p15:guide>
        <p15:guide id="4" orient="horz" pos="2454">
          <p15:clr>
            <a:srgbClr val="9AA0A6"/>
          </p15:clr>
        </p15:guide>
        <p15:guide id="5" pos="84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88" orient="horz"/>
        <p:guide pos="411"/>
        <p:guide pos="158" orient="horz"/>
        <p:guide pos="2454" orient="horz"/>
        <p:guide pos="842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22" Type="http://schemas.openxmlformats.org/officeDocument/2006/relationships/font" Target="fonts/PoppinsExtraBold-boldItalic.fntdata"/><Relationship Id="rId10" Type="http://schemas.openxmlformats.org/officeDocument/2006/relationships/slide" Target="slides/slide5.xml"/><Relationship Id="rId21" Type="http://schemas.openxmlformats.org/officeDocument/2006/relationships/font" Target="fonts/PoppinsExtraBo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Remember that when a word ends with a final bossy e, the e makes the vowel say its name, the long vowel sound. Today we are going to take about another special sound the letter "g" can make. Did you know that some consonants can make two sounds just like the short and long vowel sounds? We learned that the letter c can say /k/ or /s/, the hard and soft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g.</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the letter "g" we know that "g" makes the /g/ sound or a hard sound. Did you know that the "g" letter has superpowers and can also make the /j/ sound too, a soft sound? When "g" is followed by e, i, or y letters it makes the /j/ or soft sound. When "g" is followed by a, o, or u it makes the /g/ sound or hard sound. For example, when we see the word </a:t>
            </a:r>
            <a:r>
              <a:rPr i="1" lang="en" sz="1200">
                <a:solidFill>
                  <a:schemeClr val="dk1"/>
                </a:solidFill>
                <a:latin typeface="Poppins"/>
                <a:ea typeface="Poppins"/>
                <a:cs typeface="Poppins"/>
                <a:sym typeface="Poppins"/>
              </a:rPr>
              <a:t>gem</a:t>
            </a:r>
            <a:r>
              <a:rPr lang="en" sz="1200">
                <a:solidFill>
                  <a:schemeClr val="dk1"/>
                </a:solidFill>
                <a:latin typeface="Poppins"/>
                <a:ea typeface="Poppins"/>
                <a:cs typeface="Poppins"/>
                <a:sym typeface="Poppins"/>
              </a:rPr>
              <a:t> we say /j/ /e/ /m/ = gem.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the 2 sounds of 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g</a:t>
            </a:r>
            <a:r>
              <a:rPr lang="en" sz="1200">
                <a:solidFill>
                  <a:schemeClr val="dk1"/>
                </a:solidFill>
                <a:latin typeface="Poppins"/>
                <a:ea typeface="Poppins"/>
                <a:cs typeface="Poppins"/>
                <a:sym typeface="Poppins"/>
              </a:rPr>
              <a:t> and listen as students say /g/ /j/.</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Nice. Let's review all our sound letter cards including our new card, 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 ai, ay, ee, ea, igh, c</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that when we see the letter "g", we know that "g" makes the /g/ sound or a hard sound. Did you know that the "g" letter has superpowers and can also make the /j/ sound too, a soft sound? When "g" is followed by e, i, or y letters it makes the /j/ or soft sound. We are going to focus on the soft "g" /j/ sound today. For example, when we see the word </a:t>
            </a:r>
            <a:r>
              <a:rPr i="1" lang="en" sz="1200">
                <a:solidFill>
                  <a:schemeClr val="dk1"/>
                </a:solidFill>
                <a:latin typeface="Poppins"/>
                <a:ea typeface="Poppins"/>
                <a:cs typeface="Poppins"/>
                <a:sym typeface="Poppins"/>
              </a:rPr>
              <a:t>gem</a:t>
            </a:r>
            <a:r>
              <a:rPr lang="en" sz="1200">
                <a:solidFill>
                  <a:schemeClr val="dk1"/>
                </a:solidFill>
                <a:latin typeface="Poppins"/>
                <a:ea typeface="Poppins"/>
                <a:cs typeface="Poppins"/>
                <a:sym typeface="Poppins"/>
              </a:rPr>
              <a:t> we say /j/ /e/ /m/ = gem. The "e" that comes after the "g" makes the "g" have the soft /j/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gist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 soft g /j/ sound. When we say</a:t>
            </a:r>
            <a:r>
              <a:rPr i="1" lang="en" sz="1200">
                <a:solidFill>
                  <a:schemeClr val="dk1"/>
                </a:solidFill>
                <a:latin typeface="Poppins"/>
                <a:ea typeface="Poppins"/>
                <a:cs typeface="Poppins"/>
                <a:sym typeface="Poppins"/>
              </a:rPr>
              <a:t> gist</a:t>
            </a:r>
            <a:r>
              <a:rPr lang="en" sz="1200">
                <a:solidFill>
                  <a:schemeClr val="dk1"/>
                </a:solidFill>
                <a:latin typeface="Poppins"/>
                <a:ea typeface="Poppins"/>
                <a:cs typeface="Poppins"/>
                <a:sym typeface="Poppins"/>
              </a:rPr>
              <a:t> we say /j/ /i/ /s/ /t/ = gist. The "i" that comes after the "g" makes the "g" have the soft /j/ sound.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/j/ /i/ /s/ /t/ = "gist"?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the "g" makes the soft /j/ sound because the letter "i" comes after the letter "g".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gel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g and says /j/ because next comes a vowel, e. I notice that this word is a consonant vowel consonant so I know that this vowel makes the short /e/ sound. The "e" that comes after the "g" makes the "g" have the soft /j/ sound. Do you agree? Why or why not?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"e" that comes after the "g" makes the "g" have the soft /j/ sound. We have /g/ /e/ /l/. The word is /g/ /e/ /l/ = "gel". Let's blend it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when "g" is followed by e, i, or y letters it makes the /j/ or soft sound. Great thinking while blending the sounds today!</a:t>
            </a:r>
            <a:endParaRPr b="1" sz="1200">
              <a:solidFill>
                <a:schemeClr val="dk1"/>
              </a:solidFill>
              <a:latin typeface="Poppins"/>
              <a:ea typeface="Poppins"/>
              <a:cs typeface="Poppins"/>
              <a:sym typeface="Poppins"/>
            </a:endParaRPr>
          </a:p>
        </p:txBody>
      </p:sp>
      <p:sp>
        <p:nvSpPr>
          <p:cNvPr id="64" name="Google Shape;64;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5" name="Google Shape;65;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magic.</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"g" is followed by e, i, or y letters it makes the /j/ or soft sound. We'll use the soft "g" sound /j/ since "i" comes after "g".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 /a/ /j/ /i/ /k/ = "magic". Yes, the word is "magic".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gym.</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"y after the "g" and I know that the "g" will say the soft sound /j/.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/j/ /i/ /m/ = "gym".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The gentle giant had ginger hair.</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"g" is followed by e, i, or y letters it makes the /j/ or soft sound. Those brains are growing!</a:t>
            </a:r>
            <a:endParaRPr b="1" sz="1200">
              <a:solidFill>
                <a:schemeClr val="dk1"/>
              </a:solidFill>
              <a:latin typeface="Poppins"/>
              <a:ea typeface="Poppins"/>
              <a:cs typeface="Poppins"/>
              <a:sym typeface="Poppins"/>
            </a:endParaRPr>
          </a:p>
        </p:txBody>
      </p:sp>
      <p:sp>
        <p:nvSpPr>
          <p:cNvPr id="86" name="Google Shape;8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7" name="Google Shape;8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gem, gist, gym, gel, magic, ginger</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ginger</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ginger</a:t>
            </a:r>
            <a:r>
              <a:rPr lang="en" sz="1200">
                <a:solidFill>
                  <a:schemeClr val="dk1"/>
                </a:solidFill>
                <a:latin typeface="Poppins"/>
                <a:ea typeface="Poppins"/>
                <a:cs typeface="Poppins"/>
                <a:sym typeface="Poppins"/>
              </a:rPr>
              <a:t>? Let's listen to the sounds and match the sound to the correct letter. The word is "ginger". I hear /j/ /i/ /n/ /j/ /er/. I know that sound for /j/ = g, /i/ = i, /n/ = n, /j/ = g, /er/ = er because we know that "g" makes a soft sound /j/. We learned that when "g" is followed by e, i, or y letters it makes the /j/ or soft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ginger</a:t>
            </a:r>
            <a:r>
              <a:rPr i="1" lang="en" sz="1200">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g-i-n-g-e-r. We spell /j/ /i/ /n/ /j/ /er/ = g-i-n-g-e-r. </a:t>
            </a:r>
            <a:endParaRPr sz="1200">
              <a:solidFill>
                <a:schemeClr val="dk1"/>
              </a:solidFill>
              <a:latin typeface="Poppins"/>
              <a:ea typeface="Poppins"/>
              <a:cs typeface="Poppins"/>
              <a:sym typeface="Poppins"/>
            </a:endParaRPr>
          </a:p>
        </p:txBody>
      </p:sp>
      <p:sp>
        <p:nvSpPr>
          <p:cNvPr id="116" name="Google Shape;11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spell the word </a:t>
            </a:r>
            <a:r>
              <a:rPr i="1" lang="en" sz="1200">
                <a:solidFill>
                  <a:schemeClr val="dk1"/>
                </a:solidFill>
                <a:latin typeface="Poppins"/>
                <a:ea typeface="Poppins"/>
                <a:cs typeface="Poppins"/>
                <a:sym typeface="Poppins"/>
              </a:rPr>
              <a:t>magic. </a:t>
            </a:r>
            <a:r>
              <a:rPr lang="en" sz="1200">
                <a:solidFill>
                  <a:schemeClr val="dk1"/>
                </a:solidFill>
                <a:latin typeface="Poppins"/>
                <a:ea typeface="Poppins"/>
                <a:cs typeface="Poppins"/>
                <a:sym typeface="Poppins"/>
              </a:rPr>
              <a:t>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write the letters for the word "magic", /m/ /a/ /j/ /i/ /k/ = m-a-g-i-c. We know that "g" makes a soft sound /j/. We learned that when "g" is followed by e, i, or y letters, it makes the /j/ or soft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35" name="Google Shape;13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7ffae1503_3_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also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2 syllables with the break between the 2 consonants. The first syllable is read the same as a-l-l = "all". And you know the second syllable! A vowel at the end of a syllable says its name. /s/ /o/ = "so". Let's put the two syllables together - "all" "so", "also"! </a:t>
            </a:r>
            <a:r>
              <a:rPr i="1" lang="en" sz="1200">
                <a:solidFill>
                  <a:schemeClr val="dk1"/>
                </a:solidFill>
                <a:latin typeface="Poppins"/>
                <a:ea typeface="Poppins"/>
                <a:cs typeface="Poppins"/>
                <a:sym typeface="Poppins"/>
              </a:rPr>
              <a:t>I'd like to go also.</a:t>
            </a:r>
            <a:r>
              <a:rPr lang="en" sz="1200">
                <a:solidFill>
                  <a:schemeClr val="dk1"/>
                </a:solidFill>
                <a:latin typeface="Poppins"/>
                <a:ea typeface="Poppins"/>
                <a:cs typeface="Poppins"/>
                <a:sym typeface="Poppins"/>
              </a:rPr>
              <a:t>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We have one more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good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two vowels next to each other. Let's start at the beginning of the word, /g/. o-o says /oo/ in this word. We end with a /d/. Time to blend. /g/ /oo/ /d/ = "good". </a:t>
            </a:r>
            <a:r>
              <a:rPr i="1" lang="en" sz="1200">
                <a:solidFill>
                  <a:schemeClr val="dk1"/>
                </a:solidFill>
                <a:latin typeface="Poppins"/>
                <a:ea typeface="Poppins"/>
                <a:cs typeface="Poppins"/>
                <a:sym typeface="Poppins"/>
              </a:rPr>
              <a:t>Good work growing those brains!</a:t>
            </a:r>
            <a:r>
              <a:rPr lang="en" sz="1200">
                <a:solidFill>
                  <a:schemeClr val="dk1"/>
                </a:solidFill>
                <a:latin typeface="Poppins"/>
                <a:ea typeface="Poppins"/>
                <a:cs typeface="Poppins"/>
                <a:sym typeface="Poppins"/>
              </a:rPr>
              <a:t> Let's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also, good</a:t>
            </a:r>
            <a:endParaRPr b="1" sz="1200">
              <a:solidFill>
                <a:schemeClr val="dk1"/>
              </a:solidFill>
              <a:latin typeface="Poppins"/>
              <a:ea typeface="Poppins"/>
              <a:cs typeface="Poppins"/>
              <a:sym typeface="Poppins"/>
            </a:endParaRPr>
          </a:p>
        </p:txBody>
      </p:sp>
      <p:sp>
        <p:nvSpPr>
          <p:cNvPr id="153" name="Google Shape;153;g2e7ffae1503_3_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4" name="Google Shape;154;g2e7ffae1503_3_0:notes"/>
          <p:cNvSpPr/>
          <p:nvPr>
            <p:ph idx="2" type="sldImg"/>
          </p:nvPr>
        </p:nvSpPr>
        <p:spPr>
          <a:xfrm>
            <a:off x="97670" y="139700"/>
            <a:ext cx="1557221"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5.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11" Type="http://schemas.openxmlformats.org/officeDocument/2006/relationships/image" Target="../media/image3.png"/><Relationship Id="rId10" Type="http://schemas.openxmlformats.org/officeDocument/2006/relationships/image" Target="../media/image35.png"/><Relationship Id="rId12" Type="http://schemas.openxmlformats.org/officeDocument/2006/relationships/image" Target="../media/image4.png"/><Relationship Id="rId9" Type="http://schemas.openxmlformats.org/officeDocument/2006/relationships/image" Target="../media/image3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7.png"/><Relationship Id="rId8"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067262" y="922406"/>
            <a:ext cx="3751849" cy="9609960"/>
          </a:xfrm>
          <a:prstGeom prst="rect">
            <a:avLst/>
          </a:prstGeom>
          <a:noFill/>
          <a:ln>
            <a:noFill/>
          </a:ln>
        </p:spPr>
      </p:pic>
      <p:sp>
        <p:nvSpPr>
          <p:cNvPr id="32" name="Google Shape;32;p7"/>
          <p:cNvSpPr txBox="1"/>
          <p:nvPr/>
        </p:nvSpPr>
        <p:spPr>
          <a:xfrm>
            <a:off x="11067262" y="4832216"/>
            <a:ext cx="3752400" cy="56976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8000" u="none" cap="none" strike="noStrike">
                <a:solidFill>
                  <a:schemeClr val="accent1"/>
                </a:solidFill>
                <a:highlight>
                  <a:schemeClr val="lt1"/>
                </a:highlight>
                <a:latin typeface="Poppins"/>
                <a:ea typeface="Poppins"/>
                <a:cs typeface="Poppins"/>
                <a:sym typeface="Poppins"/>
              </a:rPr>
              <a:t>g</a:t>
            </a:r>
            <a:r>
              <a:rPr b="1" i="0" lang="en" sz="8000" u="none" cap="none" strike="noStrike">
                <a:solidFill>
                  <a:srgbClr val="FF0000"/>
                </a:solidFill>
                <a:highlight>
                  <a:srgbClr val="FFFFFF"/>
                </a:highlight>
                <a:latin typeface="Poppins"/>
                <a:ea typeface="Poppins"/>
                <a:cs typeface="Poppins"/>
                <a:sym typeface="Poppins"/>
              </a:rPr>
              <a:t>e</a:t>
            </a:r>
            <a:r>
              <a:rPr b="1" i="0" lang="en" sz="8000" u="none" cap="none" strike="noStrike">
                <a:solidFill>
                  <a:schemeClr val="accent1"/>
                </a:solidFill>
                <a:highlight>
                  <a:srgbClr val="FFFFFF"/>
                </a:highlight>
                <a:latin typeface="Poppins"/>
                <a:ea typeface="Poppins"/>
                <a:cs typeface="Poppins"/>
                <a:sym typeface="Poppins"/>
              </a:rPr>
              <a:t>m</a:t>
            </a:r>
            <a:r>
              <a:rPr b="1" i="0" lang="en" sz="5900" u="none" cap="none" strike="noStrike">
                <a:solidFill>
                  <a:srgbClr val="242424"/>
                </a:solidFill>
                <a:highlight>
                  <a:srgbClr val="FFFFFF"/>
                </a:highlight>
                <a:latin typeface="Poppins"/>
                <a:ea typeface="Poppins"/>
                <a:cs typeface="Poppins"/>
                <a:sym typeface="Poppins"/>
              </a:rPr>
              <a:t> </a:t>
            </a:r>
            <a:endParaRPr b="1" i="0" sz="59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200"/>
              <a:buFont typeface="Arial"/>
              <a:buNone/>
            </a:pPr>
            <a:r>
              <a:rPr b="1" i="0" lang="en" sz="4500" u="none" cap="none" strike="noStrike">
                <a:solidFill>
                  <a:schemeClr val="dk1"/>
                </a:solidFill>
                <a:highlight>
                  <a:schemeClr val="lt1"/>
                </a:highlight>
                <a:latin typeface="Poppins"/>
                <a:ea typeface="Poppins"/>
                <a:cs typeface="Poppins"/>
                <a:sym typeface="Poppins"/>
              </a:rPr>
              <a:t>/</a:t>
            </a:r>
            <a:r>
              <a:rPr b="1" i="0" lang="en" sz="4500" u="none" cap="none" strike="noStrike">
                <a:solidFill>
                  <a:schemeClr val="accent1"/>
                </a:solidFill>
                <a:highlight>
                  <a:schemeClr val="lt1"/>
                </a:highlight>
                <a:latin typeface="Poppins"/>
                <a:ea typeface="Poppins"/>
                <a:cs typeface="Poppins"/>
                <a:sym typeface="Poppins"/>
              </a:rPr>
              <a:t>j</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rgbClr val="FF0000"/>
                </a:solidFill>
                <a:highlight>
                  <a:schemeClr val="lt1"/>
                </a:highlight>
                <a:latin typeface="Poppins"/>
                <a:ea typeface="Poppins"/>
                <a:cs typeface="Poppins"/>
                <a:sym typeface="Poppins"/>
              </a:rPr>
              <a:t>ĕ</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chemeClr val="accent1"/>
                </a:solidFill>
                <a:highlight>
                  <a:schemeClr val="lt1"/>
                </a:highlight>
                <a:latin typeface="Poppins"/>
                <a:ea typeface="Poppins"/>
                <a:cs typeface="Poppins"/>
                <a:sym typeface="Poppins"/>
              </a:rPr>
              <a:t>m</a:t>
            </a:r>
            <a:r>
              <a:rPr b="1" i="0" lang="en" sz="4500" u="none" cap="none" strike="noStrike">
                <a:solidFill>
                  <a:schemeClr val="dk1"/>
                </a:solidFill>
                <a:highlight>
                  <a:schemeClr val="lt1"/>
                </a:highlight>
                <a:latin typeface="Poppins"/>
                <a:ea typeface="Poppins"/>
                <a:cs typeface="Poppins"/>
                <a:sym typeface="Poppins"/>
              </a:rPr>
              <a:t>/</a:t>
            </a:r>
            <a:r>
              <a:rPr b="1" i="0" lang="en" sz="4200" u="none" cap="none" strike="noStrike">
                <a:solidFill>
                  <a:schemeClr val="dk1"/>
                </a:solidFill>
                <a:highlight>
                  <a:schemeClr val="lt1"/>
                </a:highlight>
                <a:latin typeface="Poppins"/>
                <a:ea typeface="Poppins"/>
                <a:cs typeface="Poppins"/>
                <a:sym typeface="Poppins"/>
              </a:rPr>
              <a:t> </a:t>
            </a:r>
            <a:endParaRPr b="1" i="0" sz="42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200"/>
              <a:buFont typeface="Arial"/>
              <a:buNone/>
            </a:pPr>
            <a:r>
              <a:rPr b="1" i="0" lang="en" sz="6500" u="none" cap="none" strike="noStrike">
                <a:solidFill>
                  <a:srgbClr val="242424"/>
                </a:solidFill>
                <a:highlight>
                  <a:srgbClr val="FFFFFF"/>
                </a:highlight>
                <a:latin typeface="Poppins"/>
                <a:ea typeface="Poppins"/>
                <a:cs typeface="Poppins"/>
                <a:sym typeface="Poppins"/>
              </a:rPr>
              <a:t>= </a:t>
            </a:r>
            <a:r>
              <a:rPr b="1" i="0" lang="en" sz="6500" u="none" cap="none" strike="noStrike">
                <a:solidFill>
                  <a:schemeClr val="accent1"/>
                </a:solidFill>
                <a:highlight>
                  <a:schemeClr val="lt1"/>
                </a:highlight>
                <a:latin typeface="Poppins"/>
                <a:ea typeface="Poppins"/>
                <a:cs typeface="Poppins"/>
                <a:sym typeface="Poppins"/>
              </a:rPr>
              <a:t>j</a:t>
            </a:r>
            <a:r>
              <a:rPr b="1" i="0" lang="en" sz="6500" u="none" cap="none" strike="noStrike">
                <a:solidFill>
                  <a:srgbClr val="FF0000"/>
                </a:solidFill>
                <a:highlight>
                  <a:srgbClr val="FFFFFF"/>
                </a:highlight>
                <a:latin typeface="Poppins"/>
                <a:ea typeface="Poppins"/>
                <a:cs typeface="Poppins"/>
                <a:sym typeface="Poppins"/>
              </a:rPr>
              <a:t>e</a:t>
            </a:r>
            <a:r>
              <a:rPr b="1" i="0" lang="en" sz="6500" u="none" cap="none" strike="noStrike">
                <a:solidFill>
                  <a:schemeClr val="accent1"/>
                </a:solidFill>
                <a:highlight>
                  <a:srgbClr val="FFFFFF"/>
                </a:highlight>
                <a:latin typeface="Poppins"/>
                <a:ea typeface="Poppins"/>
                <a:cs typeface="Poppins"/>
                <a:sym typeface="Poppins"/>
              </a:rPr>
              <a:t>m</a:t>
            </a:r>
            <a:r>
              <a:rPr b="1" i="0" lang="en" sz="7300" u="none" cap="none" strike="noStrike">
                <a:solidFill>
                  <a:srgbClr val="006FB6"/>
                </a:solidFill>
                <a:highlight>
                  <a:srgbClr val="FFFFFF"/>
                </a:highlight>
                <a:latin typeface="Poppins"/>
                <a:ea typeface="Poppins"/>
                <a:cs typeface="Poppins"/>
                <a:sym typeface="Poppins"/>
              </a:rPr>
              <a:t> </a:t>
            </a:r>
            <a:endParaRPr b="1" i="0" sz="73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1373013" y="4999500"/>
            <a:ext cx="3155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0" l="0" r="0" t="9"/>
          <a:stretch/>
        </p:blipFill>
        <p:spPr>
          <a:xfrm>
            <a:off x="11575422" y="1642253"/>
            <a:ext cx="2750404" cy="2784167"/>
          </a:xfrm>
          <a:prstGeom prst="rect">
            <a:avLst/>
          </a:prstGeom>
          <a:noFill/>
          <a:ln>
            <a:noFill/>
          </a:ln>
          <a:effectLst>
            <a:outerShdw blurRad="57150" rotWithShape="0" algn="bl" dir="5400000" dist="19050">
              <a:srgbClr val="000000">
                <a:alpha val="48627"/>
              </a:srgbClr>
            </a:outerShdw>
          </a:effectLst>
        </p:spPr>
      </p:pic>
      <p:sp>
        <p:nvSpPr>
          <p:cNvPr id="35" name="Google Shape;35;p7"/>
          <p:cNvSpPr txBox="1"/>
          <p:nvPr>
            <p:ph idx="1" type="body"/>
          </p:nvPr>
        </p:nvSpPr>
        <p:spPr>
          <a:xfrm>
            <a:off x="612750" y="6154125"/>
            <a:ext cx="5738700" cy="31722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It’s time to learn new sounds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We use the sound rule to help us read!</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36" name="Google Shape;36;p7"/>
          <p:cNvSpPr txBox="1"/>
          <p:nvPr>
            <p:ph idx="2" type="body"/>
          </p:nvPr>
        </p:nvSpPr>
        <p:spPr>
          <a:xfrm>
            <a:off x="612750" y="631025"/>
            <a:ext cx="5738700" cy="253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588743" y="1907884"/>
            <a:ext cx="11207967" cy="8649449"/>
          </a:xfrm>
          <a:prstGeom prst="rect">
            <a:avLst/>
          </a:prstGeom>
          <a:noFill/>
          <a:ln>
            <a:noFill/>
          </a:ln>
        </p:spPr>
      </p:pic>
      <p:pic>
        <p:nvPicPr>
          <p:cNvPr id="48" name="Google Shape;48;p8"/>
          <p:cNvPicPr preferRelativeResize="0"/>
          <p:nvPr/>
        </p:nvPicPr>
        <p:blipFill rotWithShape="1">
          <a:blip r:embed="rId4">
            <a:alphaModFix/>
          </a:blip>
          <a:srcRect b="1027" l="0" r="0" t="1038"/>
          <a:stretch/>
        </p:blipFill>
        <p:spPr>
          <a:xfrm>
            <a:off x="9182457" y="1809655"/>
            <a:ext cx="8402549" cy="8461663"/>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9182457" y="1809655"/>
            <a:ext cx="8402546" cy="8461238"/>
          </a:xfrm>
          <a:prstGeom prst="rect">
            <a:avLst/>
          </a:prstGeom>
          <a:noFill/>
          <a:ln>
            <a:noFill/>
          </a:ln>
        </p:spPr>
      </p:pic>
      <p:pic>
        <p:nvPicPr>
          <p:cNvPr id="50" name="Google Shape;50;p8"/>
          <p:cNvPicPr preferRelativeResize="0"/>
          <p:nvPr/>
        </p:nvPicPr>
        <p:blipFill rotWithShape="1">
          <a:blip r:embed="rId6">
            <a:alphaModFix/>
          </a:blip>
          <a:srcRect b="1257" l="0" r="0" t="1247"/>
          <a:stretch/>
        </p:blipFill>
        <p:spPr>
          <a:xfrm>
            <a:off x="9182412" y="1809655"/>
            <a:ext cx="8402547" cy="8461708"/>
          </a:xfrm>
          <a:prstGeom prst="rect">
            <a:avLst/>
          </a:prstGeom>
          <a:noFill/>
          <a:ln>
            <a:noFill/>
          </a:ln>
        </p:spPr>
      </p:pic>
      <p:pic>
        <p:nvPicPr>
          <p:cNvPr id="51" name="Google Shape;51;p8"/>
          <p:cNvPicPr preferRelativeResize="0"/>
          <p:nvPr/>
        </p:nvPicPr>
        <p:blipFill rotWithShape="1">
          <a:blip r:embed="rId7">
            <a:alphaModFix/>
          </a:blip>
          <a:srcRect b="1257" l="0" r="0" t="1247"/>
          <a:stretch/>
        </p:blipFill>
        <p:spPr>
          <a:xfrm>
            <a:off x="9182459" y="1809655"/>
            <a:ext cx="8402547" cy="8461660"/>
          </a:xfrm>
          <a:prstGeom prst="rect">
            <a:avLst/>
          </a:prstGeom>
          <a:noFill/>
          <a:ln>
            <a:noFill/>
          </a:ln>
        </p:spPr>
      </p:pic>
      <p:pic>
        <p:nvPicPr>
          <p:cNvPr id="52" name="Google Shape;52;p8"/>
          <p:cNvPicPr preferRelativeResize="0"/>
          <p:nvPr/>
        </p:nvPicPr>
        <p:blipFill rotWithShape="1">
          <a:blip r:embed="rId8">
            <a:alphaModFix/>
          </a:blip>
          <a:srcRect b="1671" l="0" r="0" t="1672"/>
          <a:stretch/>
        </p:blipFill>
        <p:spPr>
          <a:xfrm>
            <a:off x="9182459" y="1809655"/>
            <a:ext cx="8402550" cy="8461660"/>
          </a:xfrm>
          <a:prstGeom prst="rect">
            <a:avLst/>
          </a:prstGeom>
          <a:noFill/>
          <a:ln>
            <a:noFill/>
          </a:ln>
        </p:spPr>
      </p:pic>
      <p:pic>
        <p:nvPicPr>
          <p:cNvPr id="53" name="Google Shape;53;p8"/>
          <p:cNvPicPr preferRelativeResize="0"/>
          <p:nvPr/>
        </p:nvPicPr>
        <p:blipFill rotWithShape="1">
          <a:blip r:embed="rId9">
            <a:alphaModFix/>
          </a:blip>
          <a:srcRect b="1062" l="0" r="0" t="1066"/>
          <a:stretch/>
        </p:blipFill>
        <p:spPr>
          <a:xfrm>
            <a:off x="9182459" y="1809655"/>
            <a:ext cx="8402542" cy="8461662"/>
          </a:xfrm>
          <a:prstGeom prst="rect">
            <a:avLst/>
          </a:prstGeom>
          <a:noFill/>
          <a:ln>
            <a:noFill/>
          </a:ln>
        </p:spPr>
      </p:pic>
      <p:pic>
        <p:nvPicPr>
          <p:cNvPr id="54" name="Google Shape;54;p8"/>
          <p:cNvPicPr preferRelativeResize="0"/>
          <p:nvPr/>
        </p:nvPicPr>
        <p:blipFill rotWithShape="1">
          <a:blip r:embed="rId10">
            <a:alphaModFix/>
          </a:blip>
          <a:srcRect b="0" l="0" r="0" t="9"/>
          <a:stretch/>
        </p:blipFill>
        <p:spPr>
          <a:xfrm>
            <a:off x="9182459" y="1809655"/>
            <a:ext cx="8402550" cy="8461250"/>
          </a:xfrm>
          <a:prstGeom prst="rect">
            <a:avLst/>
          </a:prstGeom>
          <a:noFill/>
          <a:ln>
            <a:noFill/>
          </a:ln>
        </p:spPr>
      </p:pic>
      <p:sp>
        <p:nvSpPr>
          <p:cNvPr id="55" name="Google Shape;55;p8"/>
          <p:cNvSpPr txBox="1"/>
          <p:nvPr>
            <p:ph idx="2" type="body"/>
          </p:nvPr>
        </p:nvSpPr>
        <p:spPr>
          <a:xfrm>
            <a:off x="612750" y="631025"/>
            <a:ext cx="6096600" cy="271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6" name="Google Shape;56;p8"/>
          <p:cNvGrpSpPr/>
          <p:nvPr/>
        </p:nvGrpSpPr>
        <p:grpSpPr>
          <a:xfrm>
            <a:off x="599448" y="3308558"/>
            <a:ext cx="2489999" cy="2588607"/>
            <a:chOff x="599452" y="3110429"/>
            <a:chExt cx="2680589" cy="2786745"/>
          </a:xfrm>
        </p:grpSpPr>
        <p:sp>
          <p:nvSpPr>
            <p:cNvPr id="57" name="Google Shape;57;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8"/>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59" name="Google Shape;59;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1" name="Google Shape;61;p8"/>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
                                        <p:tgtEl>
                                          <p:spTgt spid="51"/>
                                        </p:tgtEl>
                                        <p:attrNameLst>
                                          <p:attrName>ppt_w</p:attrName>
                                        </p:attrNameLst>
                                      </p:cBhvr>
                                      <p:tavLst>
                                        <p:tav fmla="" tm="0">
                                          <p:val>
                                            <p:strVal val="0"/>
                                          </p:val>
                                        </p:tav>
                                        <p:tav fmla="" tm="100000">
                                          <p:val>
                                            <p:strVal val="#ppt_w"/>
                                          </p:val>
                                        </p:tav>
                                      </p:tavLst>
                                    </p:anim>
                                    <p:anim calcmode="lin" valueType="num">
                                      <p:cBhvr additive="base">
                                        <p:cTn dur="1"/>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
                                        <p:tgtEl>
                                          <p:spTgt spid="50"/>
                                        </p:tgtEl>
                                        <p:attrNameLst>
                                          <p:attrName>ppt_w</p:attrName>
                                        </p:attrNameLst>
                                      </p:cBhvr>
                                      <p:tavLst>
                                        <p:tav fmla="" tm="0">
                                          <p:val>
                                            <p:strVal val="0"/>
                                          </p:val>
                                        </p:tav>
                                        <p:tav fmla="" tm="100000">
                                          <p:val>
                                            <p:strVal val="#ppt_w"/>
                                          </p:val>
                                        </p:tav>
                                      </p:tavLst>
                                    </p:anim>
                                    <p:anim calcmode="lin" valueType="num">
                                      <p:cBhvr additive="base">
                                        <p:cTn dur="1"/>
                                        <p:tgtEl>
                                          <p:spTgt spid="5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
                                        <p:tgtEl>
                                          <p:spTgt spid="49"/>
                                        </p:tgtEl>
                                        <p:attrNameLst>
                                          <p:attrName>ppt_w</p:attrName>
                                        </p:attrNameLst>
                                      </p:cBhvr>
                                      <p:tavLst>
                                        <p:tav fmla="" tm="0">
                                          <p:val>
                                            <p:strVal val="0"/>
                                          </p:val>
                                        </p:tav>
                                        <p:tav fmla="" tm="100000">
                                          <p:val>
                                            <p:strVal val="#ppt_w"/>
                                          </p:val>
                                        </p:tav>
                                      </p:tavLst>
                                    </p:anim>
                                    <p:anim calcmode="lin" valueType="num">
                                      <p:cBhvr additive="base">
                                        <p:cTn dur="100"/>
                                        <p:tgtEl>
                                          <p:spTgt spid="4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
                                        <p:tgtEl>
                                          <p:spTgt spid="48"/>
                                        </p:tgtEl>
                                        <p:attrNameLst>
                                          <p:attrName>ppt_w</p:attrName>
                                        </p:attrNameLst>
                                      </p:cBhvr>
                                      <p:tavLst>
                                        <p:tav fmla="" tm="0">
                                          <p:val>
                                            <p:strVal val="0"/>
                                          </p:val>
                                        </p:tav>
                                        <p:tav fmla="" tm="100000">
                                          <p:val>
                                            <p:strVal val="#ppt_w"/>
                                          </p:val>
                                        </p:tav>
                                      </p:tavLst>
                                    </p:anim>
                                    <p:anim calcmode="lin" valueType="num">
                                      <p:cBhvr additive="base">
                                        <p:cTn dur="1"/>
                                        <p:tgtEl>
                                          <p:spTgt spid="4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
                                        <p:tgtEl>
                                          <p:spTgt spid="52"/>
                                        </p:tgtEl>
                                        <p:attrNameLst>
                                          <p:attrName>ppt_w</p:attrName>
                                        </p:attrNameLst>
                                      </p:cBhvr>
                                      <p:tavLst>
                                        <p:tav fmla="" tm="0">
                                          <p:val>
                                            <p:strVal val="0"/>
                                          </p:val>
                                        </p:tav>
                                        <p:tav fmla="" tm="100000">
                                          <p:val>
                                            <p:strVal val="#ppt_w"/>
                                          </p:val>
                                        </p:tav>
                                      </p:tavLst>
                                    </p:anim>
                                    <p:anim calcmode="lin" valueType="num">
                                      <p:cBhvr additive="base">
                                        <p:cTn dur="1"/>
                                        <p:tgtEl>
                                          <p:spTgt spid="5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
                                        <p:tgtEl>
                                          <p:spTgt spid="53"/>
                                        </p:tgtEl>
                                        <p:attrNameLst>
                                          <p:attrName>ppt_w</p:attrName>
                                        </p:attrNameLst>
                                      </p:cBhvr>
                                      <p:tavLst>
                                        <p:tav fmla="" tm="0">
                                          <p:val>
                                            <p:strVal val="0"/>
                                          </p:val>
                                        </p:tav>
                                        <p:tav fmla="" tm="100000">
                                          <p:val>
                                            <p:strVal val="#ppt_w"/>
                                          </p:val>
                                        </p:tav>
                                      </p:tavLst>
                                    </p:anim>
                                    <p:anim calcmode="lin" valueType="num">
                                      <p:cBhvr additive="base">
                                        <p:cTn dur="100"/>
                                        <p:tgtEl>
                                          <p:spTgt spid="5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
                                        <p:tgtEl>
                                          <p:spTgt spid="54"/>
                                        </p:tgtEl>
                                        <p:attrNameLst>
                                          <p:attrName>ppt_w</p:attrName>
                                        </p:attrNameLst>
                                      </p:cBhvr>
                                      <p:tavLst>
                                        <p:tav fmla="" tm="0">
                                          <p:val>
                                            <p:strVal val="0"/>
                                          </p:val>
                                        </p:tav>
                                        <p:tav fmla="" tm="100000">
                                          <p:val>
                                            <p:strVal val="#ppt_w"/>
                                          </p:val>
                                        </p:tav>
                                      </p:tavLst>
                                    </p:anim>
                                    <p:anim calcmode="lin" valueType="num">
                                      <p:cBhvr additive="base">
                                        <p:cTn dur="1"/>
                                        <p:tgtEl>
                                          <p:spTgt spid="5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3">
            <a:alphaModFix/>
          </a:blip>
          <a:srcRect b="0" l="0" r="0" t="0"/>
          <a:stretch/>
        </p:blipFill>
        <p:spPr>
          <a:xfrm rot="5400000">
            <a:off x="7494746" y="2336401"/>
            <a:ext cx="9633356" cy="6330493"/>
          </a:xfrm>
          <a:prstGeom prst="rect">
            <a:avLst/>
          </a:prstGeom>
          <a:noFill/>
          <a:ln>
            <a:noFill/>
          </a:ln>
        </p:spPr>
      </p:pic>
      <p:sp>
        <p:nvSpPr>
          <p:cNvPr id="68" name="Google Shape;68;p9"/>
          <p:cNvSpPr txBox="1"/>
          <p:nvPr/>
        </p:nvSpPr>
        <p:spPr>
          <a:xfrm>
            <a:off x="9495084" y="1838951"/>
            <a:ext cx="5610000" cy="2227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gist</a:t>
            </a:r>
            <a:endParaRPr b="1" i="0" sz="14000" u="none" cap="none" strike="noStrike">
              <a:solidFill>
                <a:schemeClr val="lt1"/>
              </a:solidFill>
              <a:latin typeface="Poppins"/>
              <a:ea typeface="Poppins"/>
              <a:cs typeface="Poppins"/>
              <a:sym typeface="Poppins"/>
            </a:endParaRPr>
          </a:p>
        </p:txBody>
      </p:sp>
      <p:sp>
        <p:nvSpPr>
          <p:cNvPr id="69" name="Google Shape;69;p9"/>
          <p:cNvSpPr txBox="1"/>
          <p:nvPr/>
        </p:nvSpPr>
        <p:spPr>
          <a:xfrm>
            <a:off x="9506044" y="5398880"/>
            <a:ext cx="5610000" cy="2377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gel</a:t>
            </a:r>
            <a:endParaRPr b="1" i="0" sz="14000" u="none" cap="none" strike="noStrike">
              <a:solidFill>
                <a:schemeClr val="lt1"/>
              </a:solidFill>
              <a:latin typeface="Poppins"/>
              <a:ea typeface="Poppins"/>
              <a:cs typeface="Poppins"/>
              <a:sym typeface="Poppins"/>
            </a:endParaRPr>
          </a:p>
        </p:txBody>
      </p:sp>
      <p:sp>
        <p:nvSpPr>
          <p:cNvPr id="70" name="Google Shape;70;p9"/>
          <p:cNvSpPr/>
          <p:nvPr/>
        </p:nvSpPr>
        <p:spPr>
          <a:xfrm>
            <a:off x="11792550" y="41494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1410781" y="7838489"/>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0666267" y="4494293"/>
            <a:ext cx="355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0999746" y="8185053"/>
            <a:ext cx="2823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0914423" y="41494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2063216" y="7838489"/>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2841623" y="7838489"/>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12595571" y="41494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9"/>
          <p:cNvSpPr/>
          <p:nvPr/>
        </p:nvSpPr>
        <p:spPr>
          <a:xfrm>
            <a:off x="13337981" y="41494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9"/>
          <p:cNvSpPr txBox="1"/>
          <p:nvPr>
            <p:ph idx="1" type="body"/>
          </p:nvPr>
        </p:nvSpPr>
        <p:spPr>
          <a:xfrm>
            <a:off x="612750" y="6001725"/>
            <a:ext cx="5738700" cy="31722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It’s time to blend the sounds!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blend the sounds to help us read the words smoothly!</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80" name="Google Shape;80;p9"/>
          <p:cNvSpPr txBox="1"/>
          <p:nvPr>
            <p:ph idx="2" type="body"/>
          </p:nvPr>
        </p:nvSpPr>
        <p:spPr>
          <a:xfrm>
            <a:off x="612750" y="631025"/>
            <a:ext cx="5742300" cy="249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the sounds</a:t>
            </a:r>
            <a:endParaRPr/>
          </a:p>
          <a:p>
            <a:pPr indent="0" lvl="0" marL="0" rtl="0" algn="l">
              <a:lnSpc>
                <a:spcPct val="100000"/>
              </a:lnSpc>
              <a:spcBef>
                <a:spcPts val="0"/>
              </a:spcBef>
              <a:spcAft>
                <a:spcPts val="0"/>
              </a:spcAft>
              <a:buSzPts val="7600"/>
              <a:buNone/>
            </a:pPr>
            <a:r>
              <a:t/>
            </a:r>
            <a:endParaRPr/>
          </a:p>
        </p:txBody>
      </p:sp>
      <p:pic>
        <p:nvPicPr>
          <p:cNvPr id="81" name="Google Shape;81;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2" name="Google Shape;82;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grpSp>
        <p:nvGrpSpPr>
          <p:cNvPr id="89" name="Google Shape;89;p10"/>
          <p:cNvGrpSpPr/>
          <p:nvPr/>
        </p:nvGrpSpPr>
        <p:grpSpPr>
          <a:xfrm>
            <a:off x="7661691" y="2398534"/>
            <a:ext cx="4212653" cy="2786238"/>
            <a:chOff x="5784675" y="818500"/>
            <a:chExt cx="2737800" cy="1941900"/>
          </a:xfrm>
        </p:grpSpPr>
        <p:sp>
          <p:nvSpPr>
            <p:cNvPr id="90" name="Google Shape;90;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100"/>
                <a:buFont typeface="Arial"/>
                <a:buNone/>
              </a:pPr>
              <a:r>
                <a:rPr b="1" i="0" lang="en" sz="7500" u="none" cap="none" strike="noStrike">
                  <a:solidFill>
                    <a:schemeClr val="accent1"/>
                  </a:solidFill>
                  <a:latin typeface="Poppins"/>
                  <a:ea typeface="Poppins"/>
                  <a:cs typeface="Poppins"/>
                  <a:sym typeface="Poppins"/>
                </a:rPr>
                <a:t>magic</a:t>
              </a:r>
              <a:endParaRPr b="1" i="0" sz="7500" u="none" cap="none" strike="noStrike">
                <a:solidFill>
                  <a:schemeClr val="accent1"/>
                </a:solidFill>
                <a:latin typeface="Poppins"/>
                <a:ea typeface="Poppins"/>
                <a:cs typeface="Poppins"/>
                <a:sym typeface="Poppins"/>
              </a:endParaRPr>
            </a:p>
          </p:txBody>
        </p:sp>
      </p:grpSp>
      <p:grpSp>
        <p:nvGrpSpPr>
          <p:cNvPr id="92" name="Google Shape;92;p10"/>
          <p:cNvGrpSpPr/>
          <p:nvPr/>
        </p:nvGrpSpPr>
        <p:grpSpPr>
          <a:xfrm>
            <a:off x="13617195" y="2398565"/>
            <a:ext cx="4634000" cy="2786238"/>
            <a:chOff x="5784675" y="907452"/>
            <a:chExt cx="2737800" cy="1941900"/>
          </a:xfrm>
        </p:grpSpPr>
        <p:sp>
          <p:nvSpPr>
            <p:cNvPr id="93" name="Google Shape;93;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800" u="none" cap="none" strike="noStrike">
                  <a:solidFill>
                    <a:schemeClr val="accent1"/>
                  </a:solidFill>
                  <a:latin typeface="Poppins"/>
                  <a:ea typeface="Poppins"/>
                  <a:cs typeface="Poppins"/>
                  <a:sym typeface="Poppins"/>
                </a:rPr>
                <a:t>gym</a:t>
              </a:r>
              <a:endParaRPr b="1" i="0" sz="9800" u="none" cap="none" strike="noStrike">
                <a:solidFill>
                  <a:schemeClr val="accent1"/>
                </a:solidFill>
                <a:latin typeface="Poppins"/>
                <a:ea typeface="Poppins"/>
                <a:cs typeface="Poppins"/>
                <a:sym typeface="Poppins"/>
              </a:endParaRPr>
            </a:p>
          </p:txBody>
        </p:sp>
      </p:grpSp>
      <p:grpSp>
        <p:nvGrpSpPr>
          <p:cNvPr id="95" name="Google Shape;95;p10"/>
          <p:cNvGrpSpPr/>
          <p:nvPr/>
        </p:nvGrpSpPr>
        <p:grpSpPr>
          <a:xfrm>
            <a:off x="7660542" y="5417538"/>
            <a:ext cx="10587620" cy="3679512"/>
            <a:chOff x="5784675" y="818500"/>
            <a:chExt cx="2737800" cy="1941900"/>
          </a:xfrm>
        </p:grpSpPr>
        <p:sp>
          <p:nvSpPr>
            <p:cNvPr id="96" name="Google Shape;9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7" name="Google Shape;97;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9000"/>
                <a:buFont typeface="Arial"/>
                <a:buNone/>
              </a:pPr>
              <a:r>
                <a:rPr b="1" i="0" lang="en" sz="7000" u="none" cap="none" strike="noStrike">
                  <a:solidFill>
                    <a:schemeClr val="accent1"/>
                  </a:solidFill>
                  <a:latin typeface="Poppins"/>
                  <a:ea typeface="Poppins"/>
                  <a:cs typeface="Poppins"/>
                  <a:sym typeface="Poppins"/>
                </a:rPr>
                <a:t>The gentle giant had ginger hair.</a:t>
              </a:r>
              <a:endParaRPr b="1" i="0" sz="7000" u="none" cap="none" strike="noStrike">
                <a:solidFill>
                  <a:schemeClr val="accent1"/>
                </a:solidFill>
                <a:latin typeface="Poppins"/>
                <a:ea typeface="Poppins"/>
                <a:cs typeface="Poppins"/>
                <a:sym typeface="Poppins"/>
              </a:endParaRPr>
            </a:p>
          </p:txBody>
        </p:sp>
      </p:grpSp>
      <p:sp>
        <p:nvSpPr>
          <p:cNvPr id="98" name="Google Shape;98;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9" name="Google Shape;99;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0" name="Google Shape;100;p10"/>
          <p:cNvSpPr txBox="1"/>
          <p:nvPr>
            <p:ph idx="1" type="body"/>
          </p:nvPr>
        </p:nvSpPr>
        <p:spPr>
          <a:xfrm>
            <a:off x="612750" y="6154125"/>
            <a:ext cx="6270000" cy="31722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It’s time to read the words!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read the words, so we can read smoothly, like we are speaking!</a:t>
            </a:r>
            <a:endParaRPr/>
          </a:p>
          <a:p>
            <a:pPr indent="0" lvl="0" marL="0" rtl="0" algn="l">
              <a:lnSpc>
                <a:spcPct val="100000"/>
              </a:lnSpc>
              <a:spcBef>
                <a:spcPts val="0"/>
              </a:spcBef>
              <a:spcAft>
                <a:spcPts val="0"/>
              </a:spcAft>
              <a:buSzPts val="3450"/>
              <a:buNone/>
            </a:pPr>
            <a:r>
              <a:t/>
            </a:r>
            <a:endParaRPr b="0">
              <a:latin typeface="Poppins ExtraBold"/>
              <a:ea typeface="Poppins ExtraBold"/>
              <a:cs typeface="Poppins ExtraBold"/>
              <a:sym typeface="Poppins ExtraBold"/>
            </a:endParaRPr>
          </a:p>
        </p:txBody>
      </p:sp>
      <p:sp>
        <p:nvSpPr>
          <p:cNvPr id="101" name="Google Shape;101;p10"/>
          <p:cNvSpPr txBox="1"/>
          <p:nvPr>
            <p:ph idx="2" type="body"/>
          </p:nvPr>
        </p:nvSpPr>
        <p:spPr>
          <a:xfrm>
            <a:off x="612750" y="631025"/>
            <a:ext cx="5738700" cy="244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02" name="Google Shape;102;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3" name="Google Shape;103;p10"/>
          <p:cNvPicPr preferRelativeResize="0"/>
          <p:nvPr/>
        </p:nvPicPr>
        <p:blipFill rotWithShape="1">
          <a:blip r:embed="rId5">
            <a:alphaModFix/>
          </a:blip>
          <a:srcRect b="0" l="0" r="0" t="0"/>
          <a:stretch/>
        </p:blipFill>
        <p:spPr>
          <a:xfrm>
            <a:off x="16040225" y="92494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1"/>
          <p:cNvSpPr txBox="1"/>
          <p:nvPr/>
        </p:nvSpPr>
        <p:spPr>
          <a:xfrm>
            <a:off x="7132020" y="1871663"/>
            <a:ext cx="12491700" cy="75678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gem			     gist</a:t>
            </a:r>
            <a:endParaRPr b="1" i="0" sz="11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gym				    gel</a:t>
            </a:r>
            <a:endParaRPr b="1" i="0" sz="11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magic		  ginger</a:t>
            </a:r>
            <a:endParaRPr b="1" i="0" sz="11500" u="none" cap="none" strike="noStrike">
              <a:solidFill>
                <a:schemeClr val="accent1"/>
              </a:solidFill>
              <a:latin typeface="Poppins"/>
              <a:ea typeface="Poppins"/>
              <a:cs typeface="Poppins"/>
              <a:sym typeface="Poppins"/>
            </a:endParaRPr>
          </a:p>
        </p:txBody>
      </p:sp>
      <p:sp>
        <p:nvSpPr>
          <p:cNvPr id="110" name="Google Shape;110;p11"/>
          <p:cNvSpPr txBox="1"/>
          <p:nvPr>
            <p:ph idx="1" type="body"/>
          </p:nvPr>
        </p:nvSpPr>
        <p:spPr>
          <a:xfrm>
            <a:off x="612750" y="6154125"/>
            <a:ext cx="5738700" cy="31722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It’s time to decode the sounds in the words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decode the sounds in the words so we can read the words!</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111" name="Google Shape;111;p11"/>
          <p:cNvSpPr txBox="1"/>
          <p:nvPr>
            <p:ph idx="2" type="body"/>
          </p:nvPr>
        </p:nvSpPr>
        <p:spPr>
          <a:xfrm>
            <a:off x="612750" y="631025"/>
            <a:ext cx="5742300" cy="2446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12" name="Google Shape;112;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3" name="Google Shape;113;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12"/>
          <p:cNvPicPr preferRelativeResize="0"/>
          <p:nvPr/>
        </p:nvPicPr>
        <p:blipFill rotWithShape="1">
          <a:blip r:embed="rId3">
            <a:alphaModFix/>
          </a:blip>
          <a:srcRect b="0" l="0" r="0" t="0"/>
          <a:stretch/>
        </p:blipFill>
        <p:spPr>
          <a:xfrm>
            <a:off x="7218677" y="4651828"/>
            <a:ext cx="3155661" cy="2361577"/>
          </a:xfrm>
          <a:prstGeom prst="rect">
            <a:avLst/>
          </a:prstGeom>
          <a:noFill/>
          <a:ln>
            <a:noFill/>
          </a:ln>
        </p:spPr>
      </p:pic>
      <p:pic>
        <p:nvPicPr>
          <p:cNvPr id="120" name="Google Shape;120;p12"/>
          <p:cNvPicPr preferRelativeResize="0"/>
          <p:nvPr/>
        </p:nvPicPr>
        <p:blipFill rotWithShape="1">
          <a:blip r:embed="rId4">
            <a:alphaModFix/>
          </a:blip>
          <a:srcRect b="0" l="0" r="0" t="0"/>
          <a:stretch/>
        </p:blipFill>
        <p:spPr>
          <a:xfrm>
            <a:off x="9585084" y="4651847"/>
            <a:ext cx="3155661" cy="3128504"/>
          </a:xfrm>
          <a:prstGeom prst="rect">
            <a:avLst/>
          </a:prstGeom>
          <a:noFill/>
          <a:ln>
            <a:noFill/>
          </a:ln>
        </p:spPr>
      </p:pic>
      <p:pic>
        <p:nvPicPr>
          <p:cNvPr id="121" name="Google Shape;121;p12"/>
          <p:cNvPicPr preferRelativeResize="0"/>
          <p:nvPr/>
        </p:nvPicPr>
        <p:blipFill rotWithShape="1">
          <a:blip r:embed="rId5">
            <a:alphaModFix/>
          </a:blip>
          <a:srcRect b="0" l="0" r="0" t="0"/>
          <a:stretch/>
        </p:blipFill>
        <p:spPr>
          <a:xfrm>
            <a:off x="11982664" y="4651847"/>
            <a:ext cx="3155661" cy="3128504"/>
          </a:xfrm>
          <a:prstGeom prst="rect">
            <a:avLst/>
          </a:prstGeom>
          <a:noFill/>
          <a:ln>
            <a:noFill/>
          </a:ln>
        </p:spPr>
      </p:pic>
      <p:sp>
        <p:nvSpPr>
          <p:cNvPr id="122" name="Google Shape;122;p12"/>
          <p:cNvSpPr txBox="1"/>
          <p:nvPr/>
        </p:nvSpPr>
        <p:spPr>
          <a:xfrm>
            <a:off x="7465566" y="4746911"/>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000" u="none" cap="none" strike="noStrike">
                <a:solidFill>
                  <a:schemeClr val="lt1"/>
                </a:solidFill>
                <a:latin typeface="Poppins"/>
                <a:ea typeface="Poppins"/>
                <a:cs typeface="Poppins"/>
                <a:sym typeface="Poppins"/>
              </a:rPr>
              <a:t>g</a:t>
            </a:r>
            <a:endParaRPr b="1" i="0" sz="10000" u="none" cap="none" strike="noStrike">
              <a:solidFill>
                <a:srgbClr val="000000"/>
              </a:solidFill>
              <a:latin typeface="Poppins"/>
              <a:ea typeface="Poppins"/>
              <a:cs typeface="Poppins"/>
              <a:sym typeface="Poppins"/>
            </a:endParaRPr>
          </a:p>
        </p:txBody>
      </p:sp>
      <p:pic>
        <p:nvPicPr>
          <p:cNvPr id="123" name="Google Shape;123;p12"/>
          <p:cNvPicPr preferRelativeResize="0"/>
          <p:nvPr/>
        </p:nvPicPr>
        <p:blipFill rotWithShape="1">
          <a:blip r:embed="rId6">
            <a:alphaModFix/>
          </a:blip>
          <a:srcRect b="0" l="0" r="0" t="0"/>
          <a:stretch/>
        </p:blipFill>
        <p:spPr>
          <a:xfrm>
            <a:off x="14401025" y="4651847"/>
            <a:ext cx="3155661" cy="2361615"/>
          </a:xfrm>
          <a:prstGeom prst="rect">
            <a:avLst/>
          </a:prstGeom>
          <a:noFill/>
          <a:ln>
            <a:noFill/>
          </a:ln>
        </p:spPr>
      </p:pic>
      <p:pic>
        <p:nvPicPr>
          <p:cNvPr id="124" name="Google Shape;124;p12"/>
          <p:cNvPicPr preferRelativeResize="0"/>
          <p:nvPr/>
        </p:nvPicPr>
        <p:blipFill rotWithShape="1">
          <a:blip r:embed="rId3">
            <a:alphaModFix/>
          </a:blip>
          <a:srcRect b="0" l="0" r="0" t="0"/>
          <a:stretch/>
        </p:blipFill>
        <p:spPr>
          <a:xfrm rot="5400000">
            <a:off x="16365459" y="5013122"/>
            <a:ext cx="3195786" cy="2433404"/>
          </a:xfrm>
          <a:prstGeom prst="rect">
            <a:avLst/>
          </a:prstGeom>
          <a:noFill/>
          <a:ln>
            <a:noFill/>
          </a:ln>
        </p:spPr>
      </p:pic>
      <p:sp>
        <p:nvSpPr>
          <p:cNvPr id="125" name="Google Shape;125;p12"/>
          <p:cNvSpPr txBox="1"/>
          <p:nvPr/>
        </p:nvSpPr>
        <p:spPr>
          <a:xfrm>
            <a:off x="10129137"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i</a:t>
            </a:r>
            <a:endParaRPr b="1" i="0" sz="11000" u="none" cap="none" strike="noStrike">
              <a:solidFill>
                <a:srgbClr val="000000"/>
              </a:solidFill>
              <a:latin typeface="Poppins"/>
              <a:ea typeface="Poppins"/>
              <a:cs typeface="Poppins"/>
              <a:sym typeface="Poppins"/>
            </a:endParaRPr>
          </a:p>
        </p:txBody>
      </p:sp>
      <p:sp>
        <p:nvSpPr>
          <p:cNvPr id="126" name="Google Shape;126;p12"/>
          <p:cNvSpPr txBox="1"/>
          <p:nvPr/>
        </p:nvSpPr>
        <p:spPr>
          <a:xfrm>
            <a:off x="12514347"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n</a:t>
            </a:r>
            <a:endParaRPr b="1" i="0" sz="11000" u="none" cap="none" strike="noStrike">
              <a:solidFill>
                <a:srgbClr val="000000"/>
              </a:solidFill>
              <a:latin typeface="Poppins"/>
              <a:ea typeface="Poppins"/>
              <a:cs typeface="Poppins"/>
              <a:sym typeface="Poppins"/>
            </a:endParaRPr>
          </a:p>
        </p:txBody>
      </p:sp>
      <p:sp>
        <p:nvSpPr>
          <p:cNvPr id="127" name="Google Shape;127;p12"/>
          <p:cNvSpPr txBox="1"/>
          <p:nvPr/>
        </p:nvSpPr>
        <p:spPr>
          <a:xfrm>
            <a:off x="14899558"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g</a:t>
            </a:r>
            <a:endParaRPr b="1" i="0" sz="11000" u="none" cap="none" strike="noStrike">
              <a:solidFill>
                <a:srgbClr val="000000"/>
              </a:solidFill>
              <a:latin typeface="Poppins"/>
              <a:ea typeface="Poppins"/>
              <a:cs typeface="Poppins"/>
              <a:sym typeface="Poppins"/>
            </a:endParaRPr>
          </a:p>
        </p:txBody>
      </p:sp>
      <p:sp>
        <p:nvSpPr>
          <p:cNvPr id="128" name="Google Shape;128;p12"/>
          <p:cNvSpPr txBox="1"/>
          <p:nvPr/>
        </p:nvSpPr>
        <p:spPr>
          <a:xfrm>
            <a:off x="17284719"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er</a:t>
            </a:r>
            <a:endParaRPr b="1" i="0" sz="11000" u="none" cap="none" strike="noStrike">
              <a:solidFill>
                <a:srgbClr val="000000"/>
              </a:solidFill>
              <a:latin typeface="Poppins"/>
              <a:ea typeface="Poppins"/>
              <a:cs typeface="Poppins"/>
              <a:sym typeface="Poppins"/>
            </a:endParaRPr>
          </a:p>
        </p:txBody>
      </p:sp>
      <p:sp>
        <p:nvSpPr>
          <p:cNvPr id="129" name="Google Shape;129;p12"/>
          <p:cNvSpPr txBox="1"/>
          <p:nvPr>
            <p:ph idx="1" type="body"/>
          </p:nvPr>
        </p:nvSpPr>
        <p:spPr>
          <a:xfrm>
            <a:off x="612750" y="6077925"/>
            <a:ext cx="5742300" cy="31959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It’s time to spell the words!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It’s time to spell the words to show we understand the rule!</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t/>
            </a:r>
            <a:endParaRPr/>
          </a:p>
        </p:txBody>
      </p:sp>
      <p:sp>
        <p:nvSpPr>
          <p:cNvPr id="130" name="Google Shape;130;p12"/>
          <p:cNvSpPr txBox="1"/>
          <p:nvPr>
            <p:ph idx="2" type="body"/>
          </p:nvPr>
        </p:nvSpPr>
        <p:spPr>
          <a:xfrm>
            <a:off x="612750" y="631025"/>
            <a:ext cx="5742300" cy="2361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the words</a:t>
            </a:r>
            <a:endParaRPr/>
          </a:p>
          <a:p>
            <a:pPr indent="0" lvl="0" marL="0" rtl="0" algn="l">
              <a:lnSpc>
                <a:spcPct val="100000"/>
              </a:lnSpc>
              <a:spcBef>
                <a:spcPts val="0"/>
              </a:spcBef>
              <a:spcAft>
                <a:spcPts val="0"/>
              </a:spcAft>
              <a:buSzPts val="7600"/>
              <a:buNone/>
            </a:pPr>
            <a:r>
              <a:t/>
            </a:r>
            <a:endParaRPr/>
          </a:p>
        </p:txBody>
      </p:sp>
      <p:pic>
        <p:nvPicPr>
          <p:cNvPr id="131" name="Google Shape;131;p12"/>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32" name="Google Shape;132;p12"/>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pic>
        <p:nvPicPr>
          <p:cNvPr id="138" name="Google Shape;138;p13"/>
          <p:cNvPicPr preferRelativeResize="0"/>
          <p:nvPr/>
        </p:nvPicPr>
        <p:blipFill rotWithShape="1">
          <a:blip r:embed="rId3">
            <a:alphaModFix/>
          </a:blip>
          <a:srcRect b="0" l="0" r="0" t="0"/>
          <a:stretch/>
        </p:blipFill>
        <p:spPr>
          <a:xfrm>
            <a:off x="7294877" y="4651828"/>
            <a:ext cx="3155661" cy="2361577"/>
          </a:xfrm>
          <a:prstGeom prst="rect">
            <a:avLst/>
          </a:prstGeom>
          <a:noFill/>
          <a:ln>
            <a:noFill/>
          </a:ln>
        </p:spPr>
      </p:pic>
      <p:pic>
        <p:nvPicPr>
          <p:cNvPr id="139" name="Google Shape;139;p13"/>
          <p:cNvPicPr preferRelativeResize="0"/>
          <p:nvPr/>
        </p:nvPicPr>
        <p:blipFill rotWithShape="1">
          <a:blip r:embed="rId4">
            <a:alphaModFix/>
          </a:blip>
          <a:srcRect b="0" l="0" r="0" t="0"/>
          <a:stretch/>
        </p:blipFill>
        <p:spPr>
          <a:xfrm>
            <a:off x="9661284" y="4651847"/>
            <a:ext cx="3155661" cy="3128504"/>
          </a:xfrm>
          <a:prstGeom prst="rect">
            <a:avLst/>
          </a:prstGeom>
          <a:noFill/>
          <a:ln>
            <a:noFill/>
          </a:ln>
        </p:spPr>
      </p:pic>
      <p:pic>
        <p:nvPicPr>
          <p:cNvPr id="140" name="Google Shape;140;p13"/>
          <p:cNvPicPr preferRelativeResize="0"/>
          <p:nvPr/>
        </p:nvPicPr>
        <p:blipFill rotWithShape="1">
          <a:blip r:embed="rId5">
            <a:alphaModFix/>
          </a:blip>
          <a:srcRect b="0" l="0" r="0" t="0"/>
          <a:stretch/>
        </p:blipFill>
        <p:spPr>
          <a:xfrm>
            <a:off x="12058864" y="4651847"/>
            <a:ext cx="3155661" cy="3128504"/>
          </a:xfrm>
          <a:prstGeom prst="rect">
            <a:avLst/>
          </a:prstGeom>
          <a:noFill/>
          <a:ln>
            <a:noFill/>
          </a:ln>
        </p:spPr>
      </p:pic>
      <p:sp>
        <p:nvSpPr>
          <p:cNvPr id="141" name="Google Shape;141;p13"/>
          <p:cNvSpPr txBox="1"/>
          <p:nvPr/>
        </p:nvSpPr>
        <p:spPr>
          <a:xfrm>
            <a:off x="7541766" y="4746911"/>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m</a:t>
            </a:r>
            <a:endParaRPr b="1" i="0" sz="11000" u="none" cap="none" strike="noStrike">
              <a:solidFill>
                <a:srgbClr val="000000"/>
              </a:solidFill>
              <a:latin typeface="Poppins"/>
              <a:ea typeface="Poppins"/>
              <a:cs typeface="Poppins"/>
              <a:sym typeface="Poppins"/>
            </a:endParaRPr>
          </a:p>
        </p:txBody>
      </p:sp>
      <p:pic>
        <p:nvPicPr>
          <p:cNvPr id="142" name="Google Shape;142;p13"/>
          <p:cNvPicPr preferRelativeResize="0"/>
          <p:nvPr/>
        </p:nvPicPr>
        <p:blipFill rotWithShape="1">
          <a:blip r:embed="rId6">
            <a:alphaModFix/>
          </a:blip>
          <a:srcRect b="0" l="0" r="0" t="0"/>
          <a:stretch/>
        </p:blipFill>
        <p:spPr>
          <a:xfrm>
            <a:off x="14477225" y="4651847"/>
            <a:ext cx="3155661" cy="2361615"/>
          </a:xfrm>
          <a:prstGeom prst="rect">
            <a:avLst/>
          </a:prstGeom>
          <a:noFill/>
          <a:ln>
            <a:noFill/>
          </a:ln>
        </p:spPr>
      </p:pic>
      <p:pic>
        <p:nvPicPr>
          <p:cNvPr id="143" name="Google Shape;143;p13"/>
          <p:cNvPicPr preferRelativeResize="0"/>
          <p:nvPr/>
        </p:nvPicPr>
        <p:blipFill rotWithShape="1">
          <a:blip r:embed="rId3">
            <a:alphaModFix/>
          </a:blip>
          <a:srcRect b="0" l="0" r="0" t="0"/>
          <a:stretch/>
        </p:blipFill>
        <p:spPr>
          <a:xfrm rot="5400000">
            <a:off x="16441659" y="5013122"/>
            <a:ext cx="3195786" cy="2433404"/>
          </a:xfrm>
          <a:prstGeom prst="rect">
            <a:avLst/>
          </a:prstGeom>
          <a:noFill/>
          <a:ln>
            <a:noFill/>
          </a:ln>
        </p:spPr>
      </p:pic>
      <p:sp>
        <p:nvSpPr>
          <p:cNvPr id="144" name="Google Shape;144;p13"/>
          <p:cNvSpPr txBox="1"/>
          <p:nvPr/>
        </p:nvSpPr>
        <p:spPr>
          <a:xfrm>
            <a:off x="10205337"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a</a:t>
            </a:r>
            <a:endParaRPr b="1" i="0" sz="11000" u="none" cap="none" strike="noStrike">
              <a:solidFill>
                <a:srgbClr val="000000"/>
              </a:solidFill>
              <a:latin typeface="Poppins"/>
              <a:ea typeface="Poppins"/>
              <a:cs typeface="Poppins"/>
              <a:sym typeface="Poppins"/>
            </a:endParaRPr>
          </a:p>
        </p:txBody>
      </p:sp>
      <p:sp>
        <p:nvSpPr>
          <p:cNvPr id="145" name="Google Shape;145;p13"/>
          <p:cNvSpPr txBox="1"/>
          <p:nvPr/>
        </p:nvSpPr>
        <p:spPr>
          <a:xfrm>
            <a:off x="12590547"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g</a:t>
            </a:r>
            <a:endParaRPr b="1" i="0" sz="11000" u="none" cap="none" strike="noStrike">
              <a:solidFill>
                <a:srgbClr val="000000"/>
              </a:solidFill>
              <a:latin typeface="Poppins"/>
              <a:ea typeface="Poppins"/>
              <a:cs typeface="Poppins"/>
              <a:sym typeface="Poppins"/>
            </a:endParaRPr>
          </a:p>
        </p:txBody>
      </p:sp>
      <p:sp>
        <p:nvSpPr>
          <p:cNvPr id="146" name="Google Shape;146;p13"/>
          <p:cNvSpPr txBox="1"/>
          <p:nvPr/>
        </p:nvSpPr>
        <p:spPr>
          <a:xfrm>
            <a:off x="14975758"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i</a:t>
            </a:r>
            <a:endParaRPr b="1" i="0" sz="11000" u="none" cap="none" strike="noStrike">
              <a:solidFill>
                <a:srgbClr val="000000"/>
              </a:solidFill>
              <a:latin typeface="Poppins"/>
              <a:ea typeface="Poppins"/>
              <a:cs typeface="Poppins"/>
              <a:sym typeface="Poppins"/>
            </a:endParaRPr>
          </a:p>
        </p:txBody>
      </p:sp>
      <p:sp>
        <p:nvSpPr>
          <p:cNvPr id="147" name="Google Shape;147;p13"/>
          <p:cNvSpPr txBox="1"/>
          <p:nvPr/>
        </p:nvSpPr>
        <p:spPr>
          <a:xfrm>
            <a:off x="17360919" y="4862138"/>
            <a:ext cx="1791000" cy="1366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000" u="none" cap="none" strike="noStrike">
                <a:solidFill>
                  <a:schemeClr val="lt1"/>
                </a:solidFill>
                <a:latin typeface="Poppins"/>
                <a:ea typeface="Poppins"/>
                <a:cs typeface="Poppins"/>
                <a:sym typeface="Poppins"/>
              </a:rPr>
              <a:t>c</a:t>
            </a:r>
            <a:endParaRPr b="1" i="0" sz="11000" u="none" cap="none" strike="noStrike">
              <a:solidFill>
                <a:srgbClr val="000000"/>
              </a:solidFill>
              <a:latin typeface="Poppins"/>
              <a:ea typeface="Poppins"/>
              <a:cs typeface="Poppins"/>
              <a:sym typeface="Poppins"/>
            </a:endParaRPr>
          </a:p>
        </p:txBody>
      </p:sp>
      <p:sp>
        <p:nvSpPr>
          <p:cNvPr id="148" name="Google Shape;148;p13"/>
          <p:cNvSpPr txBox="1"/>
          <p:nvPr>
            <p:ph idx="2" type="body"/>
          </p:nvPr>
        </p:nvSpPr>
        <p:spPr>
          <a:xfrm>
            <a:off x="612750" y="631025"/>
            <a:ext cx="5742300" cy="2513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the words</a:t>
            </a:r>
            <a:endParaRPr/>
          </a:p>
          <a:p>
            <a:pPr indent="0" lvl="0" marL="0" rtl="0" algn="l">
              <a:lnSpc>
                <a:spcPct val="100000"/>
              </a:lnSpc>
              <a:spcBef>
                <a:spcPts val="0"/>
              </a:spcBef>
              <a:spcAft>
                <a:spcPts val="0"/>
              </a:spcAft>
              <a:buSzPts val="7600"/>
              <a:buNone/>
            </a:pPr>
            <a:r>
              <a:t/>
            </a:r>
            <a:endParaRPr/>
          </a:p>
        </p:txBody>
      </p:sp>
      <p:pic>
        <p:nvPicPr>
          <p:cNvPr id="149" name="Google Shape;149;p13"/>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0" name="Google Shape;150;p13"/>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4"/>
          <p:cNvGrpSpPr/>
          <p:nvPr/>
        </p:nvGrpSpPr>
        <p:grpSpPr>
          <a:xfrm>
            <a:off x="9679975" y="6653400"/>
            <a:ext cx="5833184" cy="3109745"/>
            <a:chOff x="5784675" y="818500"/>
            <a:chExt cx="2737800" cy="1941900"/>
          </a:xfrm>
        </p:grpSpPr>
        <p:sp>
          <p:nvSpPr>
            <p:cNvPr id="157" name="Google Shape;157;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8" name="Google Shape;158;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100" u="none" cap="none" strike="noStrike">
                  <a:solidFill>
                    <a:schemeClr val="accent2"/>
                  </a:solidFill>
                  <a:latin typeface="Poppins"/>
                  <a:ea typeface="Poppins"/>
                  <a:cs typeface="Poppins"/>
                  <a:sym typeface="Poppins"/>
                </a:rPr>
                <a:t>good</a:t>
              </a:r>
              <a:endParaRPr b="1" i="0" sz="10100" u="none" cap="none" strike="noStrike">
                <a:solidFill>
                  <a:schemeClr val="accent2"/>
                </a:solidFill>
                <a:latin typeface="Poppins"/>
                <a:ea typeface="Poppins"/>
                <a:cs typeface="Poppins"/>
                <a:sym typeface="Poppins"/>
              </a:endParaRPr>
            </a:p>
          </p:txBody>
        </p:sp>
      </p:grpSp>
      <p:grpSp>
        <p:nvGrpSpPr>
          <p:cNvPr id="159" name="Google Shape;159;p14"/>
          <p:cNvGrpSpPr/>
          <p:nvPr/>
        </p:nvGrpSpPr>
        <p:grpSpPr>
          <a:xfrm>
            <a:off x="9679975" y="2542548"/>
            <a:ext cx="5833184" cy="3109745"/>
            <a:chOff x="5784675" y="818500"/>
            <a:chExt cx="2737800" cy="1941900"/>
          </a:xfrm>
        </p:grpSpPr>
        <p:sp>
          <p:nvSpPr>
            <p:cNvPr id="160" name="Google Shape;160;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1" name="Google Shape;161;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800" u="none" cap="none" strike="noStrike">
                  <a:solidFill>
                    <a:schemeClr val="accent2"/>
                  </a:solidFill>
                  <a:latin typeface="Poppins"/>
                  <a:ea typeface="Poppins"/>
                  <a:cs typeface="Poppins"/>
                  <a:sym typeface="Poppins"/>
                </a:rPr>
                <a:t>also</a:t>
              </a:r>
              <a:endParaRPr b="1" i="0" sz="9800" u="none" cap="none" strike="noStrike">
                <a:solidFill>
                  <a:schemeClr val="accent2"/>
                </a:solidFill>
                <a:latin typeface="Poppins"/>
                <a:ea typeface="Poppins"/>
                <a:cs typeface="Poppins"/>
                <a:sym typeface="Poppins"/>
              </a:endParaRPr>
            </a:p>
          </p:txBody>
        </p:sp>
      </p:grpSp>
      <p:sp>
        <p:nvSpPr>
          <p:cNvPr id="162" name="Google Shape;162;p14"/>
          <p:cNvSpPr/>
          <p:nvPr/>
        </p:nvSpPr>
        <p:spPr>
          <a:xfrm>
            <a:off x="11263719" y="3470691"/>
            <a:ext cx="1223743" cy="125349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3" name="Google Shape;163;p14"/>
          <p:cNvSpPr/>
          <p:nvPr/>
        </p:nvSpPr>
        <p:spPr>
          <a:xfrm>
            <a:off x="11821491" y="7738285"/>
            <a:ext cx="1612966" cy="125349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4" name="Google Shape;164;p14"/>
          <p:cNvSpPr txBox="1"/>
          <p:nvPr>
            <p:ph idx="1" type="body"/>
          </p:nvPr>
        </p:nvSpPr>
        <p:spPr>
          <a:xfrm>
            <a:off x="612750" y="6535125"/>
            <a:ext cx="5738700" cy="3272400"/>
          </a:xfrm>
          <a:prstGeom prst="rect">
            <a:avLst/>
          </a:prstGeom>
          <a:noFill/>
          <a:ln>
            <a:noFill/>
          </a:ln>
        </p:spPr>
        <p:txBody>
          <a:bodyPr anchorCtr="0" anchor="t" bIns="45700" lIns="0" spcFirstLastPara="1" rIns="91450" wrap="square" tIns="45700">
            <a:noAutofit/>
          </a:bodyPr>
          <a:lstStyle/>
          <a:p>
            <a:pPr indent="0" lvl="0" marL="0" rtl="0" algn="l">
              <a:lnSpc>
                <a:spcPct val="100000"/>
              </a:lnSpc>
              <a:spcBef>
                <a:spcPts val="0"/>
              </a:spcBef>
              <a:spcAft>
                <a:spcPts val="0"/>
              </a:spcAft>
              <a:buSzPts val="3450"/>
              <a:buNone/>
            </a:pPr>
            <a:r>
              <a:rPr lang="en"/>
              <a:t>We see high frequency words all the time! </a:t>
            </a:r>
            <a:endParaRPr/>
          </a:p>
          <a:p>
            <a:pPr indent="0" lvl="0" marL="0" rtl="0" algn="l">
              <a:lnSpc>
                <a:spcPct val="100000"/>
              </a:lnSpc>
              <a:spcBef>
                <a:spcPts val="0"/>
              </a:spcBef>
              <a:spcAft>
                <a:spcPts val="0"/>
              </a:spcAft>
              <a:buSzPts val="3450"/>
              <a:buNone/>
            </a:pPr>
            <a:r>
              <a:t/>
            </a:r>
            <a:endParaRPr/>
          </a:p>
          <a:p>
            <a:pPr indent="0" lvl="0" marL="0" rtl="0" algn="l">
              <a:lnSpc>
                <a:spcPct val="100000"/>
              </a:lnSpc>
              <a:spcBef>
                <a:spcPts val="0"/>
              </a:spcBef>
              <a:spcAft>
                <a:spcPts val="0"/>
              </a:spcAft>
              <a:buSzPts val="3450"/>
              <a:buNone/>
            </a:pPr>
            <a:r>
              <a:rPr lang="en"/>
              <a:t>Let’s figure out how to read them!</a:t>
            </a:r>
            <a:endParaRPr/>
          </a:p>
          <a:p>
            <a:pPr indent="0" lvl="0" marL="0" rtl="0" algn="l">
              <a:lnSpc>
                <a:spcPct val="100000"/>
              </a:lnSpc>
              <a:spcBef>
                <a:spcPts val="0"/>
              </a:spcBef>
              <a:spcAft>
                <a:spcPts val="0"/>
              </a:spcAft>
              <a:buSzPts val="3450"/>
              <a:buNone/>
            </a:pPr>
            <a:r>
              <a:t/>
            </a:r>
            <a:endParaRPr/>
          </a:p>
        </p:txBody>
      </p:sp>
      <p:sp>
        <p:nvSpPr>
          <p:cNvPr id="165" name="Google Shape;165;p1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a:p>
        </p:txBody>
      </p:sp>
      <p:sp>
        <p:nvSpPr>
          <p:cNvPr id="166" name="Google Shape;166;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7" name="Google Shape;167;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68" name="Google Shape;168;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ppt_w</p:attrName>
                                        </p:attrNameLst>
                                      </p:cBhvr>
                                      <p:tavLst>
                                        <p:tav fmla="" tm="0">
                                          <p:val>
                                            <p:strVal val="0"/>
                                          </p:val>
                                        </p:tav>
                                        <p:tav fmla="" tm="100000">
                                          <p:val>
                                            <p:strVal val="#ppt_w"/>
                                          </p:val>
                                        </p:tav>
                                      </p:tavLst>
                                    </p:anim>
                                    <p:anim calcmode="lin" valueType="num">
                                      <p:cBhvr additive="base">
                                        <p:cTn dur="1000"/>
                                        <p:tgtEl>
                                          <p:spTgt spid="1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