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9"/>
  </p:notesMasterIdLst>
  <p:sldIdLst>
    <p:sldId id="256" r:id="rId2"/>
    <p:sldId id="257" r:id="rId3"/>
    <p:sldId id="258" r:id="rId4"/>
    <p:sldId id="259" r:id="rId5"/>
    <p:sldId id="260" r:id="rId6"/>
    <p:sldId id="261" r:id="rId7"/>
    <p:sldId id="262" r:id="rId8"/>
  </p:sldIdLst>
  <p:sldSz cx="20107275" cy="11310938"/>
  <p:notesSz cx="6858000" cy="9144000"/>
  <p:embeddedFontLst>
    <p:embeddedFont>
      <p:font typeface="Poppins" panose="00000500000000000000" pitchFamily="2" charset="0"/>
      <p:regular r:id="rId10"/>
      <p:bold r:id="rId11"/>
      <p:italic r:id="rId12"/>
      <p:boldItalic r:id="rId13"/>
    </p:embeddedFont>
    <p:embeddedFont>
      <p:font typeface="Poppins Black" panose="00000A00000000000000" pitchFamily="2" charset="0"/>
      <p:bold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496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8" d="100"/>
          <a:sy n="28" d="100"/>
        </p:scale>
        <p:origin x="1075" y="72"/>
      </p:cViewPr>
      <p:guideLst>
        <p:guide orient="horz" pos="4689"/>
        <p:guide pos="317"/>
        <p:guide orient="horz" pos="158"/>
        <p:guide orient="horz" pos="2454"/>
        <p:guide pos="49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5: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 name="Google Shape;2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 </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in this unit, we're learning all about the long vowel sounds and what spelling patterns we use to make the long a vowel sound. We learned that you can make a long a from an open syllable, or from a bossy e, or from the vowel pair a-i. You can also make a long a sound using the spelling pattern, a-y. A-y is usually used at the end of a word. A-i is never used at the end of words because English words don't end in i. </a:t>
            </a:r>
            <a:endParaRPr sz="1200" b="1">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 name="Google Shape;3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review all our Sound Cards including the two new cards this unit that make the long a vowel sound, a-i and 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 </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stale.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s. S says /s/. T says /t/. I notice that this word has a vowel consonant final bossy e pattern. That tells me a is going to say /a/. L says /l/. The final e does not make any sounds. The words says /s/ /t/ /a/ /l/ = "stale".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stale </a:t>
            </a:r>
            <a:r>
              <a:rPr lang="en" sz="1200">
                <a:solidFill>
                  <a:schemeClr val="dk1"/>
                </a:solidFill>
                <a:latin typeface="Poppins"/>
                <a:ea typeface="Poppins"/>
                <a:cs typeface="Poppins"/>
                <a:sym typeface="Poppins"/>
              </a:rPr>
              <a:t>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Why is this word read as /s/ /t/ /a/ /l/ = "stale"?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the sound spelling pattern for final bossy 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explanations! Let's look at another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snail</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blend, /s/ /n/. s-n says /s/ /n/. Next comes a vowel pair, a-i. Underline the letters a-i to remind us that they are a vowel pair and stay together to make one sound. What happens when we have this spelling pattern?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that a-i says /a/.</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A-i says /a/. Finally, we have l says /l/. We have /s/ /n/ /a/ /l/. The word is /s/ /n/ /a/ /l/ = "snail".</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open syllable using the long vowel sound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can get the long a vowel sound from open syllables, final bossy e, a-i and a-y spelling patterns. Great thinking while blending the sounds today!</a:t>
            </a:r>
            <a:endParaRPr sz="1200" b="1">
              <a:solidFill>
                <a:schemeClr val="dk1"/>
              </a:solidFill>
              <a:latin typeface="Poppins"/>
              <a:ea typeface="Poppins"/>
              <a:cs typeface="Poppins"/>
              <a:sym typeface="Poppins"/>
            </a:endParaRPr>
          </a:p>
        </p:txBody>
      </p:sp>
      <p:sp>
        <p:nvSpPr>
          <p:cNvPr id="52" name="Google Shape;52;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53" name="Google Shape;53;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 </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clay.</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consonant blend c-l, and a vowel pair, a-y. Underline the vowel pair a-y to remind us that a-y sticks together. We'll use the long vowel sound. /k/ /l/ /a/ = clay. Your turn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"clay". Let's look at the next word. How would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chain.</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 consonant digraph c-h and vowel pair a-i. Underline the consonant digraph and the vowel pair to remind us that these letters stick together. How will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"chain".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I must pay for the clay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Amazing work! We can get the long a vowel sound from open syllables, final bossy e, a-i and a-y spelling patterns. Those brains are growing!</a:t>
            </a:r>
            <a:endParaRPr sz="1200" b="1">
              <a:solidFill>
                <a:schemeClr val="dk1"/>
              </a:solidFill>
              <a:latin typeface="Poppins"/>
              <a:ea typeface="Poppins"/>
              <a:cs typeface="Poppins"/>
              <a:sym typeface="Poppins"/>
            </a:endParaRPr>
          </a:p>
        </p:txBody>
      </p:sp>
      <p:sp>
        <p:nvSpPr>
          <p:cNvPr id="75" name="Google Shape;75;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76" name="Google Shape;76;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 </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a, stake, main, ray</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long a spelling rules to decoding words today!</a:t>
            </a:r>
            <a:endParaRPr sz="1200" b="1">
              <a:solidFill>
                <a:schemeClr val="dk1"/>
              </a:solidFill>
              <a:latin typeface="Poppins"/>
              <a:ea typeface="Poppins"/>
              <a:cs typeface="Poppins"/>
              <a:sym typeface="Poppins"/>
            </a:endParaRPr>
          </a:p>
        </p:txBody>
      </p:sp>
      <p:sp>
        <p:nvSpPr>
          <p:cNvPr id="95" name="Google Shape;95;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96" name="Google Shape;96;p9: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 </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fray</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fray</a:t>
            </a:r>
            <a:r>
              <a:rPr lang="en" sz="1200">
                <a:solidFill>
                  <a:schemeClr val="dk1"/>
                </a:solidFill>
                <a:latin typeface="Poppins"/>
                <a:ea typeface="Poppins"/>
                <a:cs typeface="Poppins"/>
                <a:sym typeface="Poppins"/>
              </a:rPr>
              <a:t>? Let's listen to the sounds and match the sound to the correct letter. The word is "fray". I hear /f/ /r/ /a/. I know that sound for /f/ = f and the sound for /r/ is = r. I know the long a sound can be spelled with a final bossy e, a-i, and a-y. Bossy e only works if there is a consonant at the end of the word. </a:t>
            </a:r>
            <a:r>
              <a:rPr lang="en" sz="1200" i="1">
                <a:solidFill>
                  <a:schemeClr val="dk1"/>
                </a:solidFill>
                <a:latin typeface="Poppins"/>
                <a:ea typeface="Poppins"/>
                <a:cs typeface="Poppins"/>
                <a:sym typeface="Poppins"/>
              </a:rPr>
              <a:t>Fray</a:t>
            </a:r>
            <a:r>
              <a:rPr lang="en" sz="1200">
                <a:solidFill>
                  <a:schemeClr val="dk1"/>
                </a:solidFill>
                <a:latin typeface="Poppins"/>
                <a:ea typeface="Poppins"/>
                <a:cs typeface="Poppins"/>
                <a:sym typeface="Poppins"/>
              </a:rPr>
              <a:t> ends with the long a. It won't use bossy e. I know English words do not end in a-i, so I will not use the a-i spelling. A-y says /a/ and is used at the end of words. I will spell the /a/ at the end of "fray" with a-y. Grab your </a:t>
            </a:r>
            <a:r>
              <a:rPr lang="en" sz="1200" b="1">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lang="en" sz="1200" i="1">
                <a:solidFill>
                  <a:schemeClr val="dk1"/>
                </a:solidFill>
                <a:latin typeface="Poppins"/>
                <a:ea typeface="Poppins"/>
                <a:cs typeface="Poppins"/>
                <a:sym typeface="Poppins"/>
              </a:rPr>
              <a:t>fray </a:t>
            </a:r>
            <a:r>
              <a:rPr lang="en" sz="1200">
                <a:solidFill>
                  <a:schemeClr val="dk1"/>
                </a:solidFill>
                <a:latin typeface="Poppins"/>
                <a:ea typeface="Poppins"/>
                <a:cs typeface="Poppins"/>
                <a:sym typeface="Poppins"/>
              </a:rPr>
              <a:t>we write the letters f-r-a-y. Great thinking! Awesome job spelling words today!</a:t>
            </a:r>
            <a:endParaRPr sz="1200" b="1">
              <a:solidFill>
                <a:schemeClr val="dk1"/>
              </a:solidFill>
              <a:latin typeface="Poppins"/>
              <a:ea typeface="Poppins"/>
              <a:cs typeface="Poppins"/>
              <a:sym typeface="Poppins"/>
            </a:endParaRPr>
          </a:p>
        </p:txBody>
      </p:sp>
      <p:sp>
        <p:nvSpPr>
          <p:cNvPr id="105" name="Google Shape;105;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06" name="Google Shape;106;p10: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 </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who</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uses an unusual sound for the wh and the o. In this word, the w-h says /h/ and the o says /oo/. Read this word with me. /h/ /oo/.</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to responses.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"who". </a:t>
            </a:r>
            <a:r>
              <a:rPr lang="en" sz="1200" i="1">
                <a:solidFill>
                  <a:schemeClr val="dk1"/>
                </a:solidFill>
                <a:latin typeface="Poppins"/>
                <a:ea typeface="Poppins"/>
                <a:cs typeface="Poppins"/>
                <a:sym typeface="Poppins"/>
              </a:rPr>
              <a:t>Who has been learning new sound spelling patterns?</a:t>
            </a:r>
            <a:r>
              <a:rPr lang="en" sz="1200">
                <a:solidFill>
                  <a:schemeClr val="dk1"/>
                </a:solidFill>
                <a:latin typeface="Poppins"/>
                <a:ea typeface="Poppins"/>
                <a:cs typeface="Poppins"/>
                <a:sym typeface="Poppins"/>
              </a:rPr>
              <a:t> Read it again.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words and listen to students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who</a:t>
            </a:r>
            <a:endParaRPr sz="1200" b="1">
              <a:solidFill>
                <a:schemeClr val="dk1"/>
              </a:solidFill>
              <a:latin typeface="Poppins"/>
              <a:ea typeface="Poppins"/>
              <a:cs typeface="Poppins"/>
              <a:sym typeface="Poppins"/>
            </a:endParaRPr>
          </a:p>
        </p:txBody>
      </p:sp>
      <p:sp>
        <p:nvSpPr>
          <p:cNvPr id="122" name="Google Shape;122;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23" name="Google Shape;123;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6">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Google Shape;24;p6"/>
          <p:cNvPicPr preferRelativeResize="0"/>
          <p:nvPr/>
        </p:nvPicPr>
        <p:blipFill rotWithShape="1">
          <a:blip r:embed="rId3">
            <a:alphaModFix/>
          </a:blip>
          <a:srcRect/>
          <a:stretch/>
        </p:blipFill>
        <p:spPr>
          <a:xfrm>
            <a:off x="8363813" y="6733015"/>
            <a:ext cx="3056444" cy="3082668"/>
          </a:xfrm>
          <a:prstGeom prst="rect">
            <a:avLst/>
          </a:prstGeom>
          <a:noFill/>
          <a:ln>
            <a:noFill/>
          </a:ln>
        </p:spPr>
      </p:pic>
      <p:pic>
        <p:nvPicPr>
          <p:cNvPr id="25" name="Google Shape;25;p6"/>
          <p:cNvPicPr preferRelativeResize="0"/>
          <p:nvPr/>
        </p:nvPicPr>
        <p:blipFill rotWithShape="1">
          <a:blip r:embed="rId4">
            <a:alphaModFix/>
          </a:blip>
          <a:srcRect t="1037" b="1037"/>
          <a:stretch/>
        </p:blipFill>
        <p:spPr>
          <a:xfrm>
            <a:off x="14348994" y="6733015"/>
            <a:ext cx="3056444" cy="3082823"/>
          </a:xfrm>
          <a:prstGeom prst="rect">
            <a:avLst/>
          </a:prstGeom>
          <a:noFill/>
          <a:ln>
            <a:noFill/>
          </a:ln>
        </p:spPr>
      </p:pic>
      <p:sp>
        <p:nvSpPr>
          <p:cNvPr id="26" name="Google Shape;26;p6"/>
          <p:cNvSpPr/>
          <p:nvPr/>
        </p:nvSpPr>
        <p:spPr>
          <a:xfrm>
            <a:off x="8716466" y="2068672"/>
            <a:ext cx="2351100" cy="2852100"/>
          </a:xfrm>
          <a:prstGeom prst="roundRect">
            <a:avLst>
              <a:gd name="adj" fmla="val 5996"/>
            </a:avLst>
          </a:prstGeom>
          <a:solidFill>
            <a:srgbClr val="006FB6"/>
          </a:solidFill>
          <a:ln>
            <a:noFill/>
          </a:ln>
        </p:spPr>
        <p:txBody>
          <a:bodyPr spcFirstLastPara="1" wrap="square" lIns="0" tIns="201050" rIns="0" bIns="201050" anchor="ctr" anchorCtr="0">
            <a:noAutofit/>
          </a:bodyPr>
          <a:lstStyle/>
          <a:p>
            <a:pPr marL="0" marR="0" lvl="0" indent="0" algn="ctr" rtl="0">
              <a:lnSpc>
                <a:spcPct val="100000"/>
              </a:lnSpc>
              <a:spcBef>
                <a:spcPts val="0"/>
              </a:spcBef>
              <a:spcAft>
                <a:spcPts val="0"/>
              </a:spcAft>
              <a:buClr>
                <a:srgbClr val="FFFFFF"/>
              </a:buClr>
              <a:buSzPts val="3400"/>
              <a:buFont typeface="Arial"/>
              <a:buNone/>
            </a:pPr>
            <a:r>
              <a:rPr lang="en" sz="3400" b="1" i="0" u="none" strike="noStrike" cap="none">
                <a:solidFill>
                  <a:srgbClr val="FFFFFF"/>
                </a:solidFill>
                <a:latin typeface="Poppins"/>
                <a:ea typeface="Poppins"/>
                <a:cs typeface="Poppins"/>
                <a:sym typeface="Poppins"/>
              </a:rPr>
              <a:t>Open Syllable  </a:t>
            </a:r>
            <a:endParaRPr sz="3400" b="1" i="0" u="none" strike="noStrike" cap="none">
              <a:solidFill>
                <a:srgbClr val="FFFFFF"/>
              </a:solidFill>
              <a:latin typeface="Poppins"/>
              <a:ea typeface="Poppins"/>
              <a:cs typeface="Poppins"/>
              <a:sym typeface="Poppins"/>
            </a:endParaRPr>
          </a:p>
        </p:txBody>
      </p:sp>
      <p:sp>
        <p:nvSpPr>
          <p:cNvPr id="27" name="Google Shape;27;p6"/>
          <p:cNvSpPr/>
          <p:nvPr/>
        </p:nvSpPr>
        <p:spPr>
          <a:xfrm>
            <a:off x="14701619" y="2068672"/>
            <a:ext cx="2351100" cy="2852100"/>
          </a:xfrm>
          <a:prstGeom prst="roundRect">
            <a:avLst>
              <a:gd name="adj" fmla="val 5996"/>
            </a:avLst>
          </a:prstGeom>
          <a:solidFill>
            <a:srgbClr val="006FB6"/>
          </a:solidFill>
          <a:ln>
            <a:noFill/>
          </a:ln>
        </p:spPr>
        <p:txBody>
          <a:bodyPr spcFirstLastPara="1" wrap="square" lIns="0" tIns="201050" rIns="0" bIns="201050" anchor="ctr" anchorCtr="0">
            <a:noAutofit/>
          </a:bodyPr>
          <a:lstStyle/>
          <a:p>
            <a:pPr marL="0" marR="0" lvl="0" indent="0" algn="ctr" rtl="0">
              <a:lnSpc>
                <a:spcPct val="100000"/>
              </a:lnSpc>
              <a:spcBef>
                <a:spcPts val="0"/>
              </a:spcBef>
              <a:spcAft>
                <a:spcPts val="0"/>
              </a:spcAft>
              <a:buClr>
                <a:srgbClr val="FFFFFF"/>
              </a:buClr>
              <a:buSzPts val="3400"/>
              <a:buFont typeface="Arial"/>
              <a:buNone/>
            </a:pPr>
            <a:r>
              <a:rPr lang="en" sz="3400" b="1" i="0" u="none" strike="noStrike" cap="none">
                <a:solidFill>
                  <a:srgbClr val="FFFFFF"/>
                </a:solidFill>
                <a:latin typeface="Poppins"/>
                <a:ea typeface="Poppins"/>
                <a:cs typeface="Poppins"/>
                <a:sym typeface="Poppins"/>
              </a:rPr>
              <a:t>Bossy e  </a:t>
            </a:r>
            <a:endParaRPr sz="3400" b="1" i="0" u="none" strike="noStrike" cap="none">
              <a:solidFill>
                <a:srgbClr val="FFFFFF"/>
              </a:solidFill>
              <a:latin typeface="Poppins"/>
              <a:ea typeface="Poppins"/>
              <a:cs typeface="Poppins"/>
              <a:sym typeface="Poppins"/>
            </a:endParaRPr>
          </a:p>
        </p:txBody>
      </p:sp>
      <p:sp>
        <p:nvSpPr>
          <p:cNvPr id="28" name="Google Shape;28;p6"/>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p:txBody>
      </p:sp>
      <p:grpSp>
        <p:nvGrpSpPr>
          <p:cNvPr id="29" name="Google Shape;29;p6"/>
          <p:cNvGrpSpPr/>
          <p:nvPr/>
        </p:nvGrpSpPr>
        <p:grpSpPr>
          <a:xfrm>
            <a:off x="599448" y="3308558"/>
            <a:ext cx="2489999" cy="2588607"/>
            <a:chOff x="599452" y="3110429"/>
            <a:chExt cx="2680589" cy="2786745"/>
          </a:xfrm>
        </p:grpSpPr>
        <p:sp>
          <p:nvSpPr>
            <p:cNvPr id="30" name="Google Shape;30;p6"/>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 name="Google Shape;31;p6"/>
            <p:cNvPicPr preferRelativeResize="0"/>
            <p:nvPr/>
          </p:nvPicPr>
          <p:blipFill rotWithShape="1">
            <a:blip r:embed="rId5">
              <a:alphaModFix/>
            </a:blip>
            <a:srcRect/>
            <a:stretch/>
          </p:blipFill>
          <p:spPr>
            <a:xfrm>
              <a:off x="1219191" y="3110429"/>
              <a:ext cx="1442294" cy="2697122"/>
            </a:xfrm>
            <a:prstGeom prst="rect">
              <a:avLst/>
            </a:prstGeom>
            <a:noFill/>
            <a:ln>
              <a:noFill/>
            </a:ln>
          </p:spPr>
        </p:pic>
        <p:sp>
          <p:nvSpPr>
            <p:cNvPr id="32" name="Google Shape;32;p6"/>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6"/>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 name="Google Shape;34;p6"/>
          <p:cNvSpPr txBox="1"/>
          <p:nvPr/>
        </p:nvSpPr>
        <p:spPr>
          <a:xfrm>
            <a:off x="610316" y="6314727"/>
            <a:ext cx="60585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p:txBody>
      </p:sp>
      <p:pic>
        <p:nvPicPr>
          <p:cNvPr id="35" name="Google Shape;35;p6"/>
          <p:cNvPicPr preferRelativeResize="0"/>
          <p:nvPr/>
        </p:nvPicPr>
        <p:blipFill rotWithShape="1">
          <a:blip r:embed="rId6">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
        <p:cNvGrpSpPr/>
        <p:nvPr/>
      </p:nvGrpSpPr>
      <p:grpSpPr>
        <a:xfrm>
          <a:off x="0" y="0"/>
          <a:ext cx="0" cy="0"/>
          <a:chOff x="0" y="0"/>
          <a:chExt cx="0" cy="0"/>
        </a:xfrm>
      </p:grpSpPr>
      <p:pic>
        <p:nvPicPr>
          <p:cNvPr id="40" name="Google Shape;40;p7"/>
          <p:cNvPicPr preferRelativeResize="0"/>
          <p:nvPr/>
        </p:nvPicPr>
        <p:blipFill rotWithShape="1">
          <a:blip r:embed="rId3">
            <a:alphaModFix/>
          </a:blip>
          <a:srcRect/>
          <a:stretch/>
        </p:blipFill>
        <p:spPr>
          <a:xfrm>
            <a:off x="7769393" y="2460858"/>
            <a:ext cx="10585298" cy="8178419"/>
          </a:xfrm>
          <a:prstGeom prst="rect">
            <a:avLst/>
          </a:prstGeom>
          <a:noFill/>
          <a:ln>
            <a:noFill/>
          </a:ln>
        </p:spPr>
      </p:pic>
      <p:pic>
        <p:nvPicPr>
          <p:cNvPr id="41" name="Google Shape;41;p7"/>
          <p:cNvPicPr preferRelativeResize="0"/>
          <p:nvPr/>
        </p:nvPicPr>
        <p:blipFill rotWithShape="1">
          <a:blip r:embed="rId4">
            <a:alphaModFix/>
          </a:blip>
          <a:srcRect t="1038" b="1027"/>
          <a:stretch/>
        </p:blipFill>
        <p:spPr>
          <a:xfrm>
            <a:off x="9554617" y="2367977"/>
            <a:ext cx="7655711" cy="7718521"/>
          </a:xfrm>
          <a:prstGeom prst="rect">
            <a:avLst/>
          </a:prstGeom>
          <a:noFill/>
          <a:ln>
            <a:noFill/>
          </a:ln>
        </p:spPr>
      </p:pic>
      <p:pic>
        <p:nvPicPr>
          <p:cNvPr id="42" name="Google Shape;42;p7"/>
          <p:cNvPicPr preferRelativeResize="0"/>
          <p:nvPr/>
        </p:nvPicPr>
        <p:blipFill rotWithShape="1">
          <a:blip r:embed="rId5">
            <a:alphaModFix/>
          </a:blip>
          <a:srcRect/>
          <a:stretch/>
        </p:blipFill>
        <p:spPr>
          <a:xfrm>
            <a:off x="9591953" y="2331940"/>
            <a:ext cx="7581039" cy="7642835"/>
          </a:xfrm>
          <a:prstGeom prst="rect">
            <a:avLst/>
          </a:prstGeom>
          <a:noFill/>
          <a:ln>
            <a:noFill/>
          </a:ln>
        </p:spPr>
      </p:pic>
      <p:sp>
        <p:nvSpPr>
          <p:cNvPr id="43" name="Google Shape;43;p7"/>
          <p:cNvSpPr txBox="1">
            <a:spLocks noGrp="1"/>
          </p:cNvSpPr>
          <p:nvPr>
            <p:ph type="body" idx="2"/>
          </p:nvPr>
        </p:nvSpPr>
        <p:spPr>
          <a:xfrm>
            <a:off x="612750" y="631025"/>
            <a:ext cx="5742300" cy="2375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p:txBody>
      </p:sp>
      <p:grpSp>
        <p:nvGrpSpPr>
          <p:cNvPr id="44" name="Google Shape;44;p7"/>
          <p:cNvGrpSpPr/>
          <p:nvPr/>
        </p:nvGrpSpPr>
        <p:grpSpPr>
          <a:xfrm>
            <a:off x="599448" y="3308558"/>
            <a:ext cx="2489999" cy="2588607"/>
            <a:chOff x="599452" y="3110429"/>
            <a:chExt cx="2680589" cy="2786745"/>
          </a:xfrm>
        </p:grpSpPr>
        <p:sp>
          <p:nvSpPr>
            <p:cNvPr id="45" name="Google Shape;45;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 name="Google Shape;46;p7"/>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47" name="Google Shape;47;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9" name="Google Shape;49;p7"/>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600"/>
                                        <p:tgtEl>
                                          <p:spTgt spid="42"/>
                                        </p:tgtEl>
                                        <p:attrNameLst>
                                          <p:attrName>ppt_w</p:attrName>
                                        </p:attrNameLst>
                                      </p:cBhvr>
                                      <p:tavLst>
                                        <p:tav tm="0">
                                          <p:val>
                                            <p:strVal val="0"/>
                                          </p:val>
                                        </p:tav>
                                        <p:tav tm="100000">
                                          <p:val>
                                            <p:strVal val="#ppt_w"/>
                                          </p:val>
                                        </p:tav>
                                      </p:tavLst>
                                    </p:anim>
                                    <p:anim calcmode="lin" valueType="num">
                                      <p:cBhvr additive="base">
                                        <p:cTn id="8" dur="600"/>
                                        <p:tgtEl>
                                          <p:spTgt spid="42"/>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1"/>
                                          </p:stCondLst>
                                        </p:cTn>
                                        <p:tgtEl>
                                          <p:spTgt spid="4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600"/>
                                        <p:tgtEl>
                                          <p:spTgt spid="41"/>
                                        </p:tgtEl>
                                        <p:attrNameLst>
                                          <p:attrName>ppt_w</p:attrName>
                                        </p:attrNameLst>
                                      </p:cBhvr>
                                      <p:tavLst>
                                        <p:tav tm="0">
                                          <p:val>
                                            <p:strVal val="0"/>
                                          </p:val>
                                        </p:tav>
                                        <p:tav tm="100000">
                                          <p:val>
                                            <p:strVal val="#ppt_w"/>
                                          </p:val>
                                        </p:tav>
                                      </p:tavLst>
                                    </p:anim>
                                    <p:anim calcmode="lin" valueType="num">
                                      <p:cBhvr additive="base">
                                        <p:cTn id="18" dur="600"/>
                                        <p:tgtEl>
                                          <p:spTgt spid="41"/>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
                                          </p:stCondLst>
                                        </p:cTn>
                                        <p:tgtEl>
                                          <p:spTgt spid="4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1000"/>
                                        <p:tgtEl>
                                          <p:spTgt spid="40"/>
                                        </p:tgtEl>
                                        <p:attrNameLst>
                                          <p:attrName>ppt_w</p:attrName>
                                        </p:attrNameLst>
                                      </p:cBhvr>
                                      <p:tavLst>
                                        <p:tav tm="0">
                                          <p:val>
                                            <p:strVal val="0"/>
                                          </p:val>
                                        </p:tav>
                                        <p:tav tm="100000">
                                          <p:val>
                                            <p:strVal val="#ppt_w"/>
                                          </p:val>
                                        </p:tav>
                                      </p:tavLst>
                                    </p:anim>
                                    <p:anim calcmode="lin" valueType="num">
                                      <p:cBhvr additive="base">
                                        <p:cTn id="28" dur="1000"/>
                                        <p:tgtEl>
                                          <p:spTgt spid="4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55" name="Google Shape;55;p8"/>
          <p:cNvPicPr preferRelativeResize="0"/>
          <p:nvPr/>
        </p:nvPicPr>
        <p:blipFill rotWithShape="1">
          <a:blip r:embed="rId3">
            <a:alphaModFix/>
          </a:blip>
          <a:srcRect/>
          <a:stretch/>
        </p:blipFill>
        <p:spPr>
          <a:xfrm rot="5400000">
            <a:off x="6623662" y="2293085"/>
            <a:ext cx="10707313" cy="7033881"/>
          </a:xfrm>
          <a:prstGeom prst="rect">
            <a:avLst/>
          </a:prstGeom>
          <a:noFill/>
          <a:ln>
            <a:noFill/>
          </a:ln>
        </p:spPr>
      </p:pic>
      <p:sp>
        <p:nvSpPr>
          <p:cNvPr id="56" name="Google Shape;56;p8"/>
          <p:cNvSpPr txBox="1"/>
          <p:nvPr/>
        </p:nvSpPr>
        <p:spPr>
          <a:xfrm>
            <a:off x="8848059" y="1906574"/>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4000" b="1" i="0" u="none" strike="noStrike" cap="none">
                <a:solidFill>
                  <a:schemeClr val="lt1"/>
                </a:solidFill>
                <a:latin typeface="Poppins"/>
                <a:ea typeface="Poppins"/>
                <a:cs typeface="Poppins"/>
                <a:sym typeface="Poppins"/>
              </a:rPr>
              <a:t>stale</a:t>
            </a:r>
            <a:endParaRPr sz="14000" b="1" i="0" u="none" strike="noStrike" cap="none">
              <a:solidFill>
                <a:schemeClr val="lt1"/>
              </a:solidFill>
              <a:latin typeface="Poppins"/>
              <a:ea typeface="Poppins"/>
              <a:cs typeface="Poppins"/>
              <a:sym typeface="Poppins"/>
            </a:endParaRPr>
          </a:p>
        </p:txBody>
      </p:sp>
      <p:sp>
        <p:nvSpPr>
          <p:cNvPr id="57" name="Google Shape;57;p8"/>
          <p:cNvSpPr txBox="1"/>
          <p:nvPr/>
        </p:nvSpPr>
        <p:spPr>
          <a:xfrm>
            <a:off x="8860237" y="5695806"/>
            <a:ext cx="6234300" cy="26421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4000" b="1" i="0" u="none" strike="noStrike" cap="none">
                <a:solidFill>
                  <a:schemeClr val="lt1"/>
                </a:solidFill>
                <a:latin typeface="Poppins"/>
                <a:ea typeface="Poppins"/>
                <a:cs typeface="Poppins"/>
                <a:sym typeface="Poppins"/>
              </a:rPr>
              <a:t>snail</a:t>
            </a:r>
            <a:endParaRPr sz="14000" b="1" i="0" u="none" strike="noStrike" cap="none">
              <a:solidFill>
                <a:schemeClr val="lt1"/>
              </a:solidFill>
              <a:latin typeface="Poppins"/>
              <a:ea typeface="Poppins"/>
              <a:cs typeface="Poppins"/>
              <a:sym typeface="Poppins"/>
            </a:endParaRPr>
          </a:p>
        </p:txBody>
      </p:sp>
      <p:sp>
        <p:nvSpPr>
          <p:cNvPr id="58" name="Google Shape;58;p8"/>
          <p:cNvSpPr/>
          <p:nvPr/>
        </p:nvSpPr>
        <p:spPr>
          <a:xfrm>
            <a:off x="10829852" y="4307042"/>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59" name="Google Shape;59;p8"/>
          <p:cNvSpPr/>
          <p:nvPr/>
        </p:nvSpPr>
        <p:spPr>
          <a:xfrm>
            <a:off x="10149345" y="8239821"/>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0" name="Google Shape;60;p8"/>
          <p:cNvSpPr/>
          <p:nvPr/>
        </p:nvSpPr>
        <p:spPr>
          <a:xfrm>
            <a:off x="11131638" y="8239821"/>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1" name="Google Shape;61;p8"/>
          <p:cNvSpPr/>
          <p:nvPr/>
        </p:nvSpPr>
        <p:spPr>
          <a:xfrm>
            <a:off x="9286869" y="4690373"/>
            <a:ext cx="54609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2" name="Google Shape;62;p8"/>
          <p:cNvSpPr/>
          <p:nvPr/>
        </p:nvSpPr>
        <p:spPr>
          <a:xfrm>
            <a:off x="9286869" y="8960166"/>
            <a:ext cx="54609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3" name="Google Shape;63;p8"/>
          <p:cNvSpPr/>
          <p:nvPr/>
        </p:nvSpPr>
        <p:spPr>
          <a:xfrm>
            <a:off x="9976504" y="4307042"/>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4" name="Google Shape;64;p8"/>
          <p:cNvSpPr/>
          <p:nvPr/>
        </p:nvSpPr>
        <p:spPr>
          <a:xfrm>
            <a:off x="12347828" y="8239847"/>
            <a:ext cx="13437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5" name="Google Shape;65;p8"/>
          <p:cNvSpPr/>
          <p:nvPr/>
        </p:nvSpPr>
        <p:spPr>
          <a:xfrm>
            <a:off x="11683174" y="4307042"/>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6" name="Google Shape;66;p8"/>
          <p:cNvSpPr/>
          <p:nvPr/>
        </p:nvSpPr>
        <p:spPr>
          <a:xfrm>
            <a:off x="12536495" y="4307042"/>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7" name="Google Shape;67;p8"/>
          <p:cNvSpPr/>
          <p:nvPr/>
        </p:nvSpPr>
        <p:spPr>
          <a:xfrm>
            <a:off x="13853175" y="8239847"/>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8" name="Google Shape;68;p8"/>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Blend </a:t>
            </a:r>
            <a:endParaRPr/>
          </a:p>
          <a:p>
            <a:pPr marL="0" lvl="0" indent="0" algn="l" rtl="0">
              <a:lnSpc>
                <a:spcPct val="100000"/>
              </a:lnSpc>
              <a:spcBef>
                <a:spcPts val="0"/>
              </a:spcBef>
              <a:spcAft>
                <a:spcPts val="0"/>
              </a:spcAft>
              <a:buSzPts val="7600"/>
              <a:buNone/>
            </a:pPr>
            <a:r>
              <a:rPr lang="en"/>
              <a:t>the sounds</a:t>
            </a:r>
            <a:endParaRPr/>
          </a:p>
        </p:txBody>
      </p:sp>
      <p:sp>
        <p:nvSpPr>
          <p:cNvPr id="69" name="Google Shape;69;p8"/>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70" name="Google Shape;70;p8"/>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71" name="Google Shape;71;p8"/>
          <p:cNvSpPr txBox="1"/>
          <p:nvPr/>
        </p:nvSpPr>
        <p:spPr>
          <a:xfrm>
            <a:off x="610316" y="5924331"/>
            <a:ext cx="59796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the words smoothly!</a:t>
            </a:r>
            <a:endParaRPr sz="3450" b="1" i="0" u="none" strike="noStrike" cap="none">
              <a:solidFill>
                <a:srgbClr val="0071B5"/>
              </a:solidFill>
              <a:latin typeface="Poppins"/>
              <a:ea typeface="Poppins"/>
              <a:cs typeface="Poppins"/>
              <a:sym typeface="Poppins"/>
            </a:endParaRPr>
          </a:p>
        </p:txBody>
      </p:sp>
      <p:pic>
        <p:nvPicPr>
          <p:cNvPr id="72" name="Google Shape;72;p8"/>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5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5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1"/>
                                          </p:stCondLst>
                                        </p:cTn>
                                        <p:tgtEl>
                                          <p:spTgt spid="6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10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8"/>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1"/>
                                          </p:stCondLst>
                                        </p:cTn>
                                        <p:tgtEl>
                                          <p:spTgt spid="6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5"/>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1"/>
                                          </p:stCondLst>
                                        </p:cTn>
                                        <p:tgtEl>
                                          <p:spTgt spid="5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6"/>
                                        </p:tgtEl>
                                        <p:attrNameLst>
                                          <p:attrName>style.visibility</p:attrName>
                                        </p:attrNameLst>
                                      </p:cBhvr>
                                      <p:to>
                                        <p:strVal val="visible"/>
                                      </p:to>
                                    </p:set>
                                  </p:childTnLst>
                                </p:cTn>
                              </p:par>
                              <p:par>
                                <p:cTn id="36" presetID="1" presetClass="exit" presetSubtype="0" fill="hold" nodeType="withEffect">
                                  <p:stCondLst>
                                    <p:cond delay="0"/>
                                  </p:stCondLst>
                                  <p:childTnLst>
                                    <p:set>
                                      <p:cBhvr>
                                        <p:cTn id="37" dur="1" fill="hold">
                                          <p:stCondLst>
                                            <p:cond delay="1"/>
                                          </p:stCondLst>
                                        </p:cTn>
                                        <p:tgtEl>
                                          <p:spTgt spid="6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1000"/>
                                        <p:tgtEl>
                                          <p:spTgt spid="61"/>
                                        </p:tgtEl>
                                      </p:cBhvr>
                                    </p:animEffect>
                                  </p:childTnLst>
                                </p:cTn>
                              </p:par>
                              <p:par>
                                <p:cTn id="43" presetID="1" presetClass="exit" presetSubtype="0" fill="hold" nodeType="withEffect">
                                  <p:stCondLst>
                                    <p:cond delay="0"/>
                                  </p:stCondLst>
                                  <p:childTnLst>
                                    <p:set>
                                      <p:cBhvr>
                                        <p:cTn id="44" dur="1" fill="hold">
                                          <p:stCondLst>
                                            <p:cond delay="1"/>
                                          </p:stCondLst>
                                        </p:cTn>
                                        <p:tgtEl>
                                          <p:spTgt spid="6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1000"/>
                                        <p:tgtEl>
                                          <p:spTgt spid="57"/>
                                        </p:tgtEl>
                                      </p:cBhvr>
                                    </p:animEffect>
                                  </p:childTnLst>
                                </p:cTn>
                              </p:par>
                              <p:par>
                                <p:cTn id="50" presetID="1" presetClass="exit" presetSubtype="0" fill="hold" nodeType="withEffect">
                                  <p:stCondLst>
                                    <p:cond delay="0"/>
                                  </p:stCondLst>
                                  <p:childTnLst>
                                    <p:set>
                                      <p:cBhvr>
                                        <p:cTn id="51" dur="1" fill="hold">
                                          <p:stCondLst>
                                            <p:cond delay="1"/>
                                          </p:stCondLst>
                                        </p:cTn>
                                        <p:tgtEl>
                                          <p:spTgt spid="6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5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60"/>
                                        </p:tgtEl>
                                        <p:attrNameLst>
                                          <p:attrName>style.visibility</p:attrName>
                                        </p:attrNameLst>
                                      </p:cBhvr>
                                      <p:to>
                                        <p:strVal val="visible"/>
                                      </p:to>
                                    </p:set>
                                  </p:childTnLst>
                                </p:cTn>
                              </p:par>
                              <p:par>
                                <p:cTn id="60" presetID="1" presetClass="exit" presetSubtype="0" fill="hold" nodeType="withEffect">
                                  <p:stCondLst>
                                    <p:cond delay="0"/>
                                  </p:stCondLst>
                                  <p:childTnLst>
                                    <p:set>
                                      <p:cBhvr>
                                        <p:cTn id="61" dur="1" fill="hold">
                                          <p:stCondLst>
                                            <p:cond delay="1"/>
                                          </p:stCondLst>
                                        </p:cTn>
                                        <p:tgtEl>
                                          <p:spTgt spid="59"/>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64"/>
                                        </p:tgtEl>
                                        <p:attrNameLst>
                                          <p:attrName>style.visibility</p:attrName>
                                        </p:attrNameLst>
                                      </p:cBhvr>
                                      <p:to>
                                        <p:strVal val="visible"/>
                                      </p:to>
                                    </p:set>
                                  </p:childTnLst>
                                </p:cTn>
                              </p:par>
                              <p:par>
                                <p:cTn id="66" presetID="1" presetClass="exit" presetSubtype="0" fill="hold" nodeType="withEffect">
                                  <p:stCondLst>
                                    <p:cond delay="0"/>
                                  </p:stCondLst>
                                  <p:childTnLst>
                                    <p:set>
                                      <p:cBhvr>
                                        <p:cTn id="67" dur="1" fill="hold">
                                          <p:stCondLst>
                                            <p:cond delay="1"/>
                                          </p:stCondLst>
                                        </p:cTn>
                                        <p:tgtEl>
                                          <p:spTgt spid="6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67"/>
                                        </p:tgtEl>
                                        <p:attrNameLst>
                                          <p:attrName>style.visibility</p:attrName>
                                        </p:attrNameLst>
                                      </p:cBhvr>
                                      <p:to>
                                        <p:strVal val="visible"/>
                                      </p:to>
                                    </p:set>
                                  </p:childTnLst>
                                </p:cTn>
                              </p:par>
                              <p:par>
                                <p:cTn id="72" presetID="1" presetClass="exit" presetSubtype="0" fill="hold" nodeType="withEffect">
                                  <p:stCondLst>
                                    <p:cond delay="0"/>
                                  </p:stCondLst>
                                  <p:childTnLst>
                                    <p:set>
                                      <p:cBhvr>
                                        <p:cTn id="73" dur="1" fill="hold">
                                          <p:stCondLst>
                                            <p:cond delay="1"/>
                                          </p:stCondLst>
                                        </p:cTn>
                                        <p:tgtEl>
                                          <p:spTgt spid="6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62"/>
                                        </p:tgtEl>
                                        <p:attrNameLst>
                                          <p:attrName>style.visibility</p:attrName>
                                        </p:attrNameLst>
                                      </p:cBhvr>
                                      <p:to>
                                        <p:strVal val="visible"/>
                                      </p:to>
                                    </p:set>
                                  </p:childTnLst>
                                </p:cTn>
                              </p:par>
                              <p:par>
                                <p:cTn id="78" presetID="1" presetClass="exit" presetSubtype="0" fill="hold" nodeType="withEffect">
                                  <p:stCondLst>
                                    <p:cond delay="0"/>
                                  </p:stCondLst>
                                  <p:childTnLst>
                                    <p:set>
                                      <p:cBhvr>
                                        <p:cTn id="79" dur="1" fill="hold">
                                          <p:stCondLst>
                                            <p:cond delay="1"/>
                                          </p:stCondLst>
                                        </p:cTn>
                                        <p:tgtEl>
                                          <p:spTgt spid="67"/>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1"/>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grpSp>
        <p:nvGrpSpPr>
          <p:cNvPr id="78" name="Google Shape;78;p9"/>
          <p:cNvGrpSpPr/>
          <p:nvPr/>
        </p:nvGrpSpPr>
        <p:grpSpPr>
          <a:xfrm>
            <a:off x="7565659" y="2546028"/>
            <a:ext cx="4213200" cy="2800026"/>
            <a:chOff x="5784675" y="818500"/>
            <a:chExt cx="2737800" cy="1941900"/>
          </a:xfrm>
        </p:grpSpPr>
        <p:sp>
          <p:nvSpPr>
            <p:cNvPr id="79" name="Google Shape;79;p9"/>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0" name="Google Shape;80;p9"/>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8500" b="1" i="0" u="none" strike="noStrike" cap="none">
                  <a:solidFill>
                    <a:schemeClr val="accent1"/>
                  </a:solidFill>
                  <a:latin typeface="Poppins"/>
                  <a:ea typeface="Poppins"/>
                  <a:cs typeface="Poppins"/>
                  <a:sym typeface="Poppins"/>
                </a:rPr>
                <a:t>clay</a:t>
              </a:r>
              <a:endParaRPr sz="8500" b="1" i="0" u="none" strike="noStrike" cap="none">
                <a:solidFill>
                  <a:schemeClr val="accent1"/>
                </a:solidFill>
                <a:latin typeface="Poppins"/>
                <a:ea typeface="Poppins"/>
                <a:cs typeface="Poppins"/>
                <a:sym typeface="Poppins"/>
              </a:endParaRPr>
            </a:p>
          </p:txBody>
        </p:sp>
      </p:grpSp>
      <p:grpSp>
        <p:nvGrpSpPr>
          <p:cNvPr id="81" name="Google Shape;81;p9"/>
          <p:cNvGrpSpPr/>
          <p:nvPr/>
        </p:nvGrpSpPr>
        <p:grpSpPr>
          <a:xfrm>
            <a:off x="13520226" y="2546025"/>
            <a:ext cx="4633726" cy="2800026"/>
            <a:chOff x="5784675" y="907452"/>
            <a:chExt cx="2737800" cy="1941900"/>
          </a:xfrm>
        </p:grpSpPr>
        <p:sp>
          <p:nvSpPr>
            <p:cNvPr id="82" name="Google Shape;82;p9"/>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3" name="Google Shape;83;p9"/>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8500" b="1" i="0" u="none" strike="noStrike" cap="none">
                  <a:solidFill>
                    <a:schemeClr val="accent1"/>
                  </a:solidFill>
                  <a:latin typeface="Poppins"/>
                  <a:ea typeface="Poppins"/>
                  <a:cs typeface="Poppins"/>
                  <a:sym typeface="Poppins"/>
                </a:rPr>
                <a:t>chain</a:t>
              </a:r>
              <a:endParaRPr sz="8500" b="1" i="0" u="none" strike="noStrike" cap="none">
                <a:solidFill>
                  <a:schemeClr val="accent1"/>
                </a:solidFill>
                <a:latin typeface="Poppins"/>
                <a:ea typeface="Poppins"/>
                <a:cs typeface="Poppins"/>
                <a:sym typeface="Poppins"/>
              </a:endParaRPr>
            </a:p>
          </p:txBody>
        </p:sp>
      </p:grpSp>
      <p:grpSp>
        <p:nvGrpSpPr>
          <p:cNvPr id="84" name="Google Shape;84;p9"/>
          <p:cNvGrpSpPr/>
          <p:nvPr/>
        </p:nvGrpSpPr>
        <p:grpSpPr>
          <a:xfrm>
            <a:off x="7566646" y="5496794"/>
            <a:ext cx="10589810" cy="3378906"/>
            <a:chOff x="5784675" y="818500"/>
            <a:chExt cx="2737800" cy="1941900"/>
          </a:xfrm>
        </p:grpSpPr>
        <p:sp>
          <p:nvSpPr>
            <p:cNvPr id="85" name="Google Shape;85;p9"/>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6" name="Google Shape;86;p9"/>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9200"/>
                <a:buFont typeface="Arial"/>
                <a:buNone/>
              </a:pPr>
              <a:r>
                <a:rPr lang="en" sz="7500" b="1" i="0" u="none" strike="noStrike" cap="none">
                  <a:solidFill>
                    <a:schemeClr val="accent1"/>
                  </a:solidFill>
                  <a:latin typeface="Poppins"/>
                  <a:ea typeface="Poppins"/>
                  <a:cs typeface="Poppins"/>
                  <a:sym typeface="Poppins"/>
                </a:rPr>
                <a:t>I must pay for the </a:t>
              </a:r>
              <a:endParaRPr sz="7500" b="1" i="0" u="none" strike="noStrike" cap="none">
                <a:solidFill>
                  <a:schemeClr val="accent1"/>
                </a:solidFill>
                <a:latin typeface="Poppins"/>
                <a:ea typeface="Poppins"/>
                <a:cs typeface="Poppins"/>
                <a:sym typeface="Poppins"/>
              </a:endParaRPr>
            </a:p>
            <a:p>
              <a:pPr marL="0" marR="0" lvl="0" indent="0" algn="ctr" rtl="0">
                <a:lnSpc>
                  <a:spcPct val="115000"/>
                </a:lnSpc>
                <a:spcBef>
                  <a:spcPts val="0"/>
                </a:spcBef>
                <a:spcAft>
                  <a:spcPts val="0"/>
                </a:spcAft>
                <a:buClr>
                  <a:srgbClr val="000000"/>
                </a:buClr>
                <a:buSzPts val="9200"/>
                <a:buFont typeface="Arial"/>
                <a:buNone/>
              </a:pPr>
              <a:r>
                <a:rPr lang="en" sz="7500" b="1" i="0" u="none" strike="noStrike" cap="none">
                  <a:solidFill>
                    <a:schemeClr val="accent1"/>
                  </a:solidFill>
                  <a:latin typeface="Poppins"/>
                  <a:ea typeface="Poppins"/>
                  <a:cs typeface="Poppins"/>
                  <a:sym typeface="Poppins"/>
                </a:rPr>
                <a:t>clay.</a:t>
              </a:r>
              <a:endParaRPr sz="7500" b="1" i="0" u="none" strike="noStrike" cap="none">
                <a:solidFill>
                  <a:schemeClr val="accent1"/>
                </a:solidFill>
                <a:latin typeface="Poppins"/>
                <a:ea typeface="Poppins"/>
                <a:cs typeface="Poppins"/>
                <a:sym typeface="Poppins"/>
              </a:endParaRPr>
            </a:p>
          </p:txBody>
        </p:sp>
      </p:grpSp>
      <p:sp>
        <p:nvSpPr>
          <p:cNvPr id="87" name="Google Shape;87;p9"/>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Read </a:t>
            </a:r>
            <a:endParaRPr/>
          </a:p>
          <a:p>
            <a:pPr marL="0" lvl="0" indent="0" algn="l" rtl="0">
              <a:lnSpc>
                <a:spcPct val="100000"/>
              </a:lnSpc>
              <a:spcBef>
                <a:spcPts val="0"/>
              </a:spcBef>
              <a:spcAft>
                <a:spcPts val="0"/>
              </a:spcAft>
              <a:buSzPts val="7600"/>
              <a:buNone/>
            </a:pPr>
            <a:r>
              <a:rPr lang="en"/>
              <a:t>the words</a:t>
            </a:r>
            <a:endParaRPr/>
          </a:p>
        </p:txBody>
      </p:sp>
      <p:sp>
        <p:nvSpPr>
          <p:cNvPr id="88" name="Google Shape;88;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89" name="Google Shape;89;p9"/>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90" name="Google Shape;90;p9"/>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91" name="Google Shape;91;p9"/>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92" name="Google Shape;92;p9"/>
          <p:cNvPicPr preferRelativeResize="0"/>
          <p:nvPr/>
        </p:nvPicPr>
        <p:blipFill rotWithShape="1">
          <a:blip r:embed="rId5">
            <a:alphaModFix/>
          </a:blip>
          <a:srcRect/>
          <a:stretch/>
        </p:blipFill>
        <p:spPr>
          <a:xfrm>
            <a:off x="16093925" y="9026450"/>
            <a:ext cx="2484574" cy="17955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additive="base">
                                        <p:cTn id="12" dur="1000"/>
                                        <p:tgtEl>
                                          <p:spTgt spid="78"/>
                                        </p:tgtEl>
                                        <p:attrNameLst>
                                          <p:attrName>ppt_w</p:attrName>
                                        </p:attrNameLst>
                                      </p:cBhvr>
                                      <p:tavLst>
                                        <p:tav tm="0">
                                          <p:val>
                                            <p:strVal val="0"/>
                                          </p:val>
                                        </p:tav>
                                        <p:tav tm="100000">
                                          <p:val>
                                            <p:strVal val="#ppt_w"/>
                                          </p:val>
                                        </p:tav>
                                      </p:tavLst>
                                    </p:anim>
                                    <p:anim calcmode="lin" valueType="num">
                                      <p:cBhvr additive="base">
                                        <p:cTn id="13" dur="1000"/>
                                        <p:tgtEl>
                                          <p:spTgt spid="78"/>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81"/>
                                        </p:tgtEl>
                                        <p:attrNameLst>
                                          <p:attrName>style.visibility</p:attrName>
                                        </p:attrNameLst>
                                      </p:cBhvr>
                                      <p:to>
                                        <p:strVal val="visible"/>
                                      </p:to>
                                    </p:set>
                                    <p:anim calcmode="lin" valueType="num">
                                      <p:cBhvr additive="base">
                                        <p:cTn id="18" dur="1000"/>
                                        <p:tgtEl>
                                          <p:spTgt spid="81"/>
                                        </p:tgtEl>
                                        <p:attrNameLst>
                                          <p:attrName>ppt_w</p:attrName>
                                        </p:attrNameLst>
                                      </p:cBhvr>
                                      <p:tavLst>
                                        <p:tav tm="0">
                                          <p:val>
                                            <p:strVal val="0"/>
                                          </p:val>
                                        </p:tav>
                                        <p:tav tm="100000">
                                          <p:val>
                                            <p:strVal val="#ppt_w"/>
                                          </p:val>
                                        </p:tav>
                                      </p:tavLst>
                                    </p:anim>
                                    <p:anim calcmode="lin" valueType="num">
                                      <p:cBhvr additive="base">
                                        <p:cTn id="19" dur="1000"/>
                                        <p:tgtEl>
                                          <p:spTgt spid="81"/>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84"/>
                                        </p:tgtEl>
                                        <p:attrNameLst>
                                          <p:attrName>style.visibility</p:attrName>
                                        </p:attrNameLst>
                                      </p:cBhvr>
                                      <p:to>
                                        <p:strVal val="visible"/>
                                      </p:to>
                                    </p:set>
                                    <p:anim calcmode="lin" valueType="num">
                                      <p:cBhvr additive="base">
                                        <p:cTn id="24" dur="1000"/>
                                        <p:tgtEl>
                                          <p:spTgt spid="84"/>
                                        </p:tgtEl>
                                        <p:attrNameLst>
                                          <p:attrName>ppt_w</p:attrName>
                                        </p:attrNameLst>
                                      </p:cBhvr>
                                      <p:tavLst>
                                        <p:tav tm="0">
                                          <p:val>
                                            <p:strVal val="0"/>
                                          </p:val>
                                        </p:tav>
                                        <p:tav tm="100000">
                                          <p:val>
                                            <p:strVal val="#ppt_w"/>
                                          </p:val>
                                        </p:tav>
                                      </p:tavLst>
                                    </p:anim>
                                    <p:anim calcmode="lin" valueType="num">
                                      <p:cBhvr additive="base">
                                        <p:cTn id="25" dur="1000"/>
                                        <p:tgtEl>
                                          <p:spTgt spid="8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0"/>
          <p:cNvSpPr txBox="1"/>
          <p:nvPr/>
        </p:nvSpPr>
        <p:spPr>
          <a:xfrm>
            <a:off x="7229301" y="1614387"/>
            <a:ext cx="12258600" cy="8715000"/>
          </a:xfrm>
          <a:prstGeom prst="rect">
            <a:avLst/>
          </a:prstGeom>
          <a:noFill/>
          <a:ln>
            <a:noFill/>
          </a:ln>
        </p:spPr>
        <p:txBody>
          <a:bodyPr spcFirstLastPara="1" wrap="square" lIns="201050" tIns="201050" rIns="201050" bIns="201050" anchor="t" anchorCtr="0">
            <a:noAutofit/>
          </a:bodyPr>
          <a:lstStyle/>
          <a:p>
            <a:pPr marL="1003300" marR="0" lvl="1" indent="0" algn="l" rtl="0">
              <a:lnSpc>
                <a:spcPct val="150000"/>
              </a:lnSpc>
              <a:spcBef>
                <a:spcPts val="0"/>
              </a:spcBef>
              <a:spcAft>
                <a:spcPts val="0"/>
              </a:spcAft>
              <a:buClr>
                <a:srgbClr val="000000"/>
              </a:buClr>
              <a:buSzPts val="12100"/>
              <a:buFont typeface="Arial"/>
              <a:buNone/>
            </a:pPr>
            <a:r>
              <a:rPr lang="en" sz="12100" b="1" i="0" u="none" strike="noStrike" cap="none" dirty="0">
                <a:solidFill>
                  <a:schemeClr val="accent1"/>
                </a:solidFill>
                <a:latin typeface="Poppins"/>
                <a:ea typeface="Poppins"/>
                <a:cs typeface="Poppins"/>
                <a:sym typeface="Poppins"/>
              </a:rPr>
              <a:t>a					         stake</a:t>
            </a:r>
            <a:endParaRPr sz="12100" b="1" i="0" u="none" strike="noStrike" cap="none" dirty="0">
              <a:solidFill>
                <a:schemeClr val="accent1"/>
              </a:solidFill>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12100"/>
              <a:buFont typeface="Arial"/>
              <a:buNone/>
            </a:pPr>
            <a:r>
              <a:rPr lang="en" sz="12100" b="1" i="0" u="none" strike="noStrike" cap="none" dirty="0">
                <a:solidFill>
                  <a:schemeClr val="accent1"/>
                </a:solidFill>
                <a:latin typeface="Poppins"/>
                <a:ea typeface="Poppins"/>
                <a:cs typeface="Poppins"/>
                <a:sym typeface="Poppins"/>
              </a:rPr>
              <a:t>main		   ray</a:t>
            </a:r>
            <a:endParaRPr sz="121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8400" b="1" i="0" u="none" strike="noStrike" cap="none" dirty="0">
              <a:solidFill>
                <a:schemeClr val="accent1"/>
              </a:solidFill>
              <a:highlight>
                <a:srgbClr val="FFFFFF"/>
              </a:highlight>
              <a:latin typeface="Poppins"/>
              <a:ea typeface="Poppins"/>
              <a:cs typeface="Poppins"/>
              <a:sym typeface="Poppins"/>
            </a:endParaRPr>
          </a:p>
        </p:txBody>
      </p:sp>
      <p:sp>
        <p:nvSpPr>
          <p:cNvPr id="99" name="Google Shape;99;p10"/>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Decode </a:t>
            </a:r>
            <a:endParaRPr/>
          </a:p>
          <a:p>
            <a:pPr marL="0" lvl="0" indent="0" algn="l" rtl="0">
              <a:lnSpc>
                <a:spcPct val="100000"/>
              </a:lnSpc>
              <a:spcBef>
                <a:spcPts val="0"/>
              </a:spcBef>
              <a:spcAft>
                <a:spcPts val="0"/>
              </a:spcAft>
              <a:buSzPts val="7600"/>
              <a:buNone/>
            </a:pPr>
            <a:r>
              <a:rPr lang="en"/>
              <a:t>the words</a:t>
            </a:r>
            <a:endParaRPr/>
          </a:p>
        </p:txBody>
      </p:sp>
      <p:sp>
        <p:nvSpPr>
          <p:cNvPr id="100" name="Google Shape;100;p10"/>
          <p:cNvSpPr txBox="1"/>
          <p:nvPr/>
        </p:nvSpPr>
        <p:spPr>
          <a:xfrm>
            <a:off x="610316" y="5971887"/>
            <a:ext cx="5806200" cy="4793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p:txBody>
      </p:sp>
      <p:pic>
        <p:nvPicPr>
          <p:cNvPr id="101" name="Google Shape;101;p10"/>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02" name="Google Shape;102;p10"/>
          <p:cNvPicPr preferRelativeResize="0"/>
          <p:nvPr/>
        </p:nvPicPr>
        <p:blipFill rotWithShape="1">
          <a:blip r:embed="rId4">
            <a:alphaModFix/>
          </a:blip>
          <a:srcRect/>
          <a:stretch/>
        </p:blipFill>
        <p:spPr>
          <a:xfrm>
            <a:off x="619374" y="3236875"/>
            <a:ext cx="3224603" cy="233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1000"/>
                                        <p:tgtEl>
                                          <p:spTgt spid="98"/>
                                        </p:tgtEl>
                                        <p:attrNameLst>
                                          <p:attrName>ppt_w</p:attrName>
                                        </p:attrNameLst>
                                      </p:cBhvr>
                                      <p:tavLst>
                                        <p:tav tm="0">
                                          <p:val>
                                            <p:strVal val="0"/>
                                          </p:val>
                                        </p:tav>
                                        <p:tav tm="100000">
                                          <p:val>
                                            <p:strVal val="#ppt_w"/>
                                          </p:val>
                                        </p:tav>
                                      </p:tavLst>
                                    </p:anim>
                                    <p:anim calcmode="lin" valueType="num">
                                      <p:cBhvr additive="base">
                                        <p:cTn id="8" dur="1000"/>
                                        <p:tgtEl>
                                          <p:spTgt spid="9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1"/>
          <p:cNvSpPr/>
          <p:nvPr/>
        </p:nvSpPr>
        <p:spPr>
          <a:xfrm>
            <a:off x="10144525" y="3861920"/>
            <a:ext cx="5650212" cy="3581863"/>
          </a:xfrm>
          <a:custGeom>
            <a:avLst/>
            <a:gdLst/>
            <a:ahLst/>
            <a:cxnLst/>
            <a:rect l="l" t="t" r="r" b="b"/>
            <a:pathLst>
              <a:path w="4395" h="2786" extrusionOk="0">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spcFirstLastPara="1" wrap="square" lIns="150800" tIns="75375" rIns="150800" bIns="75375" anchor="ctr" anchorCtr="0">
            <a:noAutofit/>
          </a:bodyPr>
          <a:lstStyle/>
          <a:p>
            <a:pPr marL="0" marR="0" lvl="0" indent="0" algn="l" rtl="0">
              <a:lnSpc>
                <a:spcPct val="100000"/>
              </a:lnSpc>
              <a:spcBef>
                <a:spcPts val="0"/>
              </a:spcBef>
              <a:spcAft>
                <a:spcPts val="0"/>
              </a:spcAft>
              <a:buClr>
                <a:srgbClr val="000000"/>
              </a:buClr>
              <a:buSzPts val="10800"/>
              <a:buFont typeface="Arial"/>
              <a:buNone/>
            </a:pPr>
            <a:endParaRPr sz="10800" b="0" i="0" u="none" strike="noStrike" cap="none">
              <a:solidFill>
                <a:srgbClr val="000000"/>
              </a:solidFill>
              <a:latin typeface="Arial"/>
              <a:ea typeface="Arial"/>
              <a:cs typeface="Arial"/>
              <a:sym typeface="Arial"/>
            </a:endParaRPr>
          </a:p>
        </p:txBody>
      </p:sp>
      <p:grpSp>
        <p:nvGrpSpPr>
          <p:cNvPr id="109" name="Google Shape;109;p11"/>
          <p:cNvGrpSpPr/>
          <p:nvPr/>
        </p:nvGrpSpPr>
        <p:grpSpPr>
          <a:xfrm>
            <a:off x="7120333" y="2826228"/>
            <a:ext cx="4175241" cy="5653174"/>
            <a:chOff x="3237987" y="1285175"/>
            <a:chExt cx="1898700" cy="2570676"/>
          </a:xfrm>
        </p:grpSpPr>
        <p:sp>
          <p:nvSpPr>
            <p:cNvPr id="110" name="Google Shape;110;p11"/>
            <p:cNvSpPr/>
            <p:nvPr/>
          </p:nvSpPr>
          <p:spPr>
            <a:xfrm flipH="1">
              <a:off x="3434323" y="1285175"/>
              <a:ext cx="1631002" cy="2570676"/>
            </a:xfrm>
            <a:custGeom>
              <a:avLst/>
              <a:gdLst/>
              <a:ahLst/>
              <a:cxnLst/>
              <a:rect l="l" t="t" r="r" b="b"/>
              <a:pathLst>
                <a:path w="2762" h="4419" extrusionOk="0">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spcFirstLastPara="1" wrap="square" lIns="150800" tIns="75375" rIns="150800" bIns="75375" anchor="ctr" anchorCtr="0">
              <a:noAutofit/>
            </a:bodyPr>
            <a:lstStyle/>
            <a:p>
              <a:pPr marL="0" marR="0" lvl="0" indent="0" algn="l" rtl="0">
                <a:lnSpc>
                  <a:spcPct val="100000"/>
                </a:lnSpc>
                <a:spcBef>
                  <a:spcPts val="0"/>
                </a:spcBef>
                <a:spcAft>
                  <a:spcPts val="0"/>
                </a:spcAft>
                <a:buClr>
                  <a:srgbClr val="000000"/>
                </a:buClr>
                <a:buSzPts val="10800"/>
                <a:buFont typeface="Arial"/>
                <a:buNone/>
              </a:pPr>
              <a:endParaRPr sz="10800" b="0" i="0" u="none" strike="noStrike" cap="none">
                <a:solidFill>
                  <a:schemeClr val="lt1"/>
                </a:solidFill>
                <a:latin typeface="Arial"/>
                <a:ea typeface="Arial"/>
                <a:cs typeface="Arial"/>
                <a:sym typeface="Arial"/>
              </a:endParaRPr>
            </a:p>
          </p:txBody>
        </p:sp>
        <p:sp>
          <p:nvSpPr>
            <p:cNvPr id="111" name="Google Shape;111;p11"/>
            <p:cNvSpPr txBox="1"/>
            <p:nvPr/>
          </p:nvSpPr>
          <p:spPr>
            <a:xfrm>
              <a:off x="3237987" y="1818527"/>
              <a:ext cx="1898700" cy="14634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000" b="1" i="0" u="none" strike="noStrike" cap="none">
                  <a:solidFill>
                    <a:schemeClr val="lt1"/>
                  </a:solidFill>
                  <a:latin typeface="Poppins"/>
                  <a:ea typeface="Poppins"/>
                  <a:cs typeface="Poppins"/>
                  <a:sym typeface="Poppins"/>
                </a:rPr>
                <a:t>f</a:t>
              </a:r>
              <a:endParaRPr sz="14000" b="1" i="0" u="none" strike="noStrike" cap="none">
                <a:solidFill>
                  <a:srgbClr val="000000"/>
                </a:solidFill>
                <a:latin typeface="Poppins"/>
                <a:ea typeface="Poppins"/>
                <a:cs typeface="Poppins"/>
                <a:sym typeface="Poppins"/>
              </a:endParaRPr>
            </a:p>
          </p:txBody>
        </p:sp>
      </p:grpSp>
      <p:sp>
        <p:nvSpPr>
          <p:cNvPr id="112" name="Google Shape;112;p11"/>
          <p:cNvSpPr txBox="1"/>
          <p:nvPr/>
        </p:nvSpPr>
        <p:spPr>
          <a:xfrm>
            <a:off x="11069367" y="3999130"/>
            <a:ext cx="3800400" cy="32181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000" b="1" i="0" u="none" strike="noStrike" cap="none">
                <a:solidFill>
                  <a:schemeClr val="lt1"/>
                </a:solidFill>
                <a:latin typeface="Poppins"/>
                <a:ea typeface="Poppins"/>
                <a:cs typeface="Poppins"/>
                <a:sym typeface="Poppins"/>
              </a:rPr>
              <a:t>r</a:t>
            </a:r>
            <a:endParaRPr sz="14000" b="1" i="0" u="none" strike="noStrike" cap="none">
              <a:solidFill>
                <a:srgbClr val="000000"/>
              </a:solidFill>
              <a:latin typeface="Poppins"/>
              <a:ea typeface="Poppins"/>
              <a:cs typeface="Poppins"/>
              <a:sym typeface="Poppins"/>
            </a:endParaRPr>
          </a:p>
        </p:txBody>
      </p:sp>
      <p:grpSp>
        <p:nvGrpSpPr>
          <p:cNvPr id="113" name="Google Shape;113;p11"/>
          <p:cNvGrpSpPr/>
          <p:nvPr/>
        </p:nvGrpSpPr>
        <p:grpSpPr>
          <a:xfrm>
            <a:off x="14814333" y="2812099"/>
            <a:ext cx="3991295" cy="5655643"/>
            <a:chOff x="6736850" y="1278750"/>
            <a:chExt cx="1815050" cy="2571799"/>
          </a:xfrm>
        </p:grpSpPr>
        <p:pic>
          <p:nvPicPr>
            <p:cNvPr id="114" name="Google Shape;114;p11"/>
            <p:cNvPicPr preferRelativeResize="0"/>
            <p:nvPr/>
          </p:nvPicPr>
          <p:blipFill rotWithShape="1">
            <a:blip r:embed="rId3">
              <a:alphaModFix/>
            </a:blip>
            <a:srcRect/>
            <a:stretch/>
          </p:blipFill>
          <p:spPr>
            <a:xfrm>
              <a:off x="6736850" y="1278750"/>
              <a:ext cx="1603375" cy="2571799"/>
            </a:xfrm>
            <a:prstGeom prst="rect">
              <a:avLst/>
            </a:prstGeom>
            <a:noFill/>
            <a:ln>
              <a:noFill/>
            </a:ln>
          </p:spPr>
        </p:pic>
        <p:sp>
          <p:nvSpPr>
            <p:cNvPr id="115" name="Google Shape;115;p11"/>
            <p:cNvSpPr txBox="1"/>
            <p:nvPr/>
          </p:nvSpPr>
          <p:spPr>
            <a:xfrm>
              <a:off x="6957400" y="1818515"/>
              <a:ext cx="1594500" cy="1344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000" b="1" i="0" u="none" strike="noStrike" cap="none">
                  <a:solidFill>
                    <a:schemeClr val="lt1"/>
                  </a:solidFill>
                  <a:latin typeface="Poppins"/>
                  <a:ea typeface="Poppins"/>
                  <a:cs typeface="Poppins"/>
                  <a:sym typeface="Poppins"/>
                </a:rPr>
                <a:t>ay</a:t>
              </a:r>
              <a:endParaRPr sz="14000" b="1" i="0" u="none" strike="noStrike" cap="none">
                <a:solidFill>
                  <a:srgbClr val="000000"/>
                </a:solidFill>
                <a:latin typeface="Poppins"/>
                <a:ea typeface="Poppins"/>
                <a:cs typeface="Poppins"/>
                <a:sym typeface="Poppins"/>
              </a:endParaRPr>
            </a:p>
          </p:txBody>
        </p:sp>
      </p:grpSp>
      <p:sp>
        <p:nvSpPr>
          <p:cNvPr id="116" name="Google Shape;116;p11"/>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Spell </a:t>
            </a:r>
            <a:endParaRPr/>
          </a:p>
          <a:p>
            <a:pPr marL="0" lvl="0" indent="0" algn="l" rtl="0">
              <a:lnSpc>
                <a:spcPct val="100000"/>
              </a:lnSpc>
              <a:spcBef>
                <a:spcPts val="0"/>
              </a:spcBef>
              <a:spcAft>
                <a:spcPts val="0"/>
              </a:spcAft>
              <a:buSzPts val="7600"/>
              <a:buNone/>
            </a:pPr>
            <a:r>
              <a:rPr lang="en"/>
              <a:t>the words</a:t>
            </a:r>
            <a:endParaRPr/>
          </a:p>
        </p:txBody>
      </p:sp>
      <p:sp>
        <p:nvSpPr>
          <p:cNvPr id="117" name="Google Shape;117;p11"/>
          <p:cNvSpPr txBox="1"/>
          <p:nvPr/>
        </p:nvSpPr>
        <p:spPr>
          <a:xfrm>
            <a:off x="610316" y="6152789"/>
            <a:ext cx="5806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pic>
        <p:nvPicPr>
          <p:cNvPr id="118" name="Google Shape;118;p11"/>
          <p:cNvPicPr preferRelativeResize="0"/>
          <p:nvPr/>
        </p:nvPicPr>
        <p:blipFill rotWithShape="1">
          <a:blip r:embed="rId4">
            <a:alphaModFix/>
          </a:blip>
          <a:srcRect/>
          <a:stretch/>
        </p:blipFill>
        <p:spPr>
          <a:xfrm>
            <a:off x="18281858" y="549800"/>
            <a:ext cx="669700" cy="1285901"/>
          </a:xfrm>
          <a:prstGeom prst="rect">
            <a:avLst/>
          </a:prstGeom>
          <a:noFill/>
          <a:ln>
            <a:noFill/>
          </a:ln>
        </p:spPr>
      </p:pic>
      <p:pic>
        <p:nvPicPr>
          <p:cNvPr id="119" name="Google Shape;119;p11"/>
          <p:cNvPicPr preferRelativeResize="0"/>
          <p:nvPr/>
        </p:nvPicPr>
        <p:blipFill rotWithShape="1">
          <a:blip r:embed="rId5">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1000"/>
                                        <p:tgtEl>
                                          <p:spTgt spid="108"/>
                                        </p:tgtEl>
                                      </p:cBhvr>
                                    </p:animEffect>
                                  </p:childTnLst>
                                </p:cTn>
                              </p:par>
                              <p:par>
                                <p:cTn id="13" presetID="10" presetClass="entr" presetSubtype="0" fill="hold" nodeType="withEffect">
                                  <p:stCondLst>
                                    <p:cond delay="0"/>
                                  </p:stCondLst>
                                  <p:childTnLst>
                                    <p:set>
                                      <p:cBhvr>
                                        <p:cTn id="14" dur="1" fill="hold">
                                          <p:stCondLst>
                                            <p:cond delay="0"/>
                                          </p:stCondLst>
                                        </p:cTn>
                                        <p:tgtEl>
                                          <p:spTgt spid="112"/>
                                        </p:tgtEl>
                                        <p:attrNameLst>
                                          <p:attrName>style.visibility</p:attrName>
                                        </p:attrNameLst>
                                      </p:cBhvr>
                                      <p:to>
                                        <p:strVal val="visible"/>
                                      </p:to>
                                    </p:set>
                                    <p:animEffect transition="in" filter="fade">
                                      <p:cBhvr>
                                        <p:cTn id="15" dur="1000"/>
                                        <p:tgtEl>
                                          <p:spTgt spid="1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3"/>
                                        </p:tgtEl>
                                        <p:attrNameLst>
                                          <p:attrName>style.visibility</p:attrName>
                                        </p:attrNameLst>
                                      </p:cBhvr>
                                      <p:to>
                                        <p:strVal val="visible"/>
                                      </p:to>
                                    </p:set>
                                    <p:animEffect transition="in" filter="fade">
                                      <p:cBhvr>
                                        <p:cTn id="20"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grpSp>
        <p:nvGrpSpPr>
          <p:cNvPr id="125" name="Google Shape;125;p12"/>
          <p:cNvGrpSpPr/>
          <p:nvPr/>
        </p:nvGrpSpPr>
        <p:grpSpPr>
          <a:xfrm>
            <a:off x="10254460" y="4100679"/>
            <a:ext cx="5833157" cy="3109759"/>
            <a:chOff x="5784675" y="818500"/>
            <a:chExt cx="2737800" cy="1941900"/>
          </a:xfrm>
        </p:grpSpPr>
        <p:sp>
          <p:nvSpPr>
            <p:cNvPr id="126" name="Google Shape;126;p12"/>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27" name="Google Shape;127;p12"/>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10500" b="1" i="0" u="none" strike="noStrike" cap="none">
                  <a:solidFill>
                    <a:schemeClr val="accent2"/>
                  </a:solidFill>
                  <a:latin typeface="Poppins"/>
                  <a:ea typeface="Poppins"/>
                  <a:cs typeface="Poppins"/>
                  <a:sym typeface="Poppins"/>
                </a:rPr>
                <a:t>who</a:t>
              </a:r>
              <a:endParaRPr sz="10500" b="1" i="0" u="none" strike="noStrike" cap="none">
                <a:solidFill>
                  <a:schemeClr val="accent2"/>
                </a:solidFill>
                <a:latin typeface="Poppins"/>
                <a:ea typeface="Poppins"/>
                <a:cs typeface="Poppins"/>
                <a:sym typeface="Poppins"/>
              </a:endParaRPr>
            </a:p>
          </p:txBody>
        </p:sp>
      </p:grpSp>
      <p:sp>
        <p:nvSpPr>
          <p:cNvPr id="128" name="Google Shape;128;p12"/>
          <p:cNvSpPr/>
          <p:nvPr/>
        </p:nvSpPr>
        <p:spPr>
          <a:xfrm>
            <a:off x="11681849" y="5028825"/>
            <a:ext cx="2205900" cy="12534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29" name="Google Shape;129;p12"/>
          <p:cNvSpPr/>
          <p:nvPr/>
        </p:nvSpPr>
        <p:spPr>
          <a:xfrm>
            <a:off x="13887780" y="5028816"/>
            <a:ext cx="784500" cy="12534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30" name="Google Shape;130;p1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High </a:t>
            </a:r>
            <a:endParaRPr/>
          </a:p>
          <a:p>
            <a:pPr marL="0" lvl="0" indent="0" algn="l" rtl="0">
              <a:lnSpc>
                <a:spcPct val="100000"/>
              </a:lnSpc>
              <a:spcBef>
                <a:spcPts val="0"/>
              </a:spcBef>
              <a:spcAft>
                <a:spcPts val="0"/>
              </a:spcAft>
              <a:buSzPts val="7600"/>
              <a:buNone/>
            </a:pPr>
            <a:r>
              <a:rPr lang="en"/>
              <a:t>Frequency </a:t>
            </a:r>
            <a:endParaRPr/>
          </a:p>
          <a:p>
            <a:pPr marL="0" lvl="0" indent="0" algn="l" rtl="0">
              <a:lnSpc>
                <a:spcPct val="100000"/>
              </a:lnSpc>
              <a:spcBef>
                <a:spcPts val="0"/>
              </a:spcBef>
              <a:spcAft>
                <a:spcPts val="0"/>
              </a:spcAft>
              <a:buSzPts val="7600"/>
              <a:buNone/>
            </a:pPr>
            <a:r>
              <a:rPr lang="en"/>
              <a:t>Words</a:t>
            </a:r>
            <a:endParaRPr/>
          </a:p>
        </p:txBody>
      </p:sp>
      <p:sp>
        <p:nvSpPr>
          <p:cNvPr id="131" name="Google Shape;131;p12"/>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32" name="Google Shape;132;p12"/>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33" name="Google Shape;133;p12"/>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pic>
        <p:nvPicPr>
          <p:cNvPr id="134" name="Google Shape;134;p12"/>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1000"/>
                                        <p:tgtEl>
                                          <p:spTgt spid="125"/>
                                        </p:tgtEl>
                                        <p:attrNameLst>
                                          <p:attrName>ppt_w</p:attrName>
                                        </p:attrNameLst>
                                      </p:cBhvr>
                                      <p:tavLst>
                                        <p:tav tm="0">
                                          <p:val>
                                            <p:strVal val="0"/>
                                          </p:val>
                                        </p:tav>
                                        <p:tav tm="100000">
                                          <p:val>
                                            <p:strVal val="#ppt_w"/>
                                          </p:val>
                                        </p:tav>
                                      </p:tavLst>
                                    </p:anim>
                                    <p:anim calcmode="lin" valueType="num">
                                      <p:cBhvr additive="base">
                                        <p:cTn id="8" dur="1000"/>
                                        <p:tgtEl>
                                          <p:spTgt spid="12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8"/>
                                        </p:tgtEl>
                                        <p:attrNameLst>
                                          <p:attrName>style.visibility</p:attrName>
                                        </p:attrNameLst>
                                      </p:cBhvr>
                                      <p:to>
                                        <p:strVal val="visible"/>
                                      </p:to>
                                    </p:set>
                                    <p:animEffect transition="in" filter="fade">
                                      <p:cBhvr>
                                        <p:cTn id="13" dur="1"/>
                                        <p:tgtEl>
                                          <p:spTgt spid="128"/>
                                        </p:tgtEl>
                                      </p:cBhvr>
                                    </p:animEffect>
                                  </p:childTnLst>
                                </p:cTn>
                              </p:par>
                              <p:par>
                                <p:cTn id="14" presetID="10" presetClass="entr" presetSubtype="0" fill="hold" nodeType="with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fade">
                                      <p:cBhvr>
                                        <p:cTn id="16" dur="1"/>
                                        <p:tgtEl>
                                          <p:spTgt spid="12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1"/>
                                          </p:stCondLst>
                                        </p:cTn>
                                        <p:tgtEl>
                                          <p:spTgt spid="12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1"/>
                                          </p:stCondLst>
                                        </p:cTn>
                                        <p:tgtEl>
                                          <p:spTgt spid="1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2467</Words>
  <Application>Microsoft Office PowerPoint</Application>
  <PresentationFormat>Custom</PresentationFormat>
  <Paragraphs>165</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Poppins Black</vt:lpstr>
      <vt:lpstr>Arial</vt:lpstr>
      <vt:lpstr>Calibri</vt:lpstr>
      <vt:lpstr>Poppins</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Cassidy Garcia</cp:lastModifiedBy>
  <cp:revision>1</cp:revision>
  <dcterms:modified xsi:type="dcterms:W3CDTF">2024-07-29T18:57:40Z</dcterms:modified>
</cp:coreProperties>
</file>