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Poppins Black"/>
      <p:bold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pos="4658">
          <p15:clr>
            <a:srgbClr val="747775"/>
          </p15:clr>
        </p15:guide>
        <p15:guide id="7" pos="7026">
          <p15:clr>
            <a:srgbClr val="747775"/>
          </p15:clr>
        </p15:guide>
        <p15:guide id="8" pos="939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 pos="4658"/>
        <p:guide pos="7026"/>
        <p:guide pos="9395"/>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PoppinsBlack-bold.fntdata"/><Relationship Id="rId16"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PoppinsBlack-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 name="Google Shape;2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We'll be exploring consonant consonant vowel consonant (CCVC) words that use a consonant blend. Remember, a consonant blend is when two consonants are side by side. When you read them, you hear both of their sounds blend in the word. Today we'll be decoding words that have a "r blend". Words in this unit will begin with two consonants, then have a vowel, and finish with a consonant. When we read CCVC words, we use the short vowel sound. For example, crib is a CCVC word with a consonant blend, so we read the word /k/ /r/ /i/ /b/ = crib. Let's review the short sounds of the vowels.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a, e, i, o, u sound letter cards</a:t>
            </a:r>
            <a:r>
              <a:rPr lang="en" sz="1200">
                <a:solidFill>
                  <a:schemeClr val="dk1"/>
                </a:solidFill>
                <a:latin typeface="Poppins"/>
                <a:ea typeface="Poppins"/>
                <a:cs typeface="Poppins"/>
                <a:sym typeface="Poppins"/>
              </a:rPr>
              <a:t> and review the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CCVC words!</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6: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A consonant blend is when you have 2 consonants next to one another in a word. When this happens, you make the sound of each consonant when reading the word. Let me give you an example.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drip</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2 consonants, </a:t>
            </a:r>
            <a:r>
              <a:rPr i="1" lang="en" sz="1200">
                <a:solidFill>
                  <a:schemeClr val="dk1"/>
                </a:solidFill>
                <a:latin typeface="Poppins"/>
                <a:ea typeface="Poppins"/>
                <a:cs typeface="Poppins"/>
                <a:sym typeface="Poppins"/>
              </a:rPr>
              <a:t>d-r.</a:t>
            </a:r>
            <a:r>
              <a:rPr lang="en" sz="1200">
                <a:solidFill>
                  <a:schemeClr val="dk1"/>
                </a:solidFill>
                <a:latin typeface="Poppins"/>
                <a:ea typeface="Poppins"/>
                <a:cs typeface="Poppins"/>
                <a:sym typeface="Poppins"/>
              </a:rPr>
              <a:t> Next comes a vowel, i. It ends with another consonant, p. This is a CCVC word or closed syllable, because it ends with a consonant. Because it's a CCVC word, or a closed consonant, I know that I will use the short vowel sound for i, /i/. Now that I know what kind of word it is, and what vowel sound to use, I can blend the sounds together to read the word. Remember, when reading a word with a consonant blend, we say the sounds of both consonants. /d/ /r/ /i/ /p/ = drip. Let's segment and blend the word together now. Use your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drip</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drop</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2 consonants, /d/ and /r/. Next comes a vowel, o. It ends with another consonant, p. This is a CCVC word and a closed syllable, because it ends with a consonant. Because it's a CCVC word, or a closed consonant, I know that I will use the short vowel sound for o, /o/. Remember, when reading a word with a consonant blend, we say the sounds of both consonants. Now that I know what kind of word it is, and what vowel sound to use, I can blend the sounds together to read the word. /d/ /r/ /o/ /p/ = drop. Let's blend it together now.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CCVC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blending the sounds today!</a:t>
            </a:r>
            <a:endParaRPr b="1" sz="1200">
              <a:solidFill>
                <a:schemeClr val="dk1"/>
              </a:solidFill>
              <a:latin typeface="Poppins"/>
              <a:ea typeface="Poppins"/>
              <a:cs typeface="Poppins"/>
              <a:sym typeface="Poppins"/>
            </a:endParaRPr>
          </a:p>
        </p:txBody>
      </p:sp>
      <p:sp>
        <p:nvSpPr>
          <p:cNvPr id="43" name="Google Shape;43;p6: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4" name="Google Shape;44;p6: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frog.</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CCVC spelling pattern. We'll use the short vowel sound. Remember, when reading a word with a consonant blend, we say the sounds of both consonants. /f/ /r/ /o/ /g/ = frog. Your turn.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frog</a:t>
            </a:r>
            <a:r>
              <a:rPr lang="en" sz="1200">
                <a:solidFill>
                  <a:schemeClr val="dk1"/>
                </a:solidFill>
                <a:latin typeface="Poppins"/>
                <a:ea typeface="Poppins"/>
                <a:cs typeface="Poppins"/>
                <a:sym typeface="Poppins"/>
              </a:rPr>
              <a:t>. Let's look at the next word. How would you read this word?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fred. </a:t>
            </a:r>
            <a:r>
              <a:rPr lang="en" sz="1200">
                <a:solidFill>
                  <a:schemeClr val="dk1"/>
                </a:solidFill>
                <a:latin typeface="Poppins"/>
                <a:ea typeface="Poppins"/>
                <a:cs typeface="Poppins"/>
                <a:sym typeface="Poppins"/>
              </a:rPr>
              <a:t>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fred</a:t>
            </a:r>
            <a:r>
              <a:rPr lang="en" sz="1200">
                <a:solidFill>
                  <a:schemeClr val="dk1"/>
                </a:solidFill>
                <a:latin typeface="Poppins"/>
                <a:ea typeface="Poppins"/>
                <a:cs typeface="Poppins"/>
                <a:sym typeface="Poppins"/>
              </a:rPr>
              <a:t>. One more.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trap</a:t>
            </a:r>
            <a:r>
              <a:rPr lang="en" sz="1200">
                <a:solidFill>
                  <a:schemeClr val="dk1"/>
                </a:solidFill>
                <a:latin typeface="Poppins"/>
                <a:ea typeface="Poppins"/>
                <a:cs typeface="Poppins"/>
                <a:sym typeface="Poppins"/>
              </a:rPr>
              <a:t>.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reading the words today!</a:t>
            </a:r>
            <a:endParaRPr b="1" sz="1200">
              <a:solidFill>
                <a:schemeClr val="dk1"/>
              </a:solidFill>
              <a:latin typeface="Poppins"/>
              <a:ea typeface="Poppins"/>
              <a:cs typeface="Poppins"/>
              <a:sym typeface="Poppins"/>
            </a:endParaRPr>
          </a:p>
        </p:txBody>
      </p:sp>
      <p:sp>
        <p:nvSpPr>
          <p:cNvPr id="66" name="Google Shape;66;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7" name="Google Shape;67;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brim, crib, drum, gram</a:t>
            </a:r>
            <a:r>
              <a:rPr i="1" lang="en" sz="1200">
                <a:solidFill>
                  <a:schemeClr val="dk1"/>
                </a:solidFill>
                <a:latin typeface="Poppins"/>
                <a:ea typeface="Poppins"/>
                <a:cs typeface="Poppins"/>
                <a:sym typeface="Poppins"/>
              </a:rPr>
              <a:t>). </a:t>
            </a:r>
            <a:r>
              <a:rPr lang="en" sz="1200">
                <a:solidFill>
                  <a:schemeClr val="dk1"/>
                </a:solidFill>
                <a:latin typeface="Poppins"/>
                <a:ea typeface="Poppins"/>
                <a:cs typeface="Poppins"/>
                <a:sym typeface="Poppins"/>
              </a:rPr>
              <a:t>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86" name="Google Shape;86;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7" name="Google Shape;87;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brag</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brag?</a:t>
            </a:r>
            <a:r>
              <a:rPr lang="en" sz="1200">
                <a:solidFill>
                  <a:schemeClr val="dk1"/>
                </a:solidFill>
                <a:latin typeface="Poppins"/>
                <a:ea typeface="Poppins"/>
                <a:cs typeface="Poppins"/>
                <a:sym typeface="Poppins"/>
              </a:rPr>
              <a:t> Let's listen to the sounds and match the sound to the correct letter. The word is "brag". I hear /b/ /r/ /a/ /g/ and I know that sound for /b/ = the letter b and the sound for /r/ = the letter r, and the sound for /a/ is the letter a, and the sound for /g/ is the letter g. We spell /b /r/ /a/ /g/ = b-r-a-g. Grab your </a:t>
            </a:r>
            <a:r>
              <a:rPr b="1" lang="en" sz="1200">
                <a:solidFill>
                  <a:schemeClr val="dk1"/>
                </a:solidFill>
                <a:latin typeface="Poppins"/>
                <a:ea typeface="Poppins"/>
                <a:cs typeface="Poppins"/>
                <a:sym typeface="Poppins"/>
              </a:rPr>
              <a:t>whiteboard </a:t>
            </a:r>
            <a:r>
              <a:rPr lang="en" sz="1200">
                <a:solidFill>
                  <a:schemeClr val="dk1"/>
                </a:solidFill>
                <a:latin typeface="Poppins"/>
                <a:ea typeface="Poppins"/>
                <a:cs typeface="Poppins"/>
                <a:sym typeface="Poppins"/>
              </a:rPr>
              <a:t>to write.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brag</a:t>
            </a:r>
            <a:r>
              <a:rPr lang="en" sz="1200">
                <a:solidFill>
                  <a:schemeClr val="dk1"/>
                </a:solidFill>
                <a:latin typeface="Poppins"/>
                <a:ea typeface="Poppins"/>
                <a:cs typeface="Poppins"/>
                <a:sym typeface="Poppins"/>
              </a:rPr>
              <a:t> we write the letters b-r-a-g. </a:t>
            </a:r>
            <a:endParaRPr b="1" sz="1200">
              <a:solidFill>
                <a:schemeClr val="dk1"/>
              </a:solidFill>
              <a:latin typeface="Poppins"/>
              <a:ea typeface="Poppins"/>
              <a:cs typeface="Poppins"/>
              <a:sym typeface="Poppins"/>
            </a:endParaRPr>
          </a:p>
        </p:txBody>
      </p:sp>
      <p:sp>
        <p:nvSpPr>
          <p:cNvPr id="96" name="Google Shape;96;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7" name="Google Shape;97;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sound. What would the word be if we changed the /b/ sound in brag, to the /d/ sound? /d/ /r/ /a/ /g/. Grab your </a:t>
            </a:r>
            <a:r>
              <a:rPr b="1" lang="en" sz="1200">
                <a:solidFill>
                  <a:schemeClr val="dk1"/>
                </a:solidFill>
                <a:latin typeface="Poppins"/>
                <a:ea typeface="Poppins"/>
                <a:cs typeface="Poppins"/>
                <a:sym typeface="Poppins"/>
              </a:rPr>
              <a:t>whiteboard </a:t>
            </a:r>
            <a:r>
              <a:rPr lang="en" sz="1200">
                <a:solidFill>
                  <a:schemeClr val="dk1"/>
                </a:solidFill>
                <a:latin typeface="Poppins"/>
                <a:ea typeface="Poppins"/>
                <a:cs typeface="Poppins"/>
                <a:sym typeface="Poppins"/>
              </a:rPr>
              <a:t>to write.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/b/ in blog to /d/, we write the letters d-r-a-g for the word "drag". Great thinking! Awesome job spelling words today!</a:t>
            </a:r>
            <a:endParaRPr sz="1200">
              <a:solidFill>
                <a:schemeClr val="dk1"/>
              </a:solidFill>
              <a:latin typeface="Poppins"/>
              <a:ea typeface="Poppins"/>
              <a:cs typeface="Poppins"/>
              <a:sym typeface="Poppins"/>
            </a:endParaRPr>
          </a:p>
        </p:txBody>
      </p:sp>
      <p:sp>
        <p:nvSpPr>
          <p:cNvPr id="113" name="Google Shape;113;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4" name="Google Shape;114;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use rules you haven't learned yet.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are.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uses the spelling a-r. A-r is pronounced /ar/. Let's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a:t>
            </a:r>
            <a:r>
              <a:rPr i="1" lang="en" sz="1200">
                <a:solidFill>
                  <a:schemeClr val="dk1"/>
                </a:solidFill>
                <a:latin typeface="Poppins"/>
                <a:ea typeface="Poppins"/>
                <a:cs typeface="Poppins"/>
                <a:sym typeface="Poppins"/>
              </a:rPr>
              <a:t>are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read this word /ar/ = "are". The e doesn't make any sounds. Read with me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it again by segmenting and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read a couple of these words that have been tricky for us.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Choose a few HFW that have been challenging to practice and have students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and practicing old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are</a:t>
            </a:r>
            <a:endParaRPr b="1" sz="1200">
              <a:solidFill>
                <a:schemeClr val="dk1"/>
              </a:solidFill>
              <a:latin typeface="Poppins"/>
              <a:ea typeface="Poppins"/>
              <a:cs typeface="Poppins"/>
              <a:sym typeface="Poppins"/>
            </a:endParaRPr>
          </a:p>
        </p:txBody>
      </p:sp>
      <p:sp>
        <p:nvSpPr>
          <p:cNvPr id="129" name="Google Shape;129;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0" name="Google Shape;130;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8" name="Shape 18"/>
        <p:cNvGrpSpPr/>
        <p:nvPr/>
      </p:nvGrpSpPr>
      <p:grpSpPr>
        <a:xfrm>
          <a:off x="0" y="0"/>
          <a:ext cx="0" cy="0"/>
          <a:chOff x="0" y="0"/>
          <a:chExt cx="0" cy="0"/>
        </a:xfrm>
      </p:grpSpPr>
      <p:sp>
        <p:nvSpPr>
          <p:cNvPr id="19" name="Google Shape;19;p5"/>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png"/><Relationship Id="rId10" Type="http://schemas.openxmlformats.org/officeDocument/2006/relationships/image" Target="../media/image7.png"/><Relationship Id="rId9"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7.png"/><Relationship Id="rId7" Type="http://schemas.openxmlformats.org/officeDocument/2006/relationships/image" Target="../media/image2.png"/><Relationship Id="rId8"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8.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23.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23.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b="0" l="0" r="0" t="0"/>
          <a:stretch/>
        </p:blipFill>
        <p:spPr>
          <a:xfrm>
            <a:off x="11251250" y="1768556"/>
            <a:ext cx="3543920" cy="9034659"/>
          </a:xfrm>
          <a:prstGeom prst="rect">
            <a:avLst/>
          </a:prstGeom>
          <a:noFill/>
          <a:ln>
            <a:noFill/>
          </a:ln>
        </p:spPr>
      </p:pic>
      <p:sp>
        <p:nvSpPr>
          <p:cNvPr id="25" name="Google Shape;25;p6"/>
          <p:cNvSpPr/>
          <p:nvPr/>
        </p:nvSpPr>
        <p:spPr>
          <a:xfrm>
            <a:off x="12023969" y="2627062"/>
            <a:ext cx="2000100" cy="24219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Arial"/>
                <a:ea typeface="Arial"/>
                <a:cs typeface="Arial"/>
                <a:sym typeface="Arial"/>
              </a:rPr>
              <a:t>CCVC </a:t>
            </a:r>
            <a:endParaRPr b="1" i="0" sz="3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Arial"/>
                <a:ea typeface="Arial"/>
                <a:cs typeface="Arial"/>
                <a:sym typeface="Arial"/>
              </a:rPr>
              <a:t>Words  </a:t>
            </a:r>
            <a:endParaRPr b="1" i="0" sz="3400" u="none" cap="none" strike="noStrike">
              <a:solidFill>
                <a:srgbClr val="FFFFFF"/>
              </a:solidFill>
              <a:latin typeface="Arial"/>
              <a:ea typeface="Arial"/>
              <a:cs typeface="Arial"/>
              <a:sym typeface="Arial"/>
            </a:endParaRPr>
          </a:p>
        </p:txBody>
      </p:sp>
      <p:sp>
        <p:nvSpPr>
          <p:cNvPr id="26" name="Google Shape;26;p6"/>
          <p:cNvSpPr txBox="1"/>
          <p:nvPr/>
        </p:nvSpPr>
        <p:spPr>
          <a:xfrm>
            <a:off x="11251250" y="5387555"/>
            <a:ext cx="3543900" cy="48270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9500"/>
              <a:buFont typeface="Arial"/>
              <a:buNone/>
            </a:pPr>
            <a:r>
              <a:rPr b="1" i="0" lang="en" sz="8300" u="none" cap="none" strike="noStrike">
                <a:solidFill>
                  <a:schemeClr val="accent1"/>
                </a:solidFill>
                <a:highlight>
                  <a:schemeClr val="lt1"/>
                </a:highlight>
                <a:latin typeface="Poppins"/>
                <a:ea typeface="Poppins"/>
                <a:cs typeface="Poppins"/>
                <a:sym typeface="Poppins"/>
              </a:rPr>
              <a:t>cr</a:t>
            </a:r>
            <a:r>
              <a:rPr b="1" i="0" lang="en" sz="8300" u="none" cap="none" strike="noStrike">
                <a:solidFill>
                  <a:srgbClr val="FF0000"/>
                </a:solidFill>
                <a:highlight>
                  <a:srgbClr val="FFFFFF"/>
                </a:highlight>
                <a:latin typeface="Poppins"/>
                <a:ea typeface="Poppins"/>
                <a:cs typeface="Poppins"/>
                <a:sym typeface="Poppins"/>
              </a:rPr>
              <a:t>i</a:t>
            </a:r>
            <a:r>
              <a:rPr b="1" i="0" lang="en" sz="8300" u="none" cap="none" strike="noStrike">
                <a:solidFill>
                  <a:schemeClr val="accent1"/>
                </a:solidFill>
                <a:highlight>
                  <a:srgbClr val="FFFFFF"/>
                </a:highlight>
                <a:latin typeface="Poppins"/>
                <a:ea typeface="Poppins"/>
                <a:cs typeface="Poppins"/>
                <a:sym typeface="Poppins"/>
              </a:rPr>
              <a:t>b</a:t>
            </a:r>
            <a:r>
              <a:rPr b="1" i="0" lang="en" sz="6800" u="none" cap="none" strike="noStrike">
                <a:solidFill>
                  <a:srgbClr val="242424"/>
                </a:solidFill>
                <a:highlight>
                  <a:srgbClr val="FFFFFF"/>
                </a:highlight>
                <a:latin typeface="Poppins"/>
                <a:ea typeface="Poppins"/>
                <a:cs typeface="Poppins"/>
                <a:sym typeface="Poppins"/>
              </a:rPr>
              <a:t> </a:t>
            </a:r>
            <a:endParaRPr b="1" i="0" sz="68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100"/>
              <a:buFont typeface="Arial"/>
              <a:buNone/>
            </a:pPr>
            <a:r>
              <a:rPr b="1" i="0" lang="en" sz="3500" u="none" cap="none" strike="noStrike">
                <a:solidFill>
                  <a:schemeClr val="dk1"/>
                </a:solidFill>
                <a:highlight>
                  <a:schemeClr val="lt1"/>
                </a:highlight>
                <a:latin typeface="Poppins"/>
                <a:ea typeface="Poppins"/>
                <a:cs typeface="Poppins"/>
                <a:sym typeface="Poppins"/>
              </a:rPr>
              <a:t>/</a:t>
            </a:r>
            <a:r>
              <a:rPr b="1" i="0" lang="en" sz="3500" u="none" cap="none" strike="noStrike">
                <a:solidFill>
                  <a:schemeClr val="accent1"/>
                </a:solidFill>
                <a:highlight>
                  <a:schemeClr val="lt1"/>
                </a:highlight>
                <a:latin typeface="Poppins"/>
                <a:ea typeface="Poppins"/>
                <a:cs typeface="Poppins"/>
                <a:sym typeface="Poppins"/>
              </a:rPr>
              <a:t>k</a:t>
            </a:r>
            <a:r>
              <a:rPr b="1" i="0" lang="en" sz="3500" u="none" cap="none" strike="noStrike">
                <a:solidFill>
                  <a:schemeClr val="dk1"/>
                </a:solidFill>
                <a:highlight>
                  <a:schemeClr val="lt1"/>
                </a:highlight>
                <a:latin typeface="Poppins"/>
                <a:ea typeface="Poppins"/>
                <a:cs typeface="Poppins"/>
                <a:sym typeface="Poppins"/>
              </a:rPr>
              <a:t>/ /</a:t>
            </a:r>
            <a:r>
              <a:rPr b="1" i="0" lang="en" sz="3500" u="none" cap="none" strike="noStrike">
                <a:solidFill>
                  <a:schemeClr val="accent1"/>
                </a:solidFill>
                <a:highlight>
                  <a:schemeClr val="lt1"/>
                </a:highlight>
                <a:latin typeface="Poppins"/>
                <a:ea typeface="Poppins"/>
                <a:cs typeface="Poppins"/>
                <a:sym typeface="Poppins"/>
              </a:rPr>
              <a:t>r</a:t>
            </a:r>
            <a:r>
              <a:rPr b="1" i="0" lang="en" sz="3500" u="none" cap="none" strike="noStrike">
                <a:solidFill>
                  <a:schemeClr val="dk1"/>
                </a:solidFill>
                <a:highlight>
                  <a:schemeClr val="lt1"/>
                </a:highlight>
                <a:latin typeface="Poppins"/>
                <a:ea typeface="Poppins"/>
                <a:cs typeface="Poppins"/>
                <a:sym typeface="Poppins"/>
              </a:rPr>
              <a:t>/ </a:t>
            </a:r>
            <a:r>
              <a:rPr b="1" i="0" lang="en" sz="3500" u="none" cap="none" strike="noStrike">
                <a:solidFill>
                  <a:srgbClr val="242424"/>
                </a:solidFill>
                <a:highlight>
                  <a:srgbClr val="FFFFFF"/>
                </a:highlight>
                <a:latin typeface="Poppins"/>
                <a:ea typeface="Poppins"/>
                <a:cs typeface="Poppins"/>
                <a:sym typeface="Poppins"/>
              </a:rPr>
              <a:t>/</a:t>
            </a:r>
            <a:r>
              <a:rPr b="1" i="0" lang="en" sz="3500" u="none" cap="none" strike="noStrike">
                <a:solidFill>
                  <a:srgbClr val="FF0000"/>
                </a:solidFill>
                <a:highlight>
                  <a:srgbClr val="FFFFFF"/>
                </a:highlight>
                <a:latin typeface="Poppins"/>
                <a:ea typeface="Poppins"/>
                <a:cs typeface="Poppins"/>
                <a:sym typeface="Poppins"/>
              </a:rPr>
              <a:t>ĭ</a:t>
            </a:r>
            <a:r>
              <a:rPr b="1" i="0" lang="en" sz="3500" u="none" cap="none" strike="noStrike">
                <a:solidFill>
                  <a:srgbClr val="242424"/>
                </a:solidFill>
                <a:highlight>
                  <a:srgbClr val="FFFFFF"/>
                </a:highlight>
                <a:latin typeface="Poppins"/>
                <a:ea typeface="Poppins"/>
                <a:cs typeface="Poppins"/>
                <a:sym typeface="Poppins"/>
              </a:rPr>
              <a:t>/ /</a:t>
            </a:r>
            <a:r>
              <a:rPr b="1" i="0" lang="en" sz="3500" u="none" cap="none" strike="noStrike">
                <a:solidFill>
                  <a:srgbClr val="006FB6"/>
                </a:solidFill>
                <a:highlight>
                  <a:srgbClr val="FFFFFF"/>
                </a:highlight>
                <a:latin typeface="Poppins"/>
                <a:ea typeface="Poppins"/>
                <a:cs typeface="Poppins"/>
                <a:sym typeface="Poppins"/>
              </a:rPr>
              <a:t>b</a:t>
            </a:r>
            <a:r>
              <a:rPr b="1" i="0" lang="en" sz="3500" u="none" cap="none" strike="noStrike">
                <a:solidFill>
                  <a:srgbClr val="242424"/>
                </a:solidFill>
                <a:highlight>
                  <a:srgbClr val="FFFFFF"/>
                </a:highlight>
                <a:latin typeface="Poppins"/>
                <a:ea typeface="Poppins"/>
                <a:cs typeface="Poppins"/>
                <a:sym typeface="Poppins"/>
              </a:rPr>
              <a:t>/ </a:t>
            </a:r>
            <a:endParaRPr b="1" i="0" sz="35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100"/>
              <a:buFont typeface="Arial"/>
              <a:buNone/>
            </a:pPr>
            <a:r>
              <a:rPr b="1" i="0" lang="en" sz="5500" u="none" cap="none" strike="noStrike">
                <a:solidFill>
                  <a:srgbClr val="242424"/>
                </a:solidFill>
                <a:highlight>
                  <a:srgbClr val="FFFFFF"/>
                </a:highlight>
                <a:latin typeface="Poppins"/>
                <a:ea typeface="Poppins"/>
                <a:cs typeface="Poppins"/>
                <a:sym typeface="Poppins"/>
              </a:rPr>
              <a:t>= </a:t>
            </a:r>
            <a:r>
              <a:rPr b="1" i="0" lang="en" sz="5500" u="none" cap="none" strike="noStrike">
                <a:solidFill>
                  <a:schemeClr val="accent1"/>
                </a:solidFill>
                <a:highlight>
                  <a:schemeClr val="lt1"/>
                </a:highlight>
                <a:latin typeface="Poppins"/>
                <a:ea typeface="Poppins"/>
                <a:cs typeface="Poppins"/>
                <a:sym typeface="Poppins"/>
              </a:rPr>
              <a:t>cr</a:t>
            </a:r>
            <a:r>
              <a:rPr b="1" i="0" lang="en" sz="5500" u="none" cap="none" strike="noStrike">
                <a:solidFill>
                  <a:srgbClr val="FF0000"/>
                </a:solidFill>
                <a:highlight>
                  <a:srgbClr val="FFFFFF"/>
                </a:highlight>
                <a:latin typeface="Poppins"/>
                <a:ea typeface="Poppins"/>
                <a:cs typeface="Poppins"/>
                <a:sym typeface="Poppins"/>
              </a:rPr>
              <a:t>i</a:t>
            </a:r>
            <a:r>
              <a:rPr b="1" i="0" lang="en" sz="5500" u="none" cap="none" strike="noStrike">
                <a:solidFill>
                  <a:srgbClr val="006FB6"/>
                </a:solidFill>
                <a:highlight>
                  <a:srgbClr val="FFFFFF"/>
                </a:highlight>
                <a:latin typeface="Poppins"/>
                <a:ea typeface="Poppins"/>
                <a:cs typeface="Poppins"/>
                <a:sym typeface="Poppins"/>
              </a:rPr>
              <a:t>b</a:t>
            </a:r>
            <a:endParaRPr b="1" i="0" sz="5500" u="none" cap="none" strike="noStrike">
              <a:solidFill>
                <a:srgbClr val="242424"/>
              </a:solidFill>
              <a:latin typeface="Poppins"/>
              <a:ea typeface="Poppins"/>
              <a:cs typeface="Poppins"/>
              <a:sym typeface="Poppins"/>
            </a:endParaRPr>
          </a:p>
        </p:txBody>
      </p:sp>
      <p:pic>
        <p:nvPicPr>
          <p:cNvPr id="27" name="Google Shape;27;p6"/>
          <p:cNvPicPr preferRelativeResize="0"/>
          <p:nvPr/>
        </p:nvPicPr>
        <p:blipFill rotWithShape="1">
          <a:blip r:embed="rId4">
            <a:alphaModFix/>
          </a:blip>
          <a:srcRect b="0" l="0" r="0" t="0"/>
          <a:stretch/>
        </p:blipFill>
        <p:spPr>
          <a:xfrm>
            <a:off x="14924087" y="2169072"/>
            <a:ext cx="3732865" cy="3782924"/>
          </a:xfrm>
          <a:prstGeom prst="rect">
            <a:avLst/>
          </a:prstGeom>
          <a:noFill/>
          <a:ln>
            <a:noFill/>
          </a:ln>
        </p:spPr>
      </p:pic>
      <p:sp>
        <p:nvSpPr>
          <p:cNvPr id="28" name="Google Shape;28;p6"/>
          <p:cNvSpPr/>
          <p:nvPr/>
        </p:nvSpPr>
        <p:spPr>
          <a:xfrm>
            <a:off x="11647719" y="5602877"/>
            <a:ext cx="2750400" cy="11391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29" name="Google Shape;29;p6"/>
          <p:cNvPicPr preferRelativeResize="0"/>
          <p:nvPr/>
        </p:nvPicPr>
        <p:blipFill rotWithShape="1">
          <a:blip r:embed="rId5">
            <a:alphaModFix/>
          </a:blip>
          <a:srcRect b="0" l="0" r="0" t="0"/>
          <a:stretch/>
        </p:blipFill>
        <p:spPr>
          <a:xfrm>
            <a:off x="7394585" y="2169074"/>
            <a:ext cx="3660689" cy="3782921"/>
          </a:xfrm>
          <a:prstGeom prst="rect">
            <a:avLst/>
          </a:prstGeom>
          <a:noFill/>
          <a:ln>
            <a:noFill/>
          </a:ln>
        </p:spPr>
      </p:pic>
      <p:sp>
        <p:nvSpPr>
          <p:cNvPr id="30" name="Google Shape;30;p6"/>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p:txBody>
      </p:sp>
      <p:grpSp>
        <p:nvGrpSpPr>
          <p:cNvPr id="31" name="Google Shape;31;p6"/>
          <p:cNvGrpSpPr/>
          <p:nvPr/>
        </p:nvGrpSpPr>
        <p:grpSpPr>
          <a:xfrm>
            <a:off x="599448" y="3308558"/>
            <a:ext cx="2489999" cy="2588607"/>
            <a:chOff x="599452" y="3110429"/>
            <a:chExt cx="2680589" cy="2786745"/>
          </a:xfrm>
        </p:grpSpPr>
        <p:sp>
          <p:nvSpPr>
            <p:cNvPr id="32" name="Google Shape;32;p6"/>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p6"/>
            <p:cNvPicPr preferRelativeResize="0"/>
            <p:nvPr/>
          </p:nvPicPr>
          <p:blipFill rotWithShape="1">
            <a:blip r:embed="rId6">
              <a:alphaModFix/>
            </a:blip>
            <a:srcRect b="0" l="0" r="0" t="0"/>
            <a:stretch/>
          </p:blipFill>
          <p:spPr>
            <a:xfrm>
              <a:off x="1219191" y="3110429"/>
              <a:ext cx="1442294" cy="2697122"/>
            </a:xfrm>
            <a:prstGeom prst="rect">
              <a:avLst/>
            </a:prstGeom>
            <a:noFill/>
            <a:ln>
              <a:noFill/>
            </a:ln>
          </p:spPr>
        </p:pic>
        <p:sp>
          <p:nvSpPr>
            <p:cNvPr id="34" name="Google Shape;34;p6"/>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6"/>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6"/>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37" name="Google Shape;37;p6"/>
          <p:cNvPicPr preferRelativeResize="0"/>
          <p:nvPr/>
        </p:nvPicPr>
        <p:blipFill rotWithShape="1">
          <a:blip r:embed="rId7">
            <a:alphaModFix/>
          </a:blip>
          <a:srcRect b="0" l="0" r="0" t="0"/>
          <a:stretch/>
        </p:blipFill>
        <p:spPr>
          <a:xfrm>
            <a:off x="11153516" y="2170287"/>
            <a:ext cx="3660684" cy="3780450"/>
          </a:xfrm>
          <a:prstGeom prst="rect">
            <a:avLst/>
          </a:prstGeom>
          <a:noFill/>
          <a:ln>
            <a:noFill/>
          </a:ln>
        </p:spPr>
      </p:pic>
      <p:pic>
        <p:nvPicPr>
          <p:cNvPr id="38" name="Google Shape;38;p6"/>
          <p:cNvPicPr preferRelativeResize="0"/>
          <p:nvPr/>
        </p:nvPicPr>
        <p:blipFill rotWithShape="1">
          <a:blip r:embed="rId8">
            <a:alphaModFix/>
          </a:blip>
          <a:srcRect b="514" l="0" r="0" t="514"/>
          <a:stretch/>
        </p:blipFill>
        <p:spPr>
          <a:xfrm>
            <a:off x="14031576" y="6374913"/>
            <a:ext cx="3660687" cy="3782903"/>
          </a:xfrm>
          <a:prstGeom prst="rect">
            <a:avLst/>
          </a:prstGeom>
          <a:noFill/>
          <a:ln>
            <a:noFill/>
          </a:ln>
        </p:spPr>
      </p:pic>
      <p:pic>
        <p:nvPicPr>
          <p:cNvPr id="39" name="Google Shape;39;p6"/>
          <p:cNvPicPr preferRelativeResize="0"/>
          <p:nvPr/>
        </p:nvPicPr>
        <p:blipFill rotWithShape="1">
          <a:blip r:embed="rId9">
            <a:alphaModFix/>
          </a:blip>
          <a:srcRect b="0" l="0" r="0" t="0"/>
          <a:stretch/>
        </p:blipFill>
        <p:spPr>
          <a:xfrm>
            <a:off x="8417056" y="6401964"/>
            <a:ext cx="3660689" cy="3728853"/>
          </a:xfrm>
          <a:prstGeom prst="rect">
            <a:avLst/>
          </a:prstGeom>
          <a:noFill/>
          <a:ln>
            <a:noFill/>
          </a:ln>
        </p:spPr>
      </p:pic>
      <p:pic>
        <p:nvPicPr>
          <p:cNvPr id="40" name="Google Shape;40;p6"/>
          <p:cNvPicPr preferRelativeResize="0"/>
          <p:nvPr/>
        </p:nvPicPr>
        <p:blipFill rotWithShape="1">
          <a:blip r:embed="rId10">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1000"/>
                                        <p:tgtEl>
                                          <p:spTgt spid="24"/>
                                        </p:tgtEl>
                                      </p:cBhvr>
                                    </p:animEffect>
                                  </p:childTnLst>
                                </p:cTn>
                              </p:par>
                              <p:par>
                                <p:cTn fill="hold" nodeType="with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1000"/>
                                        <p:tgtEl>
                                          <p:spTgt spid="25"/>
                                        </p:tgtEl>
                                      </p:cBhvr>
                                    </p:animEffect>
                                  </p:childTnLst>
                                </p:cTn>
                              </p:par>
                              <p:par>
                                <p:cTn fill="hold" nodeType="withEffect" presetClass="exit" presetID="1" presetSubtype="0">
                                  <p:stCondLst>
                                    <p:cond delay="0"/>
                                  </p:stCondLst>
                                  <p:childTnLst>
                                    <p:set>
                                      <p:cBhvr>
                                        <p:cTn dur="1" fill="hold">
                                          <p:stCondLst>
                                            <p:cond delay="1"/>
                                          </p:stCondLst>
                                        </p:cTn>
                                        <p:tgtEl>
                                          <p:spTgt spid="2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1000"/>
                                        <p:tgtEl>
                                          <p:spTgt spid="24"/>
                                        </p:tgtEl>
                                      </p:cBhvr>
                                    </p:animEffect>
                                  </p:childTnLst>
                                </p:cTn>
                              </p:par>
                              <p:par>
                                <p:cTn fill="hold" nodeType="with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1000"/>
                                        <p:tgtEl>
                                          <p:spTgt spid="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
                                        </p:tgtEl>
                                        <p:attrNameLst>
                                          <p:attrName>style.visibility</p:attrName>
                                        </p:attrNameLst>
                                      </p:cBhvr>
                                      <p:to>
                                        <p:strVal val="visible"/>
                                      </p:to>
                                    </p:set>
                                    <p:animEffect filter="fade" transition="in">
                                      <p:cBhvr>
                                        <p:cTn dur="1000"/>
                                        <p:tgtEl>
                                          <p:spTgt spid="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
                                        </p:tgtEl>
                                        <p:attrNameLst>
                                          <p:attrName>style.visibility</p:attrName>
                                        </p:attrNameLst>
                                      </p:cBhvr>
                                      <p:to>
                                        <p:strVal val="visible"/>
                                      </p:to>
                                    </p:set>
                                    <p:animEffect filter="fade" transition="in">
                                      <p:cBhvr>
                                        <p:cTn dur="1000"/>
                                        <p:tgtEl>
                                          <p:spTgt spid="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
                                        </p:tgtEl>
                                        <p:attrNameLst>
                                          <p:attrName>style.visibility</p:attrName>
                                        </p:attrNameLst>
                                      </p:cBhvr>
                                      <p:to>
                                        <p:strVal val="visible"/>
                                      </p:to>
                                    </p:set>
                                    <p:animEffect filter="fade" transition="in">
                                      <p:cBhvr>
                                        <p:cTn dur="1000"/>
                                        <p:tgtEl>
                                          <p:spTgt spid="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
                                        </p:tgtEl>
                                        <p:attrNameLst>
                                          <p:attrName>style.visibility</p:attrName>
                                        </p:attrNameLst>
                                      </p:cBhvr>
                                      <p:to>
                                        <p:strVal val="visible"/>
                                      </p:to>
                                    </p:set>
                                    <p:animEffect filter="fade" transition="in">
                                      <p:cBhvr>
                                        <p:cTn dur="1000"/>
                                        <p:tgtEl>
                                          <p:spTgt spid="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200"/>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pic>
        <p:nvPicPr>
          <p:cNvPr id="46" name="Google Shape;46;p7"/>
          <p:cNvPicPr preferRelativeResize="0"/>
          <p:nvPr/>
        </p:nvPicPr>
        <p:blipFill rotWithShape="1">
          <a:blip r:embed="rId3">
            <a:alphaModFix/>
          </a:blip>
          <a:srcRect b="0" l="0" r="0" t="0"/>
          <a:stretch/>
        </p:blipFill>
        <p:spPr>
          <a:xfrm rot="5400000">
            <a:off x="6726674" y="2190074"/>
            <a:ext cx="10501275" cy="7033876"/>
          </a:xfrm>
          <a:prstGeom prst="rect">
            <a:avLst/>
          </a:prstGeom>
          <a:noFill/>
          <a:ln>
            <a:noFill/>
          </a:ln>
        </p:spPr>
      </p:pic>
      <p:sp>
        <p:nvSpPr>
          <p:cNvPr id="47" name="Google Shape;47;p7"/>
          <p:cNvSpPr txBox="1"/>
          <p:nvPr/>
        </p:nvSpPr>
        <p:spPr>
          <a:xfrm>
            <a:off x="9410756" y="1571429"/>
            <a:ext cx="5133000" cy="24765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5000" u="none" cap="none" strike="noStrike">
                <a:solidFill>
                  <a:schemeClr val="lt1"/>
                </a:solidFill>
                <a:latin typeface="Poppins"/>
                <a:ea typeface="Poppins"/>
                <a:cs typeface="Poppins"/>
                <a:sym typeface="Poppins"/>
              </a:rPr>
              <a:t> </a:t>
            </a:r>
            <a:r>
              <a:rPr b="1" i="0" lang="en" sz="14500" u="none" cap="none" strike="noStrike">
                <a:solidFill>
                  <a:schemeClr val="lt1"/>
                </a:solidFill>
                <a:latin typeface="Poppins"/>
                <a:ea typeface="Poppins"/>
                <a:cs typeface="Poppins"/>
                <a:sym typeface="Poppins"/>
              </a:rPr>
              <a:t>drip</a:t>
            </a:r>
            <a:endParaRPr b="1" i="0" sz="14500" u="none" cap="none" strike="noStrike">
              <a:solidFill>
                <a:schemeClr val="lt1"/>
              </a:solidFill>
              <a:latin typeface="Poppins"/>
              <a:ea typeface="Poppins"/>
              <a:cs typeface="Poppins"/>
              <a:sym typeface="Poppins"/>
            </a:endParaRPr>
          </a:p>
        </p:txBody>
      </p:sp>
      <p:sp>
        <p:nvSpPr>
          <p:cNvPr id="48" name="Google Shape;48;p7"/>
          <p:cNvSpPr txBox="1"/>
          <p:nvPr/>
        </p:nvSpPr>
        <p:spPr>
          <a:xfrm>
            <a:off x="9730022" y="5695806"/>
            <a:ext cx="6234300" cy="26421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4500" u="none" cap="none" strike="noStrike">
                <a:solidFill>
                  <a:schemeClr val="lt1"/>
                </a:solidFill>
                <a:latin typeface="Poppins"/>
                <a:ea typeface="Poppins"/>
                <a:cs typeface="Poppins"/>
                <a:sym typeface="Poppins"/>
              </a:rPr>
              <a:t>drop</a:t>
            </a:r>
            <a:endParaRPr b="1" i="0" sz="14500" u="none" cap="none" strike="noStrike">
              <a:solidFill>
                <a:schemeClr val="lt1"/>
              </a:solidFill>
              <a:latin typeface="Poppins"/>
              <a:ea typeface="Poppins"/>
              <a:cs typeface="Poppins"/>
              <a:sym typeface="Poppins"/>
            </a:endParaRPr>
          </a:p>
        </p:txBody>
      </p:sp>
      <p:sp>
        <p:nvSpPr>
          <p:cNvPr id="49" name="Google Shape;49;p7"/>
          <p:cNvSpPr/>
          <p:nvPr/>
        </p:nvSpPr>
        <p:spPr>
          <a:xfrm>
            <a:off x="10398272" y="4096888"/>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0" name="Google Shape;50;p7"/>
          <p:cNvSpPr/>
          <p:nvPr/>
        </p:nvSpPr>
        <p:spPr>
          <a:xfrm>
            <a:off x="11205964"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1" name="Google Shape;51;p7"/>
          <p:cNvSpPr/>
          <p:nvPr/>
        </p:nvSpPr>
        <p:spPr>
          <a:xfrm>
            <a:off x="12166083" y="4096888"/>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2" name="Google Shape;52;p7"/>
          <p:cNvSpPr/>
          <p:nvPr/>
        </p:nvSpPr>
        <p:spPr>
          <a:xfrm>
            <a:off x="10303055"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3" name="Google Shape;53;p7"/>
          <p:cNvSpPr/>
          <p:nvPr/>
        </p:nvSpPr>
        <p:spPr>
          <a:xfrm>
            <a:off x="11187299"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4" name="Google Shape;54;p7"/>
          <p:cNvSpPr/>
          <p:nvPr/>
        </p:nvSpPr>
        <p:spPr>
          <a:xfrm>
            <a:off x="12346040"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5" name="Google Shape;55;p7"/>
          <p:cNvSpPr/>
          <p:nvPr/>
        </p:nvSpPr>
        <p:spPr>
          <a:xfrm>
            <a:off x="9730022" y="4690373"/>
            <a:ext cx="41667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6" name="Google Shape;56;p7"/>
          <p:cNvSpPr/>
          <p:nvPr/>
        </p:nvSpPr>
        <p:spPr>
          <a:xfrm>
            <a:off x="9730022" y="8960166"/>
            <a:ext cx="43296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7" name="Google Shape;57;p7"/>
          <p:cNvSpPr/>
          <p:nvPr/>
        </p:nvSpPr>
        <p:spPr>
          <a:xfrm>
            <a:off x="13049949"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8" name="Google Shape;58;p7"/>
          <p:cNvSpPr/>
          <p:nvPr/>
        </p:nvSpPr>
        <p:spPr>
          <a:xfrm>
            <a:off x="13660497" y="833801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9" name="Google Shape;59;p7"/>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60" name="Google Shape;60;p7"/>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61" name="Google Shape;61;p7"/>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Blend </a:t>
            </a:r>
            <a:endParaRPr/>
          </a:p>
          <a:p>
            <a:pPr indent="0" lvl="0" marL="0" rtl="0" algn="l">
              <a:lnSpc>
                <a:spcPct val="100000"/>
              </a:lnSpc>
              <a:spcBef>
                <a:spcPts val="0"/>
              </a:spcBef>
              <a:spcAft>
                <a:spcPts val="0"/>
              </a:spcAft>
              <a:buSzPts val="7600"/>
              <a:buNone/>
            </a:pPr>
            <a:r>
              <a:rPr lang="en"/>
              <a:t>the sounds</a:t>
            </a:r>
            <a:endParaRPr/>
          </a:p>
        </p:txBody>
      </p:sp>
      <p:pic>
        <p:nvPicPr>
          <p:cNvPr id="62" name="Google Shape;62;p7"/>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
        <p:nvSpPr>
          <p:cNvPr id="63" name="Google Shape;63;p7"/>
          <p:cNvSpPr txBox="1"/>
          <p:nvPr/>
        </p:nvSpPr>
        <p:spPr>
          <a:xfrm>
            <a:off x="610316" y="5924331"/>
            <a:ext cx="59796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sounds to help us read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1000"/>
                                        <p:tgtEl>
                                          <p:spTgt spid="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par>
                                <p:cTn fill="hold" nodeType="withEffect" presetClass="exit" presetID="1" presetSubtype="0">
                                  <p:stCondLst>
                                    <p:cond delay="0"/>
                                  </p:stCondLst>
                                  <p:childTnLst>
                                    <p:set>
                                      <p:cBhvr>
                                        <p:cTn dur="1" fill="hold">
                                          <p:stCondLst>
                                            <p:cond delay="1"/>
                                          </p:stCondLst>
                                        </p:cTn>
                                        <p:tgtEl>
                                          <p:spTgt spid="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par>
                                <p:cTn fill="hold" nodeType="withEffect" presetClass="exit" presetID="1" presetSubtype="0">
                                  <p:stCondLst>
                                    <p:cond delay="0"/>
                                  </p:stCondLst>
                                  <p:childTnLst>
                                    <p:set>
                                      <p:cBhvr>
                                        <p:cTn dur="1" fill="hold">
                                          <p:stCondLst>
                                            <p:cond delay="1"/>
                                          </p:stCondLst>
                                        </p:cTn>
                                        <p:tgtEl>
                                          <p:spTgt spid="5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grpSp>
        <p:nvGrpSpPr>
          <p:cNvPr id="69" name="Google Shape;69;p8"/>
          <p:cNvGrpSpPr/>
          <p:nvPr/>
        </p:nvGrpSpPr>
        <p:grpSpPr>
          <a:xfrm>
            <a:off x="7431623" y="2627031"/>
            <a:ext cx="4384039" cy="3109759"/>
            <a:chOff x="5784675" y="818500"/>
            <a:chExt cx="2737800" cy="1941900"/>
          </a:xfrm>
        </p:grpSpPr>
        <p:sp>
          <p:nvSpPr>
            <p:cNvPr id="70" name="Google Shape;70;p8"/>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1" name="Google Shape;71;p8"/>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600" u="none" cap="none" strike="noStrike">
                  <a:solidFill>
                    <a:schemeClr val="accent1"/>
                  </a:solidFill>
                  <a:latin typeface="Poppins"/>
                  <a:ea typeface="Poppins"/>
                  <a:cs typeface="Poppins"/>
                  <a:sym typeface="Poppins"/>
                </a:rPr>
                <a:t>frog</a:t>
              </a:r>
              <a:endParaRPr b="1" i="0" sz="10600" u="none" cap="none" strike="noStrike">
                <a:solidFill>
                  <a:schemeClr val="accent1"/>
                </a:solidFill>
                <a:latin typeface="Poppins"/>
                <a:ea typeface="Poppins"/>
                <a:cs typeface="Poppins"/>
                <a:sym typeface="Poppins"/>
              </a:endParaRPr>
            </a:p>
          </p:txBody>
        </p:sp>
      </p:grpSp>
      <p:grpSp>
        <p:nvGrpSpPr>
          <p:cNvPr id="72" name="Google Shape;72;p8"/>
          <p:cNvGrpSpPr/>
          <p:nvPr/>
        </p:nvGrpSpPr>
        <p:grpSpPr>
          <a:xfrm>
            <a:off x="14518778" y="2627032"/>
            <a:ext cx="4384039" cy="3109759"/>
            <a:chOff x="5784675" y="907452"/>
            <a:chExt cx="2737800" cy="1941900"/>
          </a:xfrm>
        </p:grpSpPr>
        <p:sp>
          <p:nvSpPr>
            <p:cNvPr id="73" name="Google Shape;73;p8"/>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4" name="Google Shape;74;p8"/>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600" u="none" cap="none" strike="noStrike">
                  <a:solidFill>
                    <a:schemeClr val="accent1"/>
                  </a:solidFill>
                  <a:latin typeface="Poppins"/>
                  <a:ea typeface="Poppins"/>
                  <a:cs typeface="Poppins"/>
                  <a:sym typeface="Poppins"/>
                </a:rPr>
                <a:t>Fred</a:t>
              </a:r>
              <a:endParaRPr b="1" i="0" sz="10600" u="none" cap="none" strike="noStrike">
                <a:solidFill>
                  <a:schemeClr val="accent1"/>
                </a:solidFill>
                <a:latin typeface="Poppins"/>
                <a:ea typeface="Poppins"/>
                <a:cs typeface="Poppins"/>
                <a:sym typeface="Poppins"/>
              </a:endParaRPr>
            </a:p>
          </p:txBody>
        </p:sp>
      </p:grpSp>
      <p:grpSp>
        <p:nvGrpSpPr>
          <p:cNvPr id="75" name="Google Shape;75;p8"/>
          <p:cNvGrpSpPr/>
          <p:nvPr/>
        </p:nvGrpSpPr>
        <p:grpSpPr>
          <a:xfrm>
            <a:off x="10548814" y="6422309"/>
            <a:ext cx="4384039" cy="3109759"/>
            <a:chOff x="5784675" y="818500"/>
            <a:chExt cx="2737800" cy="1941900"/>
          </a:xfrm>
        </p:grpSpPr>
        <p:sp>
          <p:nvSpPr>
            <p:cNvPr id="76" name="Google Shape;76;p8"/>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7" name="Google Shape;77;p8"/>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600" u="none" cap="none" strike="noStrike">
                  <a:solidFill>
                    <a:schemeClr val="accent1"/>
                  </a:solidFill>
                  <a:latin typeface="Poppins"/>
                  <a:ea typeface="Poppins"/>
                  <a:cs typeface="Poppins"/>
                  <a:sym typeface="Poppins"/>
                </a:rPr>
                <a:t>trap</a:t>
              </a:r>
              <a:endParaRPr b="1" i="0" sz="10600" u="none" cap="none" strike="noStrike">
                <a:solidFill>
                  <a:schemeClr val="accent1"/>
                </a:solidFill>
                <a:latin typeface="Poppins"/>
                <a:ea typeface="Poppins"/>
                <a:cs typeface="Poppins"/>
                <a:sym typeface="Poppins"/>
              </a:endParaRPr>
            </a:p>
          </p:txBody>
        </p:sp>
      </p:grpSp>
      <p:sp>
        <p:nvSpPr>
          <p:cNvPr id="78" name="Google Shape;78;p8"/>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9" name="Google Shape;79;p8"/>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80" name="Google Shape;80;p8"/>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Read </a:t>
            </a:r>
            <a:endParaRPr/>
          </a:p>
          <a:p>
            <a:pPr indent="0" lvl="0" marL="0" rtl="0" algn="l">
              <a:lnSpc>
                <a:spcPct val="100000"/>
              </a:lnSpc>
              <a:spcBef>
                <a:spcPts val="0"/>
              </a:spcBef>
              <a:spcAft>
                <a:spcPts val="0"/>
              </a:spcAft>
              <a:buSzPts val="7600"/>
              <a:buNone/>
            </a:pPr>
            <a:r>
              <a:rPr lang="en"/>
              <a:t>the words</a:t>
            </a:r>
            <a:endParaRPr/>
          </a:p>
        </p:txBody>
      </p:sp>
      <p:sp>
        <p:nvSpPr>
          <p:cNvPr id="81" name="Google Shape;81;p8"/>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82" name="Google Shape;82;p8"/>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83" name="Google Shape;83;p8"/>
          <p:cNvPicPr preferRelativeResize="0"/>
          <p:nvPr/>
        </p:nvPicPr>
        <p:blipFill rotWithShape="1">
          <a:blip r:embed="rId5">
            <a:alphaModFix/>
          </a:blip>
          <a:srcRect b="0" l="0" r="0" t="0"/>
          <a:stretch/>
        </p:blipFill>
        <p:spPr>
          <a:xfrm>
            <a:off x="16174150" y="9174550"/>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1000"/>
                                        <p:tgtEl>
                                          <p:spTgt spid="69"/>
                                        </p:tgtEl>
                                        <p:attrNameLst>
                                          <p:attrName>ppt_w</p:attrName>
                                        </p:attrNameLst>
                                      </p:cBhvr>
                                      <p:tavLst>
                                        <p:tav fmla="" tm="0">
                                          <p:val>
                                            <p:strVal val="0"/>
                                          </p:val>
                                        </p:tav>
                                        <p:tav fmla="" tm="100000">
                                          <p:val>
                                            <p:strVal val="#ppt_w"/>
                                          </p:val>
                                        </p:tav>
                                      </p:tavLst>
                                    </p:anim>
                                    <p:anim calcmode="lin" valueType="num">
                                      <p:cBhvr additive="base">
                                        <p:cTn dur="1000"/>
                                        <p:tgtEl>
                                          <p:spTgt spid="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000"/>
                                        <p:tgtEl>
                                          <p:spTgt spid="72"/>
                                        </p:tgtEl>
                                        <p:attrNameLst>
                                          <p:attrName>ppt_w</p:attrName>
                                        </p:attrNameLst>
                                      </p:cBhvr>
                                      <p:tavLst>
                                        <p:tav fmla="" tm="0">
                                          <p:val>
                                            <p:strVal val="0"/>
                                          </p:val>
                                        </p:tav>
                                        <p:tav fmla="" tm="100000">
                                          <p:val>
                                            <p:strVal val="#ppt_w"/>
                                          </p:val>
                                        </p:tav>
                                      </p:tavLst>
                                    </p:anim>
                                    <p:anim calcmode="lin" valueType="num">
                                      <p:cBhvr additive="base">
                                        <p:cTn dur="1000"/>
                                        <p:tgtEl>
                                          <p:spTgt spid="7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p:tgtEl>
                                          <p:spTgt spid="75"/>
                                        </p:tgtEl>
                                        <p:attrNameLst>
                                          <p:attrName>ppt_w</p:attrName>
                                        </p:attrNameLst>
                                      </p:cBhvr>
                                      <p:tavLst>
                                        <p:tav fmla="" tm="0">
                                          <p:val>
                                            <p:strVal val="0"/>
                                          </p:val>
                                        </p:tav>
                                        <p:tav fmla="" tm="100000">
                                          <p:val>
                                            <p:strVal val="#ppt_w"/>
                                          </p:val>
                                        </p:tav>
                                      </p:tavLst>
                                    </p:anim>
                                    <p:anim calcmode="lin" valueType="num">
                                      <p:cBhvr additive="base">
                                        <p:cTn dur="1000"/>
                                        <p:tgtEl>
                                          <p:spTgt spid="7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9"/>
          <p:cNvSpPr txBox="1"/>
          <p:nvPr/>
        </p:nvSpPr>
        <p:spPr>
          <a:xfrm>
            <a:off x="7097445" y="2451547"/>
            <a:ext cx="13745400" cy="7925400"/>
          </a:xfrm>
          <a:prstGeom prst="rect">
            <a:avLst/>
          </a:prstGeom>
          <a:noFill/>
          <a:ln>
            <a:noFill/>
          </a:ln>
        </p:spPr>
        <p:txBody>
          <a:bodyPr anchorCtr="0" anchor="t" bIns="201050" lIns="201050" spcFirstLastPara="1" rIns="201050" wrap="square" tIns="201050">
            <a:noAutofit/>
          </a:bodyPr>
          <a:lstStyle/>
          <a:p>
            <a:pPr indent="0" lvl="1" marL="100330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brim       	crib</a:t>
            </a:r>
            <a:endParaRPr b="1" i="0" sz="12100" u="none" cap="none" strike="noStrike">
              <a:solidFill>
                <a:schemeClr val="accent1"/>
              </a:solidFill>
              <a:latin typeface="Poppins"/>
              <a:ea typeface="Poppins"/>
              <a:cs typeface="Poppins"/>
              <a:sym typeface="Poppins"/>
            </a:endParaRPr>
          </a:p>
          <a:p>
            <a:pPr indent="0" lvl="1" marL="1005839"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drum		   	gram	</a:t>
            </a:r>
            <a:endParaRPr b="1" i="0" sz="8400" u="none" cap="none" strike="noStrike">
              <a:solidFill>
                <a:schemeClr val="accent1"/>
              </a:solidFill>
              <a:highlight>
                <a:srgbClr val="FFFFFF"/>
              </a:highlight>
              <a:latin typeface="Poppins"/>
              <a:ea typeface="Poppins"/>
              <a:cs typeface="Poppins"/>
              <a:sym typeface="Poppins"/>
            </a:endParaRPr>
          </a:p>
        </p:txBody>
      </p:sp>
      <p:sp>
        <p:nvSpPr>
          <p:cNvPr id="90" name="Google Shape;90;p9"/>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Decode </a:t>
            </a:r>
            <a:endParaRPr/>
          </a:p>
          <a:p>
            <a:pPr indent="0" lvl="0" marL="0" rtl="0" algn="l">
              <a:lnSpc>
                <a:spcPct val="100000"/>
              </a:lnSpc>
              <a:spcBef>
                <a:spcPts val="0"/>
              </a:spcBef>
              <a:spcAft>
                <a:spcPts val="0"/>
              </a:spcAft>
              <a:buSzPts val="7600"/>
              <a:buNone/>
            </a:pPr>
            <a:r>
              <a:rPr lang="en"/>
              <a:t>the words</a:t>
            </a:r>
            <a:endParaRPr/>
          </a:p>
        </p:txBody>
      </p:sp>
      <p:sp>
        <p:nvSpPr>
          <p:cNvPr id="91" name="Google Shape;91;p9"/>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92" name="Google Shape;92;p9"/>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93" name="Google Shape;93;p9"/>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ppt_w</p:attrName>
                                        </p:attrNameLst>
                                      </p:cBhvr>
                                      <p:tavLst>
                                        <p:tav fmla="" tm="0">
                                          <p:val>
                                            <p:strVal val="0"/>
                                          </p:val>
                                        </p:tav>
                                        <p:tav fmla="" tm="100000">
                                          <p:val>
                                            <p:strVal val="#ppt_w"/>
                                          </p:val>
                                        </p:tav>
                                      </p:tavLst>
                                    </p:anim>
                                    <p:anim calcmode="lin" valueType="num">
                                      <p:cBhvr additive="base">
                                        <p:cTn dur="1000"/>
                                        <p:tgtEl>
                                          <p:spTgt spid="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0"/>
          <p:cNvPicPr preferRelativeResize="0"/>
          <p:nvPr/>
        </p:nvPicPr>
        <p:blipFill rotWithShape="1">
          <a:blip r:embed="rId3">
            <a:alphaModFix/>
          </a:blip>
          <a:srcRect b="0" l="0" r="0" t="0"/>
          <a:stretch/>
        </p:blipFill>
        <p:spPr>
          <a:xfrm>
            <a:off x="7299944" y="3753388"/>
            <a:ext cx="4060380" cy="2966360"/>
          </a:xfrm>
          <a:prstGeom prst="rect">
            <a:avLst/>
          </a:prstGeom>
          <a:noFill/>
          <a:ln>
            <a:noFill/>
          </a:ln>
        </p:spPr>
      </p:pic>
      <p:pic>
        <p:nvPicPr>
          <p:cNvPr id="100" name="Google Shape;100;p10"/>
          <p:cNvPicPr preferRelativeResize="0"/>
          <p:nvPr/>
        </p:nvPicPr>
        <p:blipFill rotWithShape="1">
          <a:blip r:embed="rId4">
            <a:alphaModFix/>
          </a:blip>
          <a:srcRect b="0" l="0" r="0" t="0"/>
          <a:stretch/>
        </p:blipFill>
        <p:spPr>
          <a:xfrm>
            <a:off x="10327952" y="3765151"/>
            <a:ext cx="4060380" cy="3929651"/>
          </a:xfrm>
          <a:prstGeom prst="rect">
            <a:avLst/>
          </a:prstGeom>
          <a:noFill/>
          <a:ln>
            <a:noFill/>
          </a:ln>
        </p:spPr>
      </p:pic>
      <p:pic>
        <p:nvPicPr>
          <p:cNvPr id="101" name="Google Shape;101;p10"/>
          <p:cNvPicPr preferRelativeResize="0"/>
          <p:nvPr/>
        </p:nvPicPr>
        <p:blipFill rotWithShape="1">
          <a:blip r:embed="rId5">
            <a:alphaModFix/>
          </a:blip>
          <a:srcRect b="0" l="0" r="0" t="0"/>
          <a:stretch/>
        </p:blipFill>
        <p:spPr>
          <a:xfrm>
            <a:off x="13402155" y="3765151"/>
            <a:ext cx="4060380" cy="3929651"/>
          </a:xfrm>
          <a:prstGeom prst="rect">
            <a:avLst/>
          </a:prstGeom>
          <a:noFill/>
          <a:ln>
            <a:noFill/>
          </a:ln>
        </p:spPr>
      </p:pic>
      <p:pic>
        <p:nvPicPr>
          <p:cNvPr id="102" name="Google Shape;102;p10"/>
          <p:cNvPicPr preferRelativeResize="0"/>
          <p:nvPr/>
        </p:nvPicPr>
        <p:blipFill rotWithShape="1">
          <a:blip r:embed="rId6">
            <a:alphaModFix/>
          </a:blip>
          <a:srcRect b="0" l="0" r="0" t="0"/>
          <a:stretch/>
        </p:blipFill>
        <p:spPr>
          <a:xfrm>
            <a:off x="16426555" y="3771309"/>
            <a:ext cx="3028014" cy="2930514"/>
          </a:xfrm>
          <a:prstGeom prst="rect">
            <a:avLst/>
          </a:prstGeom>
          <a:noFill/>
          <a:ln>
            <a:noFill/>
          </a:ln>
        </p:spPr>
      </p:pic>
      <p:sp>
        <p:nvSpPr>
          <p:cNvPr id="103" name="Google Shape;103;p10"/>
          <p:cNvSpPr txBox="1"/>
          <p:nvPr/>
        </p:nvSpPr>
        <p:spPr>
          <a:xfrm>
            <a:off x="7370113" y="3584961"/>
            <a:ext cx="3027600" cy="24702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000" u="none" cap="none" strike="noStrike">
                <a:solidFill>
                  <a:schemeClr val="lt1"/>
                </a:solidFill>
                <a:latin typeface="Poppins"/>
                <a:ea typeface="Poppins"/>
                <a:cs typeface="Poppins"/>
                <a:sym typeface="Poppins"/>
              </a:rPr>
              <a:t>b</a:t>
            </a:r>
            <a:endParaRPr b="1" i="0" sz="17000" u="none" cap="none" strike="noStrike">
              <a:solidFill>
                <a:srgbClr val="000000"/>
              </a:solidFill>
              <a:latin typeface="Poppins"/>
              <a:ea typeface="Poppins"/>
              <a:cs typeface="Poppins"/>
              <a:sym typeface="Poppins"/>
            </a:endParaRPr>
          </a:p>
        </p:txBody>
      </p:sp>
      <p:sp>
        <p:nvSpPr>
          <p:cNvPr id="104" name="Google Shape;104;p10"/>
          <p:cNvSpPr txBox="1"/>
          <p:nvPr/>
        </p:nvSpPr>
        <p:spPr>
          <a:xfrm>
            <a:off x="16629066" y="3180713"/>
            <a:ext cx="3027600" cy="24702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000" u="none" cap="none" strike="noStrike">
                <a:solidFill>
                  <a:schemeClr val="lt1"/>
                </a:solidFill>
                <a:latin typeface="Poppins"/>
                <a:ea typeface="Poppins"/>
                <a:cs typeface="Poppins"/>
                <a:sym typeface="Poppins"/>
              </a:rPr>
              <a:t>g</a:t>
            </a:r>
            <a:endParaRPr b="1" i="0" sz="17000" u="none" cap="none" strike="noStrike">
              <a:solidFill>
                <a:srgbClr val="000000"/>
              </a:solidFill>
              <a:latin typeface="Poppins"/>
              <a:ea typeface="Poppins"/>
              <a:cs typeface="Poppins"/>
              <a:sym typeface="Poppins"/>
            </a:endParaRPr>
          </a:p>
        </p:txBody>
      </p:sp>
      <p:sp>
        <p:nvSpPr>
          <p:cNvPr id="105" name="Google Shape;105;p10"/>
          <p:cNvSpPr txBox="1"/>
          <p:nvPr/>
        </p:nvSpPr>
        <p:spPr>
          <a:xfrm>
            <a:off x="13718558" y="3661161"/>
            <a:ext cx="3027600" cy="24702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000" u="none" cap="none" strike="noStrike">
                <a:solidFill>
                  <a:schemeClr val="lt1"/>
                </a:solidFill>
                <a:latin typeface="Poppins"/>
                <a:ea typeface="Poppins"/>
                <a:cs typeface="Poppins"/>
                <a:sym typeface="Poppins"/>
              </a:rPr>
              <a:t>a</a:t>
            </a:r>
            <a:endParaRPr b="1" i="0" sz="17000" u="none" cap="none" strike="noStrike">
              <a:solidFill>
                <a:srgbClr val="000000"/>
              </a:solidFill>
              <a:latin typeface="Poppins"/>
              <a:ea typeface="Poppins"/>
              <a:cs typeface="Poppins"/>
              <a:sym typeface="Poppins"/>
            </a:endParaRPr>
          </a:p>
        </p:txBody>
      </p:sp>
      <p:sp>
        <p:nvSpPr>
          <p:cNvPr id="106" name="Google Shape;106;p10"/>
          <p:cNvSpPr txBox="1"/>
          <p:nvPr/>
        </p:nvSpPr>
        <p:spPr>
          <a:xfrm>
            <a:off x="10690573" y="3584961"/>
            <a:ext cx="3027600" cy="24702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000" u="none" cap="none" strike="noStrike">
                <a:solidFill>
                  <a:schemeClr val="lt1"/>
                </a:solidFill>
                <a:latin typeface="Poppins"/>
                <a:ea typeface="Poppins"/>
                <a:cs typeface="Poppins"/>
                <a:sym typeface="Poppins"/>
              </a:rPr>
              <a:t>r</a:t>
            </a:r>
            <a:endParaRPr b="1" i="0" sz="17000" u="none" cap="none" strike="noStrike">
              <a:solidFill>
                <a:srgbClr val="000000"/>
              </a:solidFill>
              <a:latin typeface="Poppins"/>
              <a:ea typeface="Poppins"/>
              <a:cs typeface="Poppins"/>
              <a:sym typeface="Poppins"/>
            </a:endParaRPr>
          </a:p>
        </p:txBody>
      </p:sp>
      <p:sp>
        <p:nvSpPr>
          <p:cNvPr id="107" name="Google Shape;107;p10"/>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p:txBody>
      </p:sp>
      <p:sp>
        <p:nvSpPr>
          <p:cNvPr id="108" name="Google Shape;108;p10"/>
          <p:cNvSpPr txBox="1"/>
          <p:nvPr/>
        </p:nvSpPr>
        <p:spPr>
          <a:xfrm>
            <a:off x="610316" y="6152789"/>
            <a:ext cx="5806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09" name="Google Shape;109;p10"/>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10" name="Google Shape;110;p10"/>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1"/>
          <p:cNvPicPr preferRelativeResize="0"/>
          <p:nvPr/>
        </p:nvPicPr>
        <p:blipFill rotWithShape="1">
          <a:blip r:embed="rId3">
            <a:alphaModFix/>
          </a:blip>
          <a:srcRect b="0" l="0" r="0" t="0"/>
          <a:stretch/>
        </p:blipFill>
        <p:spPr>
          <a:xfrm>
            <a:off x="7479469" y="3763959"/>
            <a:ext cx="3996698" cy="3013579"/>
          </a:xfrm>
          <a:prstGeom prst="rect">
            <a:avLst/>
          </a:prstGeom>
          <a:noFill/>
          <a:ln>
            <a:noFill/>
          </a:ln>
        </p:spPr>
      </p:pic>
      <p:pic>
        <p:nvPicPr>
          <p:cNvPr id="117" name="Google Shape;117;p11"/>
          <p:cNvPicPr preferRelativeResize="0"/>
          <p:nvPr/>
        </p:nvPicPr>
        <p:blipFill rotWithShape="1">
          <a:blip r:embed="rId4">
            <a:alphaModFix/>
          </a:blip>
          <a:srcRect b="0" l="0" r="0" t="0"/>
          <a:stretch/>
        </p:blipFill>
        <p:spPr>
          <a:xfrm>
            <a:off x="10459983" y="3775910"/>
            <a:ext cx="3996698" cy="3992197"/>
          </a:xfrm>
          <a:prstGeom prst="rect">
            <a:avLst/>
          </a:prstGeom>
          <a:noFill/>
          <a:ln>
            <a:noFill/>
          </a:ln>
        </p:spPr>
      </p:pic>
      <p:pic>
        <p:nvPicPr>
          <p:cNvPr id="118" name="Google Shape;118;p11"/>
          <p:cNvPicPr preferRelativeResize="0"/>
          <p:nvPr/>
        </p:nvPicPr>
        <p:blipFill rotWithShape="1">
          <a:blip r:embed="rId5">
            <a:alphaModFix/>
          </a:blip>
          <a:srcRect b="0" l="0" r="0" t="0"/>
          <a:stretch/>
        </p:blipFill>
        <p:spPr>
          <a:xfrm>
            <a:off x="13485967" y="3775910"/>
            <a:ext cx="3996698" cy="3992197"/>
          </a:xfrm>
          <a:prstGeom prst="rect">
            <a:avLst/>
          </a:prstGeom>
          <a:noFill/>
          <a:ln>
            <a:noFill/>
          </a:ln>
        </p:spPr>
      </p:pic>
      <p:pic>
        <p:nvPicPr>
          <p:cNvPr id="119" name="Google Shape;119;p11"/>
          <p:cNvPicPr preferRelativeResize="0"/>
          <p:nvPr/>
        </p:nvPicPr>
        <p:blipFill rotWithShape="1">
          <a:blip r:embed="rId6">
            <a:alphaModFix/>
          </a:blip>
          <a:srcRect b="0" l="0" r="0" t="0"/>
          <a:stretch/>
        </p:blipFill>
        <p:spPr>
          <a:xfrm>
            <a:off x="16462930" y="3782165"/>
            <a:ext cx="2980521" cy="2977183"/>
          </a:xfrm>
          <a:prstGeom prst="rect">
            <a:avLst/>
          </a:prstGeom>
          <a:noFill/>
          <a:ln>
            <a:noFill/>
          </a:ln>
        </p:spPr>
      </p:pic>
      <p:sp>
        <p:nvSpPr>
          <p:cNvPr id="120" name="Google Shape;120;p11"/>
          <p:cNvSpPr txBox="1"/>
          <p:nvPr/>
        </p:nvSpPr>
        <p:spPr>
          <a:xfrm>
            <a:off x="7548562" y="3669051"/>
            <a:ext cx="2979900" cy="25110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000" u="none" cap="none" strike="noStrike">
                <a:solidFill>
                  <a:schemeClr val="lt1"/>
                </a:solidFill>
                <a:latin typeface="Poppins"/>
                <a:ea typeface="Poppins"/>
                <a:cs typeface="Poppins"/>
                <a:sym typeface="Poppins"/>
              </a:rPr>
              <a:t>d</a:t>
            </a:r>
            <a:endParaRPr b="1" i="0" sz="17000" u="none" cap="none" strike="noStrike">
              <a:solidFill>
                <a:srgbClr val="000000"/>
              </a:solidFill>
              <a:latin typeface="Poppins"/>
              <a:ea typeface="Poppins"/>
              <a:cs typeface="Poppins"/>
              <a:sym typeface="Poppins"/>
            </a:endParaRPr>
          </a:p>
        </p:txBody>
      </p:sp>
      <p:sp>
        <p:nvSpPr>
          <p:cNvPr id="121" name="Google Shape;121;p11"/>
          <p:cNvSpPr txBox="1"/>
          <p:nvPr/>
        </p:nvSpPr>
        <p:spPr>
          <a:xfrm>
            <a:off x="16701722" y="3182307"/>
            <a:ext cx="2979900" cy="25110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000" u="none" cap="none" strike="noStrike">
                <a:solidFill>
                  <a:schemeClr val="lt1"/>
                </a:solidFill>
                <a:latin typeface="Poppins"/>
                <a:ea typeface="Poppins"/>
                <a:cs typeface="Poppins"/>
                <a:sym typeface="Poppins"/>
              </a:rPr>
              <a:t>g</a:t>
            </a:r>
            <a:endParaRPr b="1" i="0" sz="17000" u="none" cap="none" strike="noStrike">
              <a:solidFill>
                <a:srgbClr val="000000"/>
              </a:solidFill>
              <a:latin typeface="Poppins"/>
              <a:ea typeface="Poppins"/>
              <a:cs typeface="Poppins"/>
              <a:sym typeface="Poppins"/>
            </a:endParaRPr>
          </a:p>
        </p:txBody>
      </p:sp>
      <p:sp>
        <p:nvSpPr>
          <p:cNvPr id="122" name="Google Shape;122;p11"/>
          <p:cNvSpPr txBox="1"/>
          <p:nvPr/>
        </p:nvSpPr>
        <p:spPr>
          <a:xfrm>
            <a:off x="13797408" y="3669051"/>
            <a:ext cx="2979900" cy="25110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000" u="none" cap="none" strike="noStrike">
                <a:solidFill>
                  <a:schemeClr val="lt1"/>
                </a:solidFill>
                <a:latin typeface="Poppins"/>
                <a:ea typeface="Poppins"/>
                <a:cs typeface="Poppins"/>
                <a:sym typeface="Poppins"/>
              </a:rPr>
              <a:t>a</a:t>
            </a:r>
            <a:endParaRPr b="1" i="0" sz="17000" u="none" cap="none" strike="noStrike">
              <a:solidFill>
                <a:srgbClr val="000000"/>
              </a:solidFill>
              <a:latin typeface="Poppins"/>
              <a:ea typeface="Poppins"/>
              <a:cs typeface="Poppins"/>
              <a:sym typeface="Poppins"/>
            </a:endParaRPr>
          </a:p>
        </p:txBody>
      </p:sp>
      <p:sp>
        <p:nvSpPr>
          <p:cNvPr id="123" name="Google Shape;123;p11"/>
          <p:cNvSpPr txBox="1"/>
          <p:nvPr/>
        </p:nvSpPr>
        <p:spPr>
          <a:xfrm>
            <a:off x="10740716" y="3592851"/>
            <a:ext cx="2979900" cy="2511000"/>
          </a:xfrm>
          <a:prstGeom prst="rect">
            <a:avLst/>
          </a:prstGeom>
          <a:noFill/>
          <a:ln>
            <a:noFill/>
          </a:ln>
        </p:spPr>
        <p:txBody>
          <a:bodyPr anchorCtr="0" anchor="b"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000" u="none" cap="none" strike="noStrike">
                <a:solidFill>
                  <a:schemeClr val="lt1"/>
                </a:solidFill>
                <a:latin typeface="Poppins"/>
                <a:ea typeface="Poppins"/>
                <a:cs typeface="Poppins"/>
                <a:sym typeface="Poppins"/>
              </a:rPr>
              <a:t>r</a:t>
            </a:r>
            <a:endParaRPr b="1" i="0" sz="17000" u="none" cap="none" strike="noStrike">
              <a:solidFill>
                <a:srgbClr val="000000"/>
              </a:solidFill>
              <a:latin typeface="Poppins"/>
              <a:ea typeface="Poppins"/>
              <a:cs typeface="Poppins"/>
              <a:sym typeface="Poppins"/>
            </a:endParaRPr>
          </a:p>
        </p:txBody>
      </p:sp>
      <p:sp>
        <p:nvSpPr>
          <p:cNvPr id="124" name="Google Shape;124;p11"/>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p:txBody>
      </p:sp>
      <p:pic>
        <p:nvPicPr>
          <p:cNvPr id="125" name="Google Shape;125;p11"/>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26" name="Google Shape;126;p11"/>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grpSp>
        <p:nvGrpSpPr>
          <p:cNvPr id="132" name="Google Shape;132;p12"/>
          <p:cNvGrpSpPr/>
          <p:nvPr/>
        </p:nvGrpSpPr>
        <p:grpSpPr>
          <a:xfrm>
            <a:off x="10265195" y="4100680"/>
            <a:ext cx="5833157" cy="3109759"/>
            <a:chOff x="4316541" y="1073238"/>
            <a:chExt cx="2737800" cy="1941900"/>
          </a:xfrm>
        </p:grpSpPr>
        <p:sp>
          <p:nvSpPr>
            <p:cNvPr id="133" name="Google Shape;133;p12"/>
            <p:cNvSpPr/>
            <p:nvPr/>
          </p:nvSpPr>
          <p:spPr>
            <a:xfrm>
              <a:off x="4316541" y="1073238"/>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4" name="Google Shape;134;p12"/>
            <p:cNvSpPr/>
            <p:nvPr/>
          </p:nvSpPr>
          <p:spPr>
            <a:xfrm>
              <a:off x="4508401" y="1255655"/>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Poppins"/>
                  <a:ea typeface="Poppins"/>
                  <a:cs typeface="Poppins"/>
                  <a:sym typeface="Poppins"/>
                </a:rPr>
                <a:t>are</a:t>
              </a:r>
              <a:endParaRPr b="1" i="0" sz="11000" u="none" cap="none" strike="noStrike">
                <a:solidFill>
                  <a:schemeClr val="accent2"/>
                </a:solidFill>
                <a:latin typeface="Poppins"/>
                <a:ea typeface="Poppins"/>
                <a:cs typeface="Poppins"/>
                <a:sym typeface="Poppins"/>
              </a:endParaRPr>
            </a:p>
          </p:txBody>
        </p:sp>
      </p:grpSp>
      <p:sp>
        <p:nvSpPr>
          <p:cNvPr id="135" name="Google Shape;135;p12"/>
          <p:cNvSpPr/>
          <p:nvPr/>
        </p:nvSpPr>
        <p:spPr>
          <a:xfrm>
            <a:off x="11795926" y="5222811"/>
            <a:ext cx="1783200" cy="12534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6" name="Google Shape;136;p12"/>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37" name="Google Shape;137;p12"/>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38" name="Google Shape;138;p1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High </a:t>
            </a:r>
            <a:endParaRPr/>
          </a:p>
          <a:p>
            <a:pPr indent="0" lvl="0" marL="0" rtl="0" algn="l">
              <a:lnSpc>
                <a:spcPct val="100000"/>
              </a:lnSpc>
              <a:spcBef>
                <a:spcPts val="0"/>
              </a:spcBef>
              <a:spcAft>
                <a:spcPts val="0"/>
              </a:spcAft>
              <a:buSzPts val="7600"/>
              <a:buNone/>
            </a:pPr>
            <a:r>
              <a:rPr lang="en"/>
              <a:t>Frequency </a:t>
            </a:r>
            <a:endParaRPr/>
          </a:p>
          <a:p>
            <a:pPr indent="0" lvl="0" marL="0" rtl="0" algn="l">
              <a:lnSpc>
                <a:spcPct val="100000"/>
              </a:lnSpc>
              <a:spcBef>
                <a:spcPts val="0"/>
              </a:spcBef>
              <a:spcAft>
                <a:spcPts val="0"/>
              </a:spcAft>
              <a:buSzPts val="7600"/>
              <a:buNone/>
            </a:pPr>
            <a:r>
              <a:rPr lang="en"/>
              <a:t>Words</a:t>
            </a:r>
            <a:endParaRPr/>
          </a:p>
        </p:txBody>
      </p:sp>
      <p:sp>
        <p:nvSpPr>
          <p:cNvPr id="139" name="Google Shape;139;p12"/>
          <p:cNvSpPr txBox="1"/>
          <p:nvPr/>
        </p:nvSpPr>
        <p:spPr>
          <a:xfrm>
            <a:off x="610316" y="6742794"/>
            <a:ext cx="5727300" cy="4262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p:txBody>
      </p:sp>
      <p:pic>
        <p:nvPicPr>
          <p:cNvPr id="140" name="Google Shape;140;p12"/>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1000"/>
                                        <p:tgtEl>
                                          <p:spTgt spid="132"/>
                                        </p:tgtEl>
                                        <p:attrNameLst>
                                          <p:attrName>ppt_w</p:attrName>
                                        </p:attrNameLst>
                                      </p:cBhvr>
                                      <p:tavLst>
                                        <p:tav fmla="" tm="0">
                                          <p:val>
                                            <p:strVal val="0"/>
                                          </p:val>
                                        </p:tav>
                                        <p:tav fmla="" tm="100000">
                                          <p:val>
                                            <p:strVal val="#ppt_w"/>
                                          </p:val>
                                        </p:tav>
                                      </p:tavLst>
                                    </p:anim>
                                    <p:anim calcmode="lin" valueType="num">
                                      <p:cBhvr additive="base">
                                        <p:cTn dur="1000"/>
                                        <p:tgtEl>
                                          <p:spTgt spid="13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3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