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8"/>
  </p:notesMasterIdLst>
  <p:sldIdLst>
    <p:sldId id="256" r:id="rId2"/>
    <p:sldId id="257" r:id="rId3"/>
    <p:sldId id="258" r:id="rId4"/>
    <p:sldId id="259" r:id="rId5"/>
    <p:sldId id="260" r:id="rId6"/>
    <p:sldId id="261" r:id="rId7"/>
  </p:sldIdLst>
  <p:sldSz cx="20104100" cy="11309350"/>
  <p:notesSz cx="9144000" cy="6858000"/>
  <p:embeddedFontLst>
    <p:embeddedFont>
      <p:font typeface="Poppins" panose="00000500000000000000" pitchFamily="2" charset="0"/>
      <p:regular r:id="rId9"/>
      <p:bold r:id="rId10"/>
      <p:italic r:id="rId11"/>
      <p:boldItalic r:id="rId12"/>
    </p:embeddedFont>
    <p:embeddedFont>
      <p:font typeface="Poppins Black" panose="00000A00000000000000" pitchFamily="2" charset="0"/>
      <p:bold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pos="7029">
          <p15:clr>
            <a:srgbClr val="747775"/>
          </p15:clr>
        </p15:guide>
        <p15:guide id="7" pos="4781">
          <p15:clr>
            <a:srgbClr val="747775"/>
          </p15:clr>
        </p15:guide>
        <p15:guide id="8" pos="7202">
          <p15:clr>
            <a:srgbClr val="747775"/>
          </p15:clr>
        </p15:guide>
        <p15:guide id="9" pos="962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48"/>
      </p:cViewPr>
      <p:guideLst>
        <p:guide orient="horz" pos="4688"/>
        <p:guide pos="317"/>
        <p:guide orient="horz" pos="158"/>
        <p:guide orient="horz" pos="2454"/>
        <p:guide pos="6391"/>
        <p:guide pos="7029"/>
        <p:guide pos="4781"/>
        <p:guide pos="7202"/>
        <p:guide pos="96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Poppins"/>
                <a:ea typeface="Poppins"/>
                <a:cs typeface="Poppins"/>
                <a:sym typeface="Poppins"/>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3 we are going to explore the double consonant rule of consonant vowel consonant consonant words. Remember that letters are either a vowel (a, e, i, o, u) or a consonant (other letters). Words in this unit will begin with a consonant, then have a vowel, and finish with two consonants. When we read CVCC words, most words have the short vowel sound for the vowel. For example, fuzz is a CVCC word, so we read the word /f/ /u/ /z/ = fuzz. Let's review the short sounds of the vowels.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lang="en" sz="1200" b="1">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use the short vowel sound and sometimes a special sound called a schwa sound when we read CVCC words. We will explore CVCC words during this lesson that use the short vowel sound.</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pass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p. Next comes a vowel, a. It ends with two consonants, ss. When we put these two consonants together they make the same sound /s/. Pass is a CVCC word. Another name for a CVCC word is a double consonant word, because it ends with two consonants. Because it's a CVCC word it can have a short vowel or the vowel can make that special sound called a schwa sound. I know that I will use the short vowel sound for a, /a/. Now that I know what kind of word it is, and what vowel sound to use, I can blend the sounds together to read the word. /p/ /a/ /s/ = pass. Let's blend it together now using 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 </a:t>
            </a:r>
            <a:r>
              <a:rPr lang="en" sz="1200" i="1">
                <a:solidFill>
                  <a:schemeClr val="dk1"/>
                </a:solidFill>
                <a:latin typeface="Poppins"/>
                <a:ea typeface="Poppins"/>
                <a:cs typeface="Poppins"/>
                <a:sym typeface="Poppins"/>
              </a:rPr>
              <a:t>pass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press.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two consonants, pr. Next comes a vowel, e. It ends with two consonants, ss. When we put these two consonants together they make the same sound /s/. Press is a CVCC word. Another name for a CVCC word is a double consonant word, because it ends with two consonants. Because it's a CVCC word it can have a short vowel or the vowel can make a that special sound called a schwa sound. I know that I will use the short vowel sound for e, /e/. Now that I know what kind of word it is, and what vowel sound to use, I can blend the sounds together to read the word. /p/ /r/ /e/ /s/ = press. Let's blend it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a:t>
            </a:r>
            <a:r>
              <a:rPr lang="en" sz="1200" i="1">
                <a:solidFill>
                  <a:schemeClr val="dk1"/>
                </a:solidFill>
                <a:latin typeface="Poppins"/>
                <a:ea typeface="Poppins"/>
                <a:cs typeface="Poppins"/>
                <a:sym typeface="Poppins"/>
              </a:rPr>
              <a:t>press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sz="1200" b="1">
              <a:solidFill>
                <a:schemeClr val="dk1"/>
              </a:solidFill>
              <a:latin typeface="Poppins"/>
              <a:ea typeface="Poppins"/>
              <a:cs typeface="Poppins"/>
              <a:sym typeface="Poppins"/>
            </a:endParaRPr>
          </a:p>
        </p:txBody>
      </p:sp>
      <p:sp>
        <p:nvSpPr>
          <p:cNvPr id="66" name="Google Shape;66;p2: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2</a:t>
            </a:fld>
            <a:endParaRPr sz="1400" b="0" i="0" u="none" strike="noStrike" cap="none">
              <a:solidFill>
                <a:srgbClr val="000000"/>
              </a:solidFill>
              <a:latin typeface="Poppins"/>
              <a:ea typeface="Poppins"/>
              <a:cs typeface="Poppins"/>
              <a:sym typeface="Poppins"/>
            </a:endParaRPr>
          </a:p>
        </p:txBody>
      </p:sp>
      <p:sp>
        <p:nvSpPr>
          <p:cNvPr id="67" name="Google Shape;67;p2: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dress.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CVCC double consonant pattern. We'll use the short vowel sound. /d/ /r/ /e/ /s/ = dress. Let's blend it together now using 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lang="en" sz="1200" i="1">
                <a:solidFill>
                  <a:schemeClr val="dk1"/>
                </a:solidFill>
                <a:latin typeface="Poppins"/>
                <a:ea typeface="Poppins"/>
                <a:cs typeface="Poppins"/>
                <a:sym typeface="Poppins"/>
              </a:rPr>
              <a:t>dress</a:t>
            </a:r>
            <a:r>
              <a:rPr lang="en" sz="1200">
                <a:solidFill>
                  <a:schemeClr val="dk1"/>
                </a:solidFill>
                <a:latin typeface="Poppins"/>
                <a:ea typeface="Poppins"/>
                <a:cs typeface="Poppins"/>
                <a:sym typeface="Poppins"/>
              </a:rPr>
              <a:t>.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bell.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lang="en" sz="1200" i="1">
                <a:solidFill>
                  <a:schemeClr val="dk1"/>
                </a:solidFill>
                <a:latin typeface="Poppins"/>
                <a:ea typeface="Poppins"/>
                <a:cs typeface="Poppins"/>
                <a:sym typeface="Poppins"/>
              </a:rPr>
              <a:t>bell</a:t>
            </a:r>
            <a:r>
              <a:rPr lang="en" sz="1200">
                <a:solidFill>
                  <a:schemeClr val="dk1"/>
                </a:solidFill>
                <a:latin typeface="Poppins"/>
                <a:ea typeface="Poppins"/>
                <a:cs typeface="Poppins"/>
                <a:sym typeface="Poppins"/>
              </a:rPr>
              <a:t>. One more. What would the word be if I changed the /b/ sound to the /w/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"well". Great thinking! Awesome job reading the words today!</a:t>
            </a:r>
            <a:endParaRPr sz="1200" b="1">
              <a:solidFill>
                <a:schemeClr val="dk1"/>
              </a:solidFill>
              <a:latin typeface="Poppins"/>
              <a:ea typeface="Poppins"/>
              <a:cs typeface="Poppins"/>
              <a:sym typeface="Poppins"/>
            </a:endParaRPr>
          </a:p>
        </p:txBody>
      </p:sp>
      <p:sp>
        <p:nvSpPr>
          <p:cNvPr id="88" name="Google Shape;88;p3: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3</a:t>
            </a:fld>
            <a:endParaRPr sz="1400" b="0" i="0" u="none" strike="noStrike" cap="none">
              <a:solidFill>
                <a:srgbClr val="000000"/>
              </a:solidFill>
              <a:latin typeface="Poppins"/>
              <a:ea typeface="Poppins"/>
              <a:cs typeface="Poppins"/>
              <a:sym typeface="Poppins"/>
            </a:endParaRPr>
          </a:p>
        </p:txBody>
      </p:sp>
      <p:sp>
        <p:nvSpPr>
          <p:cNvPr id="89" name="Google Shape;89;p3: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bass, pass, kiss, fuss, puff, fell, tell, gill, pill, jazz, fuzz</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sz="1200" b="1">
              <a:solidFill>
                <a:schemeClr val="dk1"/>
              </a:solidFill>
              <a:latin typeface="Poppins"/>
              <a:ea typeface="Poppins"/>
              <a:cs typeface="Poppins"/>
              <a:sym typeface="Poppins"/>
            </a:endParaRPr>
          </a:p>
        </p:txBody>
      </p:sp>
      <p:sp>
        <p:nvSpPr>
          <p:cNvPr id="108" name="Google Shape;108;p4: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4</a:t>
            </a:fld>
            <a:endParaRPr sz="1400" b="0" i="0" u="none" strike="noStrike" cap="none">
              <a:solidFill>
                <a:srgbClr val="000000"/>
              </a:solidFill>
              <a:latin typeface="Poppins"/>
              <a:ea typeface="Poppins"/>
              <a:cs typeface="Poppins"/>
              <a:sym typeface="Poppins"/>
            </a:endParaRPr>
          </a:p>
        </p:txBody>
      </p:sp>
      <p:sp>
        <p:nvSpPr>
          <p:cNvPr id="109" name="Google Shape;109;p4: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A, Unit 3. </a:t>
            </a:r>
            <a:endParaRPr sz="1200" b="1">
              <a:solidFill>
                <a:schemeClr val="dk1"/>
              </a:solidFill>
              <a:latin typeface="Poppins"/>
              <a:ea typeface="Poppins"/>
              <a:cs typeface="Poppins"/>
              <a:sym typeface="Poppins"/>
            </a:endParaRPr>
          </a:p>
        </p:txBody>
      </p:sp>
      <p:sp>
        <p:nvSpPr>
          <p:cNvPr id="118" name="Google Shape;118;p5: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5</a:t>
            </a:fld>
            <a:endParaRPr sz="1400" b="0" i="0" u="none" strike="noStrike" cap="none">
              <a:solidFill>
                <a:srgbClr val="000000"/>
              </a:solidFill>
              <a:latin typeface="Poppins"/>
              <a:ea typeface="Poppins"/>
              <a:cs typeface="Poppins"/>
              <a:sym typeface="Poppins"/>
            </a:endParaRPr>
          </a:p>
        </p:txBody>
      </p:sp>
      <p:sp>
        <p:nvSpPr>
          <p:cNvPr id="119" name="Google Shape;119;p5: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A, Unit 3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28" name="Google Shape;128;p6: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6</a:t>
            </a:fld>
            <a:endParaRPr sz="1400" b="0" i="0" u="none" strike="noStrike" cap="none">
              <a:solidFill>
                <a:srgbClr val="000000"/>
              </a:solidFill>
              <a:latin typeface="Poppins"/>
              <a:ea typeface="Poppins"/>
              <a:cs typeface="Poppins"/>
              <a:sym typeface="Poppins"/>
            </a:endParaRPr>
          </a:p>
        </p:txBody>
      </p:sp>
      <p:sp>
        <p:nvSpPr>
          <p:cNvPr id="129" name="Google Shape;129;p6: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0" y="375145"/>
            <a:ext cx="5766737" cy="905671"/>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1"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chemeClr val="dk1"/>
              </a:buClr>
              <a:buSzPts val="1800"/>
              <a:buFont typeface="Arial"/>
              <a:buChar char="•"/>
              <a:defRPr sz="3957" b="0" i="0" u="none" strike="noStrike" cap="none">
                <a:solidFill>
                  <a:schemeClr val="dk1"/>
                </a:solidFill>
                <a:latin typeface="Calibri"/>
                <a:ea typeface="Calibri"/>
                <a:cs typeface="Calibri"/>
                <a:sym typeface="Calibri"/>
              </a:defRPr>
            </a:lvl2pPr>
            <a:lvl3pPr marL="1371600" marR="0" lvl="2" indent="-323850" algn="l">
              <a:lnSpc>
                <a:spcPct val="90000"/>
              </a:lnSpc>
              <a:spcBef>
                <a:spcPts val="879"/>
              </a:spcBef>
              <a:spcAft>
                <a:spcPts val="0"/>
              </a:spcAft>
              <a:buClr>
                <a:schemeClr val="dk1"/>
              </a:buClr>
              <a:buSzPts val="1500"/>
              <a:buFont typeface="Arial"/>
              <a:buChar char="•"/>
              <a:defRPr sz="3298" b="0" i="0" u="none" strike="noStrike" cap="none">
                <a:solidFill>
                  <a:schemeClr val="dk1"/>
                </a:solidFill>
                <a:latin typeface="Calibri"/>
                <a:ea typeface="Calibri"/>
                <a:cs typeface="Calibri"/>
                <a:sym typeface="Calibri"/>
              </a:defRPr>
            </a:lvl3pPr>
            <a:lvl4pPr marL="1828800" marR="0" lvl="3"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4pPr>
            <a:lvl5pPr marL="2286000" marR="0" lvl="4"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2"/>
          </p:nvPr>
        </p:nvSpPr>
        <p:spPr>
          <a:xfrm>
            <a:off x="0" y="2602197"/>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3"/>
          </p:nvPr>
        </p:nvSpPr>
        <p:spPr>
          <a:xfrm>
            <a:off x="-65442" y="6584031"/>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4"/>
          </p:nvPr>
        </p:nvSpPr>
        <p:spPr>
          <a:xfrm>
            <a:off x="6251120" y="3206935"/>
            <a:ext cx="13423840" cy="6850913"/>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06FB6"/>
              </a:buClr>
              <a:buSzPts val="2100"/>
              <a:buFont typeface="Arial"/>
              <a:buChar char="•"/>
              <a:defRPr sz="4617" b="0" i="0" u="none" strike="noStrike" cap="none">
                <a:solidFill>
                  <a:srgbClr val="006FB6"/>
                </a:solidFill>
                <a:latin typeface="Poppins"/>
                <a:ea typeface="Poppins"/>
                <a:cs typeface="Poppins"/>
                <a:sym typeface="Poppins"/>
              </a:defRPr>
            </a:lvl1pPr>
            <a:lvl2pPr marL="914400" marR="0" lvl="1" indent="-342900" algn="l">
              <a:lnSpc>
                <a:spcPct val="90000"/>
              </a:lnSpc>
              <a:spcBef>
                <a:spcPts val="879"/>
              </a:spcBef>
              <a:spcAft>
                <a:spcPts val="0"/>
              </a:spcAft>
              <a:buClr>
                <a:srgbClr val="006FB6"/>
              </a:buClr>
              <a:buSzPts val="1800"/>
              <a:buFont typeface="Arial"/>
              <a:buChar char="•"/>
              <a:defRPr sz="3957" b="0" i="0" u="none" strike="noStrike" cap="none">
                <a:solidFill>
                  <a:srgbClr val="006FB6"/>
                </a:solidFill>
                <a:latin typeface="Calibri"/>
                <a:ea typeface="Calibri"/>
                <a:cs typeface="Calibri"/>
                <a:sym typeface="Calibri"/>
              </a:defRPr>
            </a:lvl2pPr>
            <a:lvl3pPr marL="1371600" marR="0" lvl="2" indent="-323850" algn="l">
              <a:lnSpc>
                <a:spcPct val="90000"/>
              </a:lnSpc>
              <a:spcBef>
                <a:spcPts val="879"/>
              </a:spcBef>
              <a:spcAft>
                <a:spcPts val="0"/>
              </a:spcAft>
              <a:buClr>
                <a:srgbClr val="006FB6"/>
              </a:buClr>
              <a:buSzPts val="1500"/>
              <a:buFont typeface="Arial"/>
              <a:buChar char="•"/>
              <a:defRPr sz="3298" b="0" i="0" u="none" strike="noStrike" cap="none">
                <a:solidFill>
                  <a:srgbClr val="006FB6"/>
                </a:solidFill>
                <a:latin typeface="Calibri"/>
                <a:ea typeface="Calibri"/>
                <a:cs typeface="Calibri"/>
                <a:sym typeface="Calibri"/>
              </a:defRPr>
            </a:lvl3pPr>
            <a:lvl4pPr marL="1828800" marR="0" lvl="3"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4pPr>
            <a:lvl5pPr marL="2286000" marR="0" lvl="4"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10317" y="626011"/>
            <a:ext cx="4910455" cy="116955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60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005205" y="2601150"/>
            <a:ext cx="1809369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1005205" y="2601150"/>
            <a:ext cx="87452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2"/>
          </p:nvPr>
        </p:nvSpPr>
        <p:spPr>
          <a:xfrm>
            <a:off x="10353611" y="2601150"/>
            <a:ext cx="87452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7"/>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8">
            <a:alphaModFix/>
          </a:blip>
          <a:srcRect/>
          <a:stretch/>
        </p:blipFill>
        <p:spPr>
          <a:xfrm>
            <a:off x="623019" y="9357636"/>
            <a:ext cx="3994636" cy="1215072"/>
          </a:xfrm>
          <a:prstGeom prst="rect">
            <a:avLst/>
          </a:prstGeom>
          <a:noFill/>
          <a:ln>
            <a:noFill/>
          </a:ln>
        </p:spPr>
      </p:pic>
      <p:sp>
        <p:nvSpPr>
          <p:cNvPr id="8" name="Google Shape;8;p1"/>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250" b="1" i="0" u="none" strike="noStrike" cap="none">
                <a:solidFill>
                  <a:srgbClr val="0071B5"/>
                </a:solidFill>
                <a:latin typeface="Poppins Black"/>
                <a:ea typeface="Poppins Black"/>
                <a:cs typeface="Poppins Black"/>
                <a:sym typeface="Poppi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1005205" y="2601150"/>
            <a:ext cx="1809369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11154580" y="1812821"/>
            <a:ext cx="3914947" cy="8982561"/>
          </a:xfrm>
          <a:prstGeom prst="rect">
            <a:avLst/>
          </a:prstGeom>
          <a:noFill/>
          <a:ln>
            <a:noFill/>
          </a:ln>
        </p:spPr>
      </p:pic>
      <p:sp>
        <p:nvSpPr>
          <p:cNvPr id="48" name="Google Shape;48;p8"/>
          <p:cNvSpPr/>
          <p:nvPr/>
        </p:nvSpPr>
        <p:spPr>
          <a:xfrm>
            <a:off x="12083050" y="2566875"/>
            <a:ext cx="2126400" cy="2490600"/>
          </a:xfrm>
          <a:prstGeom prst="roundRect">
            <a:avLst>
              <a:gd name="adj" fmla="val 4846"/>
            </a:avLst>
          </a:prstGeom>
          <a:solidFill>
            <a:srgbClr val="006FB6"/>
          </a:solidFill>
          <a:ln>
            <a:noFill/>
          </a:ln>
        </p:spPr>
        <p:txBody>
          <a:bodyPr spcFirstLastPara="1" wrap="square" lIns="0" tIns="201000" rIns="0" bIns="201000" anchor="ctr" anchorCtr="0">
            <a:noAutofit/>
          </a:bodyPr>
          <a:lstStyle/>
          <a:p>
            <a:pPr marL="0" marR="0" lvl="0" indent="0" algn="ctr" rtl="0">
              <a:lnSpc>
                <a:spcPct val="100000"/>
              </a:lnSpc>
              <a:spcBef>
                <a:spcPts val="0"/>
              </a:spcBef>
              <a:spcAft>
                <a:spcPts val="0"/>
              </a:spcAft>
              <a:buClr>
                <a:srgbClr val="000000"/>
              </a:buClr>
              <a:buSzPts val="3408"/>
              <a:buFont typeface="Arial"/>
              <a:buNone/>
            </a:pPr>
            <a:r>
              <a:rPr lang="en" sz="3408" b="1" i="0" u="none" strike="noStrike" cap="none">
                <a:solidFill>
                  <a:srgbClr val="FFFFFF"/>
                </a:solidFill>
                <a:latin typeface="Poppins"/>
                <a:ea typeface="Poppins"/>
                <a:cs typeface="Poppins"/>
                <a:sym typeface="Poppins"/>
              </a:rPr>
              <a:t>CVCC </a:t>
            </a:r>
            <a:endParaRPr sz="3408"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3408"/>
              <a:buFont typeface="Arial"/>
              <a:buNone/>
            </a:pPr>
            <a:r>
              <a:rPr lang="en" sz="3408" b="1" i="0" u="none" strike="noStrike" cap="none">
                <a:solidFill>
                  <a:srgbClr val="FFFFFF"/>
                </a:solidFill>
                <a:latin typeface="Poppins"/>
                <a:ea typeface="Poppins"/>
                <a:cs typeface="Poppins"/>
                <a:sym typeface="Poppins"/>
              </a:rPr>
              <a:t>Words  </a:t>
            </a:r>
            <a:endParaRPr sz="3408" b="1" i="0" u="none" strike="noStrike" cap="none">
              <a:solidFill>
                <a:srgbClr val="FFFFFF"/>
              </a:solidFill>
              <a:latin typeface="Poppins"/>
              <a:ea typeface="Poppins"/>
              <a:cs typeface="Poppins"/>
              <a:sym typeface="Poppins"/>
            </a:endParaRPr>
          </a:p>
        </p:txBody>
      </p:sp>
      <p:sp>
        <p:nvSpPr>
          <p:cNvPr id="49" name="Google Shape;49;p8"/>
          <p:cNvSpPr txBox="1"/>
          <p:nvPr/>
        </p:nvSpPr>
        <p:spPr>
          <a:xfrm>
            <a:off x="11188929" y="4982133"/>
            <a:ext cx="3915000" cy="5223600"/>
          </a:xfrm>
          <a:prstGeom prst="rect">
            <a:avLst/>
          </a:prstGeom>
          <a:noFill/>
          <a:ln>
            <a:noFill/>
          </a:ln>
        </p:spPr>
        <p:txBody>
          <a:bodyPr spcFirstLastPara="1" wrap="square" lIns="201000" tIns="201000" rIns="201000" bIns="201000" anchor="t" anchorCtr="0">
            <a:spAutoFit/>
          </a:bodyPr>
          <a:lstStyle/>
          <a:p>
            <a:pPr marL="0" marR="0" lvl="1" indent="0" algn="ctr" rtl="0">
              <a:lnSpc>
                <a:spcPct val="150000"/>
              </a:lnSpc>
              <a:spcBef>
                <a:spcPts val="0"/>
              </a:spcBef>
              <a:spcAft>
                <a:spcPts val="0"/>
              </a:spcAft>
              <a:buClr>
                <a:srgbClr val="000000"/>
              </a:buClr>
              <a:buSzPts val="9454"/>
              <a:buFont typeface="Arial"/>
              <a:buNone/>
            </a:pPr>
            <a:r>
              <a:rPr lang="en" sz="8000" b="1" i="0" u="none" strike="noStrike" cap="none">
                <a:solidFill>
                  <a:schemeClr val="accent1"/>
                </a:solidFill>
                <a:highlight>
                  <a:schemeClr val="lt1"/>
                </a:highlight>
                <a:latin typeface="Poppins"/>
                <a:ea typeface="Poppins"/>
                <a:cs typeface="Poppins"/>
                <a:sym typeface="Poppins"/>
              </a:rPr>
              <a:t>f</a:t>
            </a:r>
            <a:r>
              <a:rPr lang="en" sz="8000" b="1" i="0" u="none" strike="noStrike" cap="none">
                <a:solidFill>
                  <a:srgbClr val="FF0000"/>
                </a:solidFill>
                <a:highlight>
                  <a:srgbClr val="FFFFFF"/>
                </a:highlight>
                <a:latin typeface="Poppins"/>
                <a:ea typeface="Poppins"/>
                <a:cs typeface="Poppins"/>
                <a:sym typeface="Poppins"/>
              </a:rPr>
              <a:t>u</a:t>
            </a:r>
            <a:r>
              <a:rPr lang="en" sz="8000" b="1" i="0" u="none" strike="noStrike" cap="none">
                <a:solidFill>
                  <a:schemeClr val="accent1"/>
                </a:solidFill>
                <a:highlight>
                  <a:srgbClr val="FFFFFF"/>
                </a:highlight>
                <a:latin typeface="Poppins"/>
                <a:ea typeface="Poppins"/>
                <a:cs typeface="Poppins"/>
                <a:sym typeface="Poppins"/>
              </a:rPr>
              <a:t>zz</a:t>
            </a:r>
            <a:r>
              <a:rPr lang="en" sz="8000" b="1" i="0" u="none" strike="noStrike" cap="none">
                <a:solidFill>
                  <a:srgbClr val="242424"/>
                </a:solidFill>
                <a:highlight>
                  <a:srgbClr val="FFFFFF"/>
                </a:highlight>
                <a:latin typeface="Poppins"/>
                <a:ea typeface="Poppins"/>
                <a:cs typeface="Poppins"/>
                <a:sym typeface="Poppins"/>
              </a:rPr>
              <a:t> </a:t>
            </a:r>
            <a:endParaRPr sz="80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376"/>
              <a:buFont typeface="Arial"/>
              <a:buNone/>
            </a:pPr>
            <a:r>
              <a:rPr lang="en" sz="5700" b="1" i="0" u="none" strike="noStrike" cap="none">
                <a:solidFill>
                  <a:schemeClr val="dk1"/>
                </a:solidFill>
                <a:highlight>
                  <a:schemeClr val="lt1"/>
                </a:highlight>
                <a:latin typeface="Poppins"/>
                <a:ea typeface="Poppins"/>
                <a:cs typeface="Poppins"/>
                <a:sym typeface="Poppins"/>
              </a:rPr>
              <a:t>/</a:t>
            </a:r>
            <a:r>
              <a:rPr lang="en" sz="5700" b="1" i="0" u="none" strike="noStrike" cap="none">
                <a:solidFill>
                  <a:schemeClr val="accent1"/>
                </a:solidFill>
                <a:highlight>
                  <a:schemeClr val="lt1"/>
                </a:highlight>
                <a:latin typeface="Poppins"/>
                <a:ea typeface="Poppins"/>
                <a:cs typeface="Poppins"/>
                <a:sym typeface="Poppins"/>
              </a:rPr>
              <a:t>f</a:t>
            </a:r>
            <a:r>
              <a:rPr lang="en" sz="5700" b="1" i="0" u="none" strike="noStrike" cap="none">
                <a:solidFill>
                  <a:schemeClr val="dk1"/>
                </a:solidFill>
                <a:highlight>
                  <a:schemeClr val="lt1"/>
                </a:highlight>
                <a:latin typeface="Poppins"/>
                <a:ea typeface="Poppins"/>
                <a:cs typeface="Poppins"/>
                <a:sym typeface="Poppins"/>
              </a:rPr>
              <a:t>/ </a:t>
            </a:r>
            <a:r>
              <a:rPr lang="en" sz="5700" b="1" i="0" u="none" strike="noStrike" cap="none">
                <a:solidFill>
                  <a:srgbClr val="242424"/>
                </a:solidFill>
                <a:highlight>
                  <a:srgbClr val="FFFFFF"/>
                </a:highlight>
                <a:latin typeface="Poppins"/>
                <a:ea typeface="Poppins"/>
                <a:cs typeface="Poppins"/>
                <a:sym typeface="Poppins"/>
              </a:rPr>
              <a:t>/</a:t>
            </a:r>
            <a:r>
              <a:rPr lang="en" sz="5700" b="1" i="0" u="none" strike="noStrike" cap="none">
                <a:solidFill>
                  <a:srgbClr val="FF0000"/>
                </a:solidFill>
                <a:highlight>
                  <a:srgbClr val="FFFFFF"/>
                </a:highlight>
                <a:latin typeface="Poppins"/>
                <a:ea typeface="Poppins"/>
                <a:cs typeface="Poppins"/>
                <a:sym typeface="Poppins"/>
              </a:rPr>
              <a:t>ŭ</a:t>
            </a:r>
            <a:r>
              <a:rPr lang="en" sz="5700" b="1" i="0" u="none" strike="noStrike" cap="none">
                <a:solidFill>
                  <a:srgbClr val="242424"/>
                </a:solidFill>
                <a:highlight>
                  <a:srgbClr val="FFFFFF"/>
                </a:highlight>
                <a:latin typeface="Poppins"/>
                <a:ea typeface="Poppins"/>
                <a:cs typeface="Poppins"/>
                <a:sym typeface="Poppins"/>
              </a:rPr>
              <a:t>/ /</a:t>
            </a:r>
            <a:r>
              <a:rPr lang="en" sz="5700" b="1" i="0" u="none" strike="noStrike" cap="none">
                <a:solidFill>
                  <a:srgbClr val="006FB6"/>
                </a:solidFill>
                <a:highlight>
                  <a:srgbClr val="FFFFFF"/>
                </a:highlight>
                <a:latin typeface="Poppins"/>
                <a:ea typeface="Poppins"/>
                <a:cs typeface="Poppins"/>
                <a:sym typeface="Poppins"/>
              </a:rPr>
              <a:t>z</a:t>
            </a:r>
            <a:r>
              <a:rPr lang="en" sz="5700" b="1" i="0" u="none" strike="noStrike" cap="none">
                <a:solidFill>
                  <a:srgbClr val="242424"/>
                </a:solidFill>
                <a:highlight>
                  <a:srgbClr val="FFFFFF"/>
                </a:highlight>
                <a:latin typeface="Poppins"/>
                <a:ea typeface="Poppins"/>
                <a:cs typeface="Poppins"/>
                <a:sym typeface="Poppins"/>
              </a:rPr>
              <a:t>/</a:t>
            </a:r>
            <a:endParaRPr sz="57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376"/>
              <a:buFont typeface="Arial"/>
              <a:buNone/>
            </a:pPr>
            <a:r>
              <a:rPr lang="en" sz="5700" b="1" i="0" u="none" strike="noStrike" cap="none">
                <a:solidFill>
                  <a:srgbClr val="242424"/>
                </a:solidFill>
                <a:highlight>
                  <a:srgbClr val="FFFFFF"/>
                </a:highlight>
                <a:latin typeface="Poppins"/>
                <a:ea typeface="Poppins"/>
                <a:cs typeface="Poppins"/>
                <a:sym typeface="Poppins"/>
              </a:rPr>
              <a:t>= </a:t>
            </a:r>
            <a:r>
              <a:rPr lang="en" sz="5700" b="1" i="0" u="none" strike="noStrike" cap="none">
                <a:solidFill>
                  <a:schemeClr val="accent1"/>
                </a:solidFill>
                <a:highlight>
                  <a:schemeClr val="lt1"/>
                </a:highlight>
                <a:latin typeface="Poppins"/>
                <a:ea typeface="Poppins"/>
                <a:cs typeface="Poppins"/>
                <a:sym typeface="Poppins"/>
              </a:rPr>
              <a:t>f</a:t>
            </a:r>
            <a:r>
              <a:rPr lang="en" sz="5700" b="1" i="0" u="none" strike="noStrike" cap="none">
                <a:solidFill>
                  <a:srgbClr val="FF0000"/>
                </a:solidFill>
                <a:highlight>
                  <a:srgbClr val="FFFFFF"/>
                </a:highlight>
                <a:latin typeface="Poppins"/>
                <a:ea typeface="Poppins"/>
                <a:cs typeface="Poppins"/>
                <a:sym typeface="Poppins"/>
              </a:rPr>
              <a:t>u</a:t>
            </a:r>
            <a:r>
              <a:rPr lang="en" sz="5700" b="1" i="0" u="none" strike="noStrike" cap="none">
                <a:solidFill>
                  <a:srgbClr val="006FB6"/>
                </a:solidFill>
                <a:highlight>
                  <a:srgbClr val="FFFFFF"/>
                </a:highlight>
                <a:latin typeface="Poppins"/>
                <a:ea typeface="Poppins"/>
                <a:cs typeface="Poppins"/>
                <a:sym typeface="Poppins"/>
              </a:rPr>
              <a:t>zz</a:t>
            </a:r>
            <a:endParaRPr sz="5700" b="1" i="0" u="none" strike="noStrike" cap="none">
              <a:solidFill>
                <a:srgbClr val="006FB6"/>
              </a:solidFill>
              <a:highlight>
                <a:srgbClr val="FFFFFF"/>
              </a:highlight>
              <a:latin typeface="Poppins"/>
              <a:ea typeface="Poppins"/>
              <a:cs typeface="Poppins"/>
              <a:sym typeface="Poppins"/>
            </a:endParaRPr>
          </a:p>
          <a:p>
            <a:pPr marL="1005200" marR="0" lvl="1" indent="0" algn="l" rtl="0">
              <a:lnSpc>
                <a:spcPct val="150000"/>
              </a:lnSpc>
              <a:spcBef>
                <a:spcPts val="0"/>
              </a:spcBef>
              <a:spcAft>
                <a:spcPts val="0"/>
              </a:spcAft>
              <a:buClr>
                <a:srgbClr val="000000"/>
              </a:buClr>
              <a:buSzPts val="2199"/>
              <a:buFont typeface="Arial"/>
              <a:buNone/>
            </a:pPr>
            <a:endParaRPr sz="2199" b="1" i="0" u="none" strike="noStrike" cap="none">
              <a:solidFill>
                <a:srgbClr val="242424"/>
              </a:solidFill>
              <a:latin typeface="Poppins"/>
              <a:ea typeface="Poppins"/>
              <a:cs typeface="Poppins"/>
              <a:sym typeface="Poppins"/>
            </a:endParaRPr>
          </a:p>
        </p:txBody>
      </p:sp>
      <p:pic>
        <p:nvPicPr>
          <p:cNvPr id="50" name="Google Shape;50;p8"/>
          <p:cNvPicPr preferRelativeResize="0"/>
          <p:nvPr/>
        </p:nvPicPr>
        <p:blipFill rotWithShape="1">
          <a:blip r:embed="rId4">
            <a:alphaModFix/>
          </a:blip>
          <a:srcRect/>
          <a:stretch/>
        </p:blipFill>
        <p:spPr>
          <a:xfrm>
            <a:off x="15279154" y="2224756"/>
            <a:ext cx="3380938" cy="3429920"/>
          </a:xfrm>
          <a:prstGeom prst="rect">
            <a:avLst/>
          </a:prstGeom>
          <a:noFill/>
          <a:ln>
            <a:noFill/>
          </a:ln>
        </p:spPr>
      </p:pic>
      <p:sp>
        <p:nvSpPr>
          <p:cNvPr id="51" name="Google Shape;51;p8"/>
          <p:cNvSpPr/>
          <p:nvPr/>
        </p:nvSpPr>
        <p:spPr>
          <a:xfrm>
            <a:off x="11651437" y="5260393"/>
            <a:ext cx="2928332" cy="1214071"/>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pic>
        <p:nvPicPr>
          <p:cNvPr id="52" name="Google Shape;52;p8"/>
          <p:cNvPicPr preferRelativeResize="0"/>
          <p:nvPr/>
        </p:nvPicPr>
        <p:blipFill rotWithShape="1">
          <a:blip r:embed="rId5">
            <a:alphaModFix/>
          </a:blip>
          <a:srcRect/>
          <a:stretch/>
        </p:blipFill>
        <p:spPr>
          <a:xfrm>
            <a:off x="7590079" y="2184745"/>
            <a:ext cx="3315562" cy="3429915"/>
          </a:xfrm>
          <a:prstGeom prst="rect">
            <a:avLst/>
          </a:prstGeom>
          <a:noFill/>
          <a:ln>
            <a:noFill/>
          </a:ln>
        </p:spPr>
      </p:pic>
      <p:sp>
        <p:nvSpPr>
          <p:cNvPr id="53" name="Google Shape;53;p8"/>
          <p:cNvSpPr txBox="1"/>
          <p:nvPr/>
        </p:nvSpPr>
        <p:spPr>
          <a:xfrm>
            <a:off x="610316" y="6314727"/>
            <a:ext cx="6058497" cy="266865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54" name="Google Shape;54;p8"/>
          <p:cNvSpPr txBox="1">
            <a:spLocks noGrp="1"/>
          </p:cNvSpPr>
          <p:nvPr>
            <p:ph type="title"/>
          </p:nvPr>
        </p:nvSpPr>
        <p:spPr>
          <a:xfrm>
            <a:off x="610317" y="626011"/>
            <a:ext cx="6058496"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Introduce the sounds</a:t>
            </a:r>
            <a:endParaRPr/>
          </a:p>
        </p:txBody>
      </p:sp>
      <p:grpSp>
        <p:nvGrpSpPr>
          <p:cNvPr id="55" name="Google Shape;55;p8"/>
          <p:cNvGrpSpPr/>
          <p:nvPr/>
        </p:nvGrpSpPr>
        <p:grpSpPr>
          <a:xfrm>
            <a:off x="599448" y="3308558"/>
            <a:ext cx="2489999" cy="2588607"/>
            <a:chOff x="599452" y="3110429"/>
            <a:chExt cx="2680589" cy="2786745"/>
          </a:xfrm>
        </p:grpSpPr>
        <p:sp>
          <p:nvSpPr>
            <p:cNvPr id="56" name="Google Shape;56;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Arial"/>
                <a:ea typeface="Arial"/>
                <a:cs typeface="Arial"/>
                <a:sym typeface="Arial"/>
              </a:endParaRPr>
            </a:p>
          </p:txBody>
        </p:sp>
        <p:pic>
          <p:nvPicPr>
            <p:cNvPr id="57" name="Google Shape;57;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8" name="Google Shape;58;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Arial"/>
                <a:ea typeface="Arial"/>
                <a:cs typeface="Arial"/>
                <a:sym typeface="Arial"/>
              </a:endParaRPr>
            </a:p>
          </p:txBody>
        </p:sp>
        <p:sp>
          <p:nvSpPr>
            <p:cNvPr id="59" name="Google Shape;59;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Arial"/>
                <a:ea typeface="Arial"/>
                <a:cs typeface="Arial"/>
                <a:sym typeface="Arial"/>
              </a:endParaRPr>
            </a:p>
          </p:txBody>
        </p:sp>
      </p:grpSp>
      <p:pic>
        <p:nvPicPr>
          <p:cNvPr id="60" name="Google Shape;60;p8"/>
          <p:cNvPicPr preferRelativeResize="0"/>
          <p:nvPr/>
        </p:nvPicPr>
        <p:blipFill rotWithShape="1">
          <a:blip r:embed="rId7">
            <a:alphaModFix/>
          </a:blip>
          <a:srcRect/>
          <a:stretch/>
        </p:blipFill>
        <p:spPr>
          <a:xfrm>
            <a:off x="11432492" y="2273244"/>
            <a:ext cx="3315562" cy="3427677"/>
          </a:xfrm>
          <a:prstGeom prst="rect">
            <a:avLst/>
          </a:prstGeom>
          <a:noFill/>
          <a:ln>
            <a:noFill/>
          </a:ln>
        </p:spPr>
      </p:pic>
      <p:pic>
        <p:nvPicPr>
          <p:cNvPr id="61" name="Google Shape;61;p8"/>
          <p:cNvPicPr preferRelativeResize="0"/>
          <p:nvPr/>
        </p:nvPicPr>
        <p:blipFill rotWithShape="1">
          <a:blip r:embed="rId8">
            <a:alphaModFix/>
          </a:blip>
          <a:srcRect t="514" b="514"/>
          <a:stretch/>
        </p:blipFill>
        <p:spPr>
          <a:xfrm>
            <a:off x="14595653" y="6360590"/>
            <a:ext cx="3315562" cy="3429899"/>
          </a:xfrm>
          <a:prstGeom prst="rect">
            <a:avLst/>
          </a:prstGeom>
          <a:noFill/>
          <a:ln>
            <a:noFill/>
          </a:ln>
        </p:spPr>
      </p:pic>
      <p:pic>
        <p:nvPicPr>
          <p:cNvPr id="62" name="Google Shape;62;p8"/>
          <p:cNvPicPr preferRelativeResize="0"/>
          <p:nvPr/>
        </p:nvPicPr>
        <p:blipFill rotWithShape="1">
          <a:blip r:embed="rId9">
            <a:alphaModFix/>
          </a:blip>
          <a:srcRect/>
          <a:stretch/>
        </p:blipFill>
        <p:spPr>
          <a:xfrm>
            <a:off x="8444305" y="6519407"/>
            <a:ext cx="3315562" cy="3380893"/>
          </a:xfrm>
          <a:prstGeom prst="rect">
            <a:avLst/>
          </a:prstGeom>
          <a:noFill/>
          <a:ln>
            <a:noFill/>
          </a:ln>
        </p:spPr>
      </p:pic>
      <p:pic>
        <p:nvPicPr>
          <p:cNvPr id="63" name="Google Shape;63;p8"/>
          <p:cNvPicPr preferRelativeResize="0"/>
          <p:nvPr/>
        </p:nvPicPr>
        <p:blipFill rotWithShape="1">
          <a:blip r:embed="rId10">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childTnLst>
                                </p:cTn>
                              </p:par>
                              <p:par>
                                <p:cTn id="11" presetID="1" presetClass="exit" presetSubtype="0" fill="hold" nodeType="withEffect">
                                  <p:stCondLst>
                                    <p:cond delay="0"/>
                                  </p:stCondLst>
                                  <p:childTnLst>
                                    <p:set>
                                      <p:cBhvr>
                                        <p:cTn id="12" dur="1" fill="hold">
                                          <p:stCondLst>
                                            <p:cond delay="1"/>
                                          </p:stCondLst>
                                        </p:cTn>
                                        <p:tgtEl>
                                          <p:spTgt spid="4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4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4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1"/>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4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5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2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1"/>
                                          </p:stCondLst>
                                        </p:cTn>
                                        <p:tgtEl>
                                          <p:spTgt spid="60"/>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1"/>
                                          </p:stCondLst>
                                        </p:cTn>
                                        <p:tgtEl>
                                          <p:spTgt spid="5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1"/>
                                          </p:stCondLst>
                                        </p:cTn>
                                        <p:tgtEl>
                                          <p:spTgt spid="62"/>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1"/>
                                          </p:stCondLst>
                                        </p:cTn>
                                        <p:tgtEl>
                                          <p:spTgt spid="5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1"/>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3">
            <a:alphaModFix/>
          </a:blip>
          <a:srcRect/>
          <a:stretch/>
        </p:blipFill>
        <p:spPr>
          <a:xfrm rot="5400000">
            <a:off x="7112806" y="2299115"/>
            <a:ext cx="9724796" cy="7032638"/>
          </a:xfrm>
          <a:prstGeom prst="rect">
            <a:avLst/>
          </a:prstGeom>
          <a:noFill/>
          <a:ln>
            <a:noFill/>
          </a:ln>
        </p:spPr>
      </p:pic>
      <p:sp>
        <p:nvSpPr>
          <p:cNvPr id="70" name="Google Shape;70;p9"/>
          <p:cNvSpPr txBox="1"/>
          <p:nvPr/>
        </p:nvSpPr>
        <p:spPr>
          <a:xfrm>
            <a:off x="9409095" y="1571469"/>
            <a:ext cx="5132218" cy="2476076"/>
          </a:xfrm>
          <a:prstGeom prst="rect">
            <a:avLst/>
          </a:prstGeom>
          <a:noFill/>
          <a:ln>
            <a:noFill/>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13700"/>
              <a:buFont typeface="Arial"/>
              <a:buNone/>
            </a:pPr>
            <a:r>
              <a:rPr lang="en" sz="13700" b="1" i="0" u="none" strike="noStrike" cap="none">
                <a:solidFill>
                  <a:schemeClr val="lt1"/>
                </a:solidFill>
                <a:latin typeface="Poppins"/>
                <a:ea typeface="Poppins"/>
                <a:cs typeface="Poppins"/>
                <a:sym typeface="Poppins"/>
              </a:rPr>
              <a:t>pass</a:t>
            </a:r>
            <a:endParaRPr sz="13700" b="1" i="0" u="none" strike="noStrike" cap="none">
              <a:solidFill>
                <a:schemeClr val="lt1"/>
              </a:solidFill>
              <a:latin typeface="Poppins"/>
              <a:ea typeface="Poppins"/>
              <a:cs typeface="Poppins"/>
              <a:sym typeface="Poppins"/>
            </a:endParaRPr>
          </a:p>
        </p:txBody>
      </p:sp>
      <p:sp>
        <p:nvSpPr>
          <p:cNvPr id="71" name="Google Shape;71;p9"/>
          <p:cNvSpPr txBox="1"/>
          <p:nvPr/>
        </p:nvSpPr>
        <p:spPr>
          <a:xfrm>
            <a:off x="9058168" y="5694910"/>
            <a:ext cx="6233063" cy="2641631"/>
          </a:xfrm>
          <a:prstGeom prst="rect">
            <a:avLst/>
          </a:prstGeom>
          <a:noFill/>
          <a:ln>
            <a:noFill/>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13700"/>
              <a:buFont typeface="Arial"/>
              <a:buNone/>
            </a:pPr>
            <a:r>
              <a:rPr lang="en" sz="13700" b="1" i="0" u="none" strike="noStrike" cap="none">
                <a:solidFill>
                  <a:schemeClr val="lt1"/>
                </a:solidFill>
                <a:latin typeface="Poppins"/>
                <a:ea typeface="Poppins"/>
                <a:cs typeface="Poppins"/>
                <a:sym typeface="Poppins"/>
              </a:rPr>
              <a:t>press</a:t>
            </a:r>
            <a:endParaRPr sz="13700" b="1" i="0" u="none" strike="noStrike" cap="none">
              <a:solidFill>
                <a:schemeClr val="lt1"/>
              </a:solidFill>
              <a:latin typeface="Poppins"/>
              <a:ea typeface="Poppins"/>
              <a:cs typeface="Poppins"/>
              <a:sym typeface="Poppins"/>
            </a:endParaRPr>
          </a:p>
        </p:txBody>
      </p:sp>
      <p:sp>
        <p:nvSpPr>
          <p:cNvPr id="72" name="Google Shape;72;p9"/>
          <p:cNvSpPr/>
          <p:nvPr/>
        </p:nvSpPr>
        <p:spPr>
          <a:xfrm>
            <a:off x="9966333" y="4096328"/>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3" name="Google Shape;73;p9"/>
          <p:cNvSpPr/>
          <p:nvPr/>
        </p:nvSpPr>
        <p:spPr>
          <a:xfrm>
            <a:off x="11323205" y="4096328"/>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4" name="Google Shape;74;p9"/>
          <p:cNvSpPr/>
          <p:nvPr/>
        </p:nvSpPr>
        <p:spPr>
          <a:xfrm>
            <a:off x="12504139" y="4096354"/>
            <a:ext cx="1214293"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5" name="Google Shape;75;p9"/>
          <p:cNvSpPr/>
          <p:nvPr/>
        </p:nvSpPr>
        <p:spPr>
          <a:xfrm>
            <a:off x="9591689" y="8336514"/>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6" name="Google Shape;76;p9"/>
          <p:cNvSpPr/>
          <p:nvPr/>
        </p:nvSpPr>
        <p:spPr>
          <a:xfrm>
            <a:off x="10653095" y="8336514"/>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7" name="Google Shape;77;p9"/>
          <p:cNvSpPr/>
          <p:nvPr/>
        </p:nvSpPr>
        <p:spPr>
          <a:xfrm>
            <a:off x="11566207" y="8336514"/>
            <a:ext cx="551412"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8" name="Google Shape;78;p9"/>
          <p:cNvSpPr/>
          <p:nvPr/>
        </p:nvSpPr>
        <p:spPr>
          <a:xfrm>
            <a:off x="9728305" y="4689705"/>
            <a:ext cx="4165928"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79" name="Google Shape;79;p9"/>
          <p:cNvSpPr/>
          <p:nvPr/>
        </p:nvSpPr>
        <p:spPr>
          <a:xfrm>
            <a:off x="9393236" y="8958528"/>
            <a:ext cx="4791873"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80" name="Google Shape;80;p9"/>
          <p:cNvSpPr/>
          <p:nvPr/>
        </p:nvSpPr>
        <p:spPr>
          <a:xfrm>
            <a:off x="12869896" y="8336541"/>
            <a:ext cx="1315209" cy="38321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81" name="Google Shape;81;p9"/>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2" name="Google Shape;82;p9"/>
          <p:cNvPicPr preferRelativeResize="0"/>
          <p:nvPr/>
        </p:nvPicPr>
        <p:blipFill rotWithShape="1">
          <a:blip r:embed="rId4">
            <a:alphaModFix/>
          </a:blip>
          <a:srcRect/>
          <a:stretch/>
        </p:blipFill>
        <p:spPr>
          <a:xfrm>
            <a:off x="17653913" y="312775"/>
            <a:ext cx="1821934" cy="1567072"/>
          </a:xfrm>
          <a:prstGeom prst="rect">
            <a:avLst/>
          </a:prstGeom>
          <a:noFill/>
          <a:ln>
            <a:noFill/>
          </a:ln>
        </p:spPr>
      </p:pic>
      <p:sp>
        <p:nvSpPr>
          <p:cNvPr id="83" name="Google Shape;83;p9"/>
          <p:cNvSpPr txBox="1">
            <a:spLocks noGrp="1"/>
          </p:cNvSpPr>
          <p:nvPr>
            <p:ph type="title"/>
          </p:nvPr>
        </p:nvSpPr>
        <p:spPr>
          <a:xfrm>
            <a:off x="610317" y="626011"/>
            <a:ext cx="6216152"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Blend </a:t>
            </a:r>
            <a:br>
              <a:rPr lang="en" sz="7600"/>
            </a:br>
            <a:r>
              <a:rPr lang="en" sz="7600"/>
              <a:t>the sounds</a:t>
            </a:r>
            <a:endParaRPr/>
          </a:p>
        </p:txBody>
      </p:sp>
      <p:sp>
        <p:nvSpPr>
          <p:cNvPr id="84" name="Google Shape;84;p9"/>
          <p:cNvSpPr txBox="1"/>
          <p:nvPr/>
        </p:nvSpPr>
        <p:spPr>
          <a:xfrm>
            <a:off x="610316" y="5924331"/>
            <a:ext cx="5979669" cy="319957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br>
              <a:rPr lang="en" sz="3450" b="1" i="0" u="none" strike="noStrike" cap="none">
                <a:solidFill>
                  <a:srgbClr val="0071B5"/>
                </a:solidFill>
                <a:latin typeface="Poppins"/>
                <a:ea typeface="Poppins"/>
                <a:cs typeface="Poppins"/>
                <a:sym typeface="Poppins"/>
              </a:rPr>
            </a:br>
            <a:r>
              <a:rPr lang="en" sz="3450" b="1" i="0" u="none" strike="noStrike" cap="none">
                <a:solidFill>
                  <a:srgbClr val="0071B5"/>
                </a:solidFill>
                <a:latin typeface="Poppins"/>
                <a:ea typeface="Poppins"/>
                <a:cs typeface="Poppins"/>
                <a:sym typeface="Poppins"/>
              </a:rPr>
              <a:t>the words smoothly!</a:t>
            </a:r>
            <a:endParaRPr sz="1400" b="0" i="0" u="none" strike="noStrike" cap="none">
              <a:solidFill>
                <a:srgbClr val="000000"/>
              </a:solidFill>
              <a:latin typeface="Arial"/>
              <a:ea typeface="Arial"/>
              <a:cs typeface="Arial"/>
              <a:sym typeface="Arial"/>
            </a:endParaRPr>
          </a:p>
        </p:txBody>
      </p:sp>
      <p:pic>
        <p:nvPicPr>
          <p:cNvPr id="85" name="Google Shape;85;p9"/>
          <p:cNvPicPr preferRelativeResize="0"/>
          <p:nvPr/>
        </p:nvPicPr>
        <p:blipFill rotWithShape="1">
          <a:blip r:embed="rId5">
            <a:alphaModFix/>
          </a:blip>
          <a:srcRect/>
          <a:stretch/>
        </p:blipFill>
        <p:spPr>
          <a:xfrm>
            <a:off x="610315" y="3236871"/>
            <a:ext cx="2781813" cy="23567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7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7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7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7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7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7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7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4"/>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7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1000"/>
                                        <p:tgtEl>
                                          <p:spTgt spid="78"/>
                                        </p:tgtEl>
                                      </p:cBhvr>
                                    </p:animEffect>
                                  </p:childTnLst>
                                </p:cTn>
                              </p:par>
                              <p:par>
                                <p:cTn id="43" presetID="1" presetClass="exit" presetSubtype="0" fill="hold" nodeType="withEffect">
                                  <p:stCondLst>
                                    <p:cond delay="0"/>
                                  </p:stCondLst>
                                  <p:childTnLst>
                                    <p:set>
                                      <p:cBhvr>
                                        <p:cTn id="44" dur="1" fill="hold">
                                          <p:stCondLst>
                                            <p:cond delay="1"/>
                                          </p:stCondLst>
                                        </p:cTn>
                                        <p:tgtEl>
                                          <p:spTgt spid="7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childTnLst>
                                </p:cTn>
                              </p:par>
                              <p:par>
                                <p:cTn id="50" presetID="1" presetClass="exit" presetSubtype="0" fill="hold" nodeType="withEffect">
                                  <p:stCondLst>
                                    <p:cond delay="0"/>
                                  </p:stCondLst>
                                  <p:childTnLst>
                                    <p:set>
                                      <p:cBhvr>
                                        <p:cTn id="51" dur="1" fill="hold">
                                          <p:stCondLst>
                                            <p:cond delay="1"/>
                                          </p:stCondLst>
                                        </p:cTn>
                                        <p:tgtEl>
                                          <p:spTgt spid="7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1"/>
                                          </p:stCondLst>
                                        </p:cTn>
                                        <p:tgtEl>
                                          <p:spTgt spid="7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6"/>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1"/>
                                          </p:stCondLst>
                                        </p:cTn>
                                        <p:tgtEl>
                                          <p:spTgt spid="7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7"/>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1"/>
                                          </p:stCondLst>
                                        </p:cTn>
                                        <p:tgtEl>
                                          <p:spTgt spid="7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0"/>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1"/>
                                          </p:stCondLst>
                                        </p:cTn>
                                        <p:tgtEl>
                                          <p:spTgt spid="7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79"/>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1"/>
                                          </p:stCondLst>
                                        </p:cTn>
                                        <p:tgtEl>
                                          <p:spTgt spid="8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1"/>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0"/>
          <p:cNvGrpSpPr/>
          <p:nvPr/>
        </p:nvGrpSpPr>
        <p:grpSpPr>
          <a:xfrm>
            <a:off x="7811327" y="2923123"/>
            <a:ext cx="5393658" cy="2816986"/>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93" name="Google Shape;93;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dress</a:t>
              </a:r>
              <a:endParaRPr sz="10993" b="1" i="0" u="none" strike="noStrike" cap="none">
                <a:solidFill>
                  <a:schemeClr val="accent1"/>
                </a:solidFill>
                <a:latin typeface="Poppins"/>
                <a:ea typeface="Poppins"/>
                <a:cs typeface="Poppins"/>
                <a:sym typeface="Poppins"/>
              </a:endParaRPr>
            </a:p>
          </p:txBody>
        </p:sp>
      </p:grpSp>
      <p:grpSp>
        <p:nvGrpSpPr>
          <p:cNvPr id="94" name="Google Shape;94;p10"/>
          <p:cNvGrpSpPr/>
          <p:nvPr/>
        </p:nvGrpSpPr>
        <p:grpSpPr>
          <a:xfrm>
            <a:off x="14325861" y="2985325"/>
            <a:ext cx="4955017" cy="2754807"/>
            <a:chOff x="5784675" y="907452"/>
            <a:chExt cx="2737800" cy="1941900"/>
          </a:xfrm>
        </p:grpSpPr>
        <p:sp>
          <p:nvSpPr>
            <p:cNvPr id="95" name="Google Shape;95;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96" name="Google Shape;96;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bell</a:t>
              </a:r>
              <a:endParaRPr sz="10993" b="1" i="0" u="none" strike="noStrike" cap="none">
                <a:solidFill>
                  <a:schemeClr val="accent1"/>
                </a:solidFill>
                <a:latin typeface="Poppins"/>
                <a:ea typeface="Poppins"/>
                <a:cs typeface="Poppins"/>
                <a:sym typeface="Poppins"/>
              </a:endParaRPr>
            </a:p>
          </p:txBody>
        </p:sp>
      </p:grpSp>
      <p:grpSp>
        <p:nvGrpSpPr>
          <p:cNvPr id="97" name="Google Shape;97;p10"/>
          <p:cNvGrpSpPr/>
          <p:nvPr/>
        </p:nvGrpSpPr>
        <p:grpSpPr>
          <a:xfrm>
            <a:off x="11414058" y="6312131"/>
            <a:ext cx="4955017" cy="2577522"/>
            <a:chOff x="5784675" y="818500"/>
            <a:chExt cx="2737800" cy="1941900"/>
          </a:xfrm>
        </p:grpSpPr>
        <p:sp>
          <p:nvSpPr>
            <p:cNvPr id="98" name="Google Shape;98;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99" name="Google Shape;99;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well</a:t>
              </a:r>
              <a:endParaRPr sz="10993" b="1" i="0" u="none" strike="noStrike" cap="none">
                <a:solidFill>
                  <a:schemeClr val="accent1"/>
                </a:solidFill>
                <a:latin typeface="Poppins"/>
                <a:ea typeface="Poppins"/>
                <a:cs typeface="Poppins"/>
                <a:sym typeface="Poppins"/>
              </a:endParaRPr>
            </a:p>
          </p:txBody>
        </p:sp>
      </p:grpSp>
      <p:sp>
        <p:nvSpPr>
          <p:cNvPr id="100" name="Google Shape;100;p10"/>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1" name="Google Shape;101;p10"/>
          <p:cNvPicPr preferRelativeResize="0"/>
          <p:nvPr/>
        </p:nvPicPr>
        <p:blipFill rotWithShape="1">
          <a:blip r:embed="rId3">
            <a:alphaModFix/>
          </a:blip>
          <a:srcRect/>
          <a:stretch/>
        </p:blipFill>
        <p:spPr>
          <a:xfrm>
            <a:off x="17653913" y="312775"/>
            <a:ext cx="1821934" cy="1567072"/>
          </a:xfrm>
          <a:prstGeom prst="rect">
            <a:avLst/>
          </a:prstGeom>
          <a:noFill/>
          <a:ln>
            <a:noFill/>
          </a:ln>
        </p:spPr>
      </p:pic>
      <p:sp>
        <p:nvSpPr>
          <p:cNvPr id="102" name="Google Shape;102;p10"/>
          <p:cNvSpPr txBox="1">
            <a:spLocks noGrp="1"/>
          </p:cNvSpPr>
          <p:nvPr>
            <p:ph type="title"/>
          </p:nvPr>
        </p:nvSpPr>
        <p:spPr>
          <a:xfrm>
            <a:off x="610316" y="626011"/>
            <a:ext cx="6288801"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Read </a:t>
            </a:r>
            <a:br>
              <a:rPr lang="en" sz="7600"/>
            </a:br>
            <a:r>
              <a:rPr lang="en" sz="7600"/>
              <a:t>the words</a:t>
            </a:r>
            <a:endParaRPr/>
          </a:p>
        </p:txBody>
      </p:sp>
      <p:sp>
        <p:nvSpPr>
          <p:cNvPr id="103" name="Google Shape;103;p10"/>
          <p:cNvSpPr txBox="1"/>
          <p:nvPr/>
        </p:nvSpPr>
        <p:spPr>
          <a:xfrm>
            <a:off x="610316" y="6129542"/>
            <a:ext cx="6042732" cy="266865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1400" b="0" i="0" u="none" strike="noStrike" cap="none">
              <a:solidFill>
                <a:srgbClr val="000000"/>
              </a:solidFill>
              <a:latin typeface="Arial"/>
              <a:ea typeface="Arial"/>
              <a:cs typeface="Arial"/>
              <a:sym typeface="Arial"/>
            </a:endParaRPr>
          </a:p>
        </p:txBody>
      </p:sp>
      <p:pic>
        <p:nvPicPr>
          <p:cNvPr id="104" name="Google Shape;104;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5" name="Google Shape;105;p10"/>
          <p:cNvPicPr preferRelativeResize="0"/>
          <p:nvPr/>
        </p:nvPicPr>
        <p:blipFill rotWithShape="1">
          <a:blip r:embed="rId5">
            <a:alphaModFix/>
          </a:blip>
          <a:srcRect/>
          <a:stretch/>
        </p:blipFill>
        <p:spPr>
          <a:xfrm>
            <a:off x="16851475" y="93216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1000"/>
                                        <p:tgtEl>
                                          <p:spTgt spid="91"/>
                                        </p:tgtEl>
                                        <p:attrNameLst>
                                          <p:attrName>ppt_w</p:attrName>
                                        </p:attrNameLst>
                                      </p:cBhvr>
                                      <p:tavLst>
                                        <p:tav tm="0">
                                          <p:val>
                                            <p:strVal val="0"/>
                                          </p:val>
                                        </p:tav>
                                        <p:tav tm="100000">
                                          <p:val>
                                            <p:strVal val="#ppt_w"/>
                                          </p:val>
                                        </p:tav>
                                      </p:tavLst>
                                    </p:anim>
                                    <p:anim calcmode="lin" valueType="num">
                                      <p:cBhvr additive="base">
                                        <p:cTn id="13" dur="1000"/>
                                        <p:tgtEl>
                                          <p:spTgt spid="9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1000"/>
                                        <p:tgtEl>
                                          <p:spTgt spid="94"/>
                                        </p:tgtEl>
                                        <p:attrNameLst>
                                          <p:attrName>ppt_w</p:attrName>
                                        </p:attrNameLst>
                                      </p:cBhvr>
                                      <p:tavLst>
                                        <p:tav tm="0">
                                          <p:val>
                                            <p:strVal val="0"/>
                                          </p:val>
                                        </p:tav>
                                        <p:tav tm="100000">
                                          <p:val>
                                            <p:strVal val="#ppt_w"/>
                                          </p:val>
                                        </p:tav>
                                      </p:tavLst>
                                    </p:anim>
                                    <p:anim calcmode="lin" valueType="num">
                                      <p:cBhvr additive="base">
                                        <p:cTn id="19" dur="1000"/>
                                        <p:tgtEl>
                                          <p:spTgt spid="94"/>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1000"/>
                                        <p:tgtEl>
                                          <p:spTgt spid="97"/>
                                        </p:tgtEl>
                                        <p:attrNameLst>
                                          <p:attrName>ppt_w</p:attrName>
                                        </p:attrNameLst>
                                      </p:cBhvr>
                                      <p:tavLst>
                                        <p:tav tm="0">
                                          <p:val>
                                            <p:strVal val="0"/>
                                          </p:val>
                                        </p:tav>
                                        <p:tav tm="100000">
                                          <p:val>
                                            <p:strVal val="#ppt_w"/>
                                          </p:val>
                                        </p:tav>
                                      </p:tavLst>
                                    </p:anim>
                                    <p:anim calcmode="lin" valueType="num">
                                      <p:cBhvr additive="base">
                                        <p:cTn id="25" dur="1000"/>
                                        <p:tgtEl>
                                          <p:spTgt spid="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1"/>
          <p:cNvSpPr txBox="1"/>
          <p:nvPr/>
        </p:nvSpPr>
        <p:spPr>
          <a:xfrm>
            <a:off x="6322017" y="1213571"/>
            <a:ext cx="13493700" cy="10308000"/>
          </a:xfrm>
          <a:prstGeom prst="rect">
            <a:avLst/>
          </a:prstGeom>
          <a:noFill/>
          <a:ln>
            <a:noFill/>
          </a:ln>
        </p:spPr>
        <p:txBody>
          <a:bodyPr spcFirstLastPara="1" wrap="square" lIns="201000" tIns="201000" rIns="201000" bIns="201000" anchor="t" anchorCtr="0">
            <a:noAutofit/>
          </a:bodyPr>
          <a:lstStyle/>
          <a:p>
            <a:pPr marL="1005199" marR="0" lvl="1" indent="0" algn="l" rtl="0">
              <a:lnSpc>
                <a:spcPct val="150000"/>
              </a:lnSpc>
              <a:spcBef>
                <a:spcPts val="0"/>
              </a:spcBef>
              <a:spcAft>
                <a:spcPts val="0"/>
              </a:spcAft>
              <a:buClr>
                <a:srgbClr val="000000"/>
              </a:buClr>
              <a:buSzPts val="9000"/>
              <a:buFont typeface="Arial"/>
              <a:buNone/>
            </a:pPr>
            <a:r>
              <a:rPr lang="en" sz="10000" b="1" i="0" u="none" strike="noStrike" cap="none" dirty="0">
                <a:solidFill>
                  <a:schemeClr val="accent1"/>
                </a:solidFill>
                <a:latin typeface="Poppins"/>
                <a:ea typeface="Poppins"/>
                <a:cs typeface="Poppins"/>
                <a:sym typeface="Poppins"/>
              </a:rPr>
              <a:t>bass    pass</a:t>
            </a:r>
            <a:r>
              <a:rPr lang="en" sz="10000" b="1" dirty="0">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 kiss     fuss		puff</a:t>
            </a:r>
            <a:r>
              <a:rPr lang="en" sz="10000" b="1" dirty="0">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fell	 tell	       gill</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000"/>
              <a:buFont typeface="Arial"/>
              <a:buNone/>
            </a:pPr>
            <a:r>
              <a:rPr lang="en" sz="10000" b="1" i="0" u="none" strike="noStrike" cap="none" dirty="0">
                <a:solidFill>
                  <a:schemeClr val="accent1"/>
                </a:solidFill>
                <a:latin typeface="Poppins"/>
                <a:ea typeface="Poppins"/>
                <a:cs typeface="Poppins"/>
                <a:sym typeface="Poppins"/>
              </a:rPr>
              <a:t>pill</a:t>
            </a:r>
            <a:r>
              <a:rPr lang="en" sz="10000" b="1" i="0" u="none" strike="noStrike" cap="none">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	jazz    	  fuzz</a:t>
            </a:r>
            <a:endParaRPr sz="10000" b="1" i="0" u="none" strike="noStrike" cap="none" dirty="0">
              <a:solidFill>
                <a:schemeClr val="accent1"/>
              </a:solidFill>
              <a:highlight>
                <a:srgbClr val="FFFFFF"/>
              </a:highlight>
              <a:latin typeface="Poppins"/>
              <a:ea typeface="Poppins"/>
              <a:cs typeface="Poppins"/>
              <a:sym typeface="Poppins"/>
            </a:endParaRPr>
          </a:p>
        </p:txBody>
      </p:sp>
      <p:sp>
        <p:nvSpPr>
          <p:cNvPr id="112" name="Google Shape;112;p11"/>
          <p:cNvSpPr txBox="1">
            <a:spLocks noGrp="1"/>
          </p:cNvSpPr>
          <p:nvPr>
            <p:ph type="title"/>
          </p:nvPr>
        </p:nvSpPr>
        <p:spPr>
          <a:xfrm>
            <a:off x="610317" y="626011"/>
            <a:ext cx="5635500"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Decode </a:t>
            </a:r>
            <a:br>
              <a:rPr lang="en" sz="7600"/>
            </a:br>
            <a:r>
              <a:rPr lang="en" sz="7600"/>
              <a:t>the words</a:t>
            </a:r>
            <a:endParaRPr/>
          </a:p>
        </p:txBody>
      </p:sp>
      <p:sp>
        <p:nvSpPr>
          <p:cNvPr id="113" name="Google Shape;113;p11"/>
          <p:cNvSpPr txBox="1"/>
          <p:nvPr/>
        </p:nvSpPr>
        <p:spPr>
          <a:xfrm>
            <a:off x="610316" y="5971887"/>
            <a:ext cx="5806249" cy="319957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1400" b="0" i="0" u="none" strike="noStrike" cap="none">
              <a:solidFill>
                <a:srgbClr val="000000"/>
              </a:solidFill>
              <a:latin typeface="Arial"/>
              <a:ea typeface="Arial"/>
              <a:cs typeface="Arial"/>
              <a:sym typeface="Arial"/>
            </a:endParaRPr>
          </a:p>
        </p:txBody>
      </p:sp>
      <p:pic>
        <p:nvPicPr>
          <p:cNvPr id="114" name="Google Shape;114;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15" name="Google Shape;115;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ppt_w</p:attrName>
                                        </p:attrNameLst>
                                      </p:cBhvr>
                                      <p:tavLst>
                                        <p:tav tm="0">
                                          <p:val>
                                            <p:strVal val="0"/>
                                          </p:val>
                                        </p:tav>
                                        <p:tav tm="100000">
                                          <p:val>
                                            <p:strVal val="#ppt_w"/>
                                          </p:val>
                                        </p:tav>
                                      </p:tavLst>
                                    </p:anim>
                                    <p:anim calcmode="lin" valueType="num">
                                      <p:cBhvr additive="base">
                                        <p:cTn id="8" dur="1000"/>
                                        <p:tgtEl>
                                          <p:spTgt spid="1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txBox="1"/>
          <p:nvPr/>
        </p:nvSpPr>
        <p:spPr>
          <a:xfrm>
            <a:off x="15079120" y="3693872"/>
            <a:ext cx="3505685" cy="2955593"/>
          </a:xfrm>
          <a:prstGeom prst="rect">
            <a:avLst/>
          </a:prstGeom>
          <a:noFill/>
          <a:ln>
            <a:noFill/>
          </a:ln>
        </p:spPr>
        <p:txBody>
          <a:bodyPr spcFirstLastPara="1" wrap="square" lIns="150750" tIns="75350" rIns="150750" bIns="75350" anchor="t" anchorCtr="0">
            <a:noAutofit/>
          </a:bodyPr>
          <a:lstStyle/>
          <a:p>
            <a:pPr marL="0" marR="0" lvl="0" indent="0" algn="l" rtl="0">
              <a:lnSpc>
                <a:spcPct val="90000"/>
              </a:lnSpc>
              <a:spcBef>
                <a:spcPts val="0"/>
              </a:spcBef>
              <a:spcAft>
                <a:spcPts val="0"/>
              </a:spcAft>
              <a:buClr>
                <a:srgbClr val="000000"/>
              </a:buClr>
              <a:buSzPts val="21986"/>
              <a:buFont typeface="Arial"/>
              <a:buNone/>
            </a:pPr>
            <a:endParaRPr sz="21986" b="1" i="0" u="none" strike="noStrike" cap="none">
              <a:solidFill>
                <a:srgbClr val="000000"/>
              </a:solidFill>
              <a:latin typeface="Poppins"/>
              <a:ea typeface="Poppins"/>
              <a:cs typeface="Poppins"/>
              <a:sym typeface="Poppins"/>
            </a:endParaRPr>
          </a:p>
        </p:txBody>
      </p:sp>
      <p:pic>
        <p:nvPicPr>
          <p:cNvPr id="122" name="Google Shape;122;p12"/>
          <p:cNvPicPr preferRelativeResize="0"/>
          <p:nvPr/>
        </p:nvPicPr>
        <p:blipFill rotWithShape="1">
          <a:blip r:embed="rId3">
            <a:alphaModFix/>
          </a:blip>
          <a:srcRect t="2936" b="2942"/>
          <a:stretch/>
        </p:blipFill>
        <p:spPr>
          <a:xfrm>
            <a:off x="10189462" y="2784111"/>
            <a:ext cx="4889656" cy="5741176"/>
          </a:xfrm>
          <a:prstGeom prst="rect">
            <a:avLst/>
          </a:prstGeom>
          <a:noFill/>
          <a:ln>
            <a:noFill/>
          </a:ln>
        </p:spPr>
      </p:pic>
      <p:sp>
        <p:nvSpPr>
          <p:cNvPr id="123" name="Google Shape;123;p12"/>
          <p:cNvSpPr txBox="1">
            <a:spLocks noGrp="1"/>
          </p:cNvSpPr>
          <p:nvPr>
            <p:ph type="title"/>
          </p:nvPr>
        </p:nvSpPr>
        <p:spPr>
          <a:xfrm>
            <a:off x="610317" y="626011"/>
            <a:ext cx="5806250" cy="2339102"/>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SzPts val="1400"/>
              <a:buNone/>
            </a:pPr>
            <a:r>
              <a:rPr lang="en" sz="7600"/>
              <a:t>Spell </a:t>
            </a:r>
            <a:br>
              <a:rPr lang="en" sz="7600"/>
            </a:br>
            <a:r>
              <a:rPr lang="en" sz="7600"/>
              <a:t>the words</a:t>
            </a:r>
            <a:endParaRPr/>
          </a:p>
        </p:txBody>
      </p:sp>
      <p:pic>
        <p:nvPicPr>
          <p:cNvPr id="124" name="Google Shape;124;p12"/>
          <p:cNvPicPr preferRelativeResize="0"/>
          <p:nvPr/>
        </p:nvPicPr>
        <p:blipFill rotWithShape="1">
          <a:blip r:embed="rId4">
            <a:alphaModFix/>
          </a:blip>
          <a:srcRect/>
          <a:stretch/>
        </p:blipFill>
        <p:spPr>
          <a:xfrm>
            <a:off x="537975" y="3283650"/>
            <a:ext cx="3734709" cy="2499625"/>
          </a:xfrm>
          <a:prstGeom prst="rect">
            <a:avLst/>
          </a:prstGeom>
          <a:noFill/>
          <a:ln>
            <a:noFill/>
          </a:ln>
        </p:spPr>
      </p:pic>
      <p:pic>
        <p:nvPicPr>
          <p:cNvPr id="125" name="Google Shape;125;p12"/>
          <p:cNvPicPr preferRelativeResize="0"/>
          <p:nvPr/>
        </p:nvPicPr>
        <p:blipFill rotWithShape="1">
          <a:blip r:embed="rId5">
            <a:alphaModFix/>
          </a:blip>
          <a:srcRect/>
          <a:stretch/>
        </p:blipFill>
        <p:spPr>
          <a:xfrm>
            <a:off x="18281858" y="549800"/>
            <a:ext cx="669700" cy="128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3"/>
          <p:cNvPicPr preferRelativeResize="0"/>
          <p:nvPr/>
        </p:nvPicPr>
        <p:blipFill rotWithShape="1">
          <a:blip r:embed="rId3">
            <a:alphaModFix/>
          </a:blip>
          <a:srcRect t="2936" b="2942"/>
          <a:stretch/>
        </p:blipFill>
        <p:spPr>
          <a:xfrm>
            <a:off x="10491716" y="2784085"/>
            <a:ext cx="4889656" cy="5741176"/>
          </a:xfrm>
          <a:prstGeom prst="rect">
            <a:avLst/>
          </a:prstGeom>
          <a:noFill/>
          <a:ln>
            <a:noFill/>
          </a:ln>
        </p:spPr>
      </p:pic>
      <p:sp>
        <p:nvSpPr>
          <p:cNvPr id="132" name="Google Shape;132;p13"/>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3" name="Google Shape;133;p13"/>
          <p:cNvPicPr preferRelativeResize="0"/>
          <p:nvPr/>
        </p:nvPicPr>
        <p:blipFill rotWithShape="1">
          <a:blip r:embed="rId4">
            <a:alphaModFix/>
          </a:blip>
          <a:srcRect/>
          <a:stretch/>
        </p:blipFill>
        <p:spPr>
          <a:xfrm>
            <a:off x="17653913" y="312775"/>
            <a:ext cx="1821934" cy="1567072"/>
          </a:xfrm>
          <a:prstGeom prst="rect">
            <a:avLst/>
          </a:prstGeom>
          <a:noFill/>
          <a:ln>
            <a:noFill/>
          </a:ln>
        </p:spPr>
      </p:pic>
      <p:sp>
        <p:nvSpPr>
          <p:cNvPr id="134" name="Google Shape;134;p13"/>
          <p:cNvSpPr txBox="1">
            <a:spLocks noGrp="1"/>
          </p:cNvSpPr>
          <p:nvPr>
            <p:ph type="title"/>
          </p:nvPr>
        </p:nvSpPr>
        <p:spPr>
          <a:xfrm>
            <a:off x="610317" y="626400"/>
            <a:ext cx="6202838" cy="3508653"/>
          </a:xfrm>
          <a:prstGeom prst="rect">
            <a:avLst/>
          </a:prstGeom>
          <a:noFill/>
          <a:ln>
            <a:noFill/>
          </a:ln>
        </p:spPr>
        <p:txBody>
          <a:bodyPr spcFirstLastPara="1" wrap="square" lIns="0" tIns="0" rIns="0" bIns="0" anchor="t" anchorCtr="0">
            <a:spAutoFit/>
          </a:bodyPr>
          <a:lstStyle/>
          <a:p>
            <a:pPr marL="0" lvl="0" indent="0" algn="l" rtl="0">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pic>
        <p:nvPicPr>
          <p:cNvPr id="135" name="Google Shape;135;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1737</Words>
  <Application>Microsoft Office PowerPoint</Application>
  <PresentationFormat>Custom</PresentationFormat>
  <Paragraphs>110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Poppins Black</vt:lpstr>
      <vt:lpstr>Poppins</vt:lpstr>
      <vt:lpstr>Calibri</vt:lpstr>
      <vt:lpstr>Arial</vt:lpstr>
      <vt:lpstr>Office Theme</vt:lpstr>
      <vt:lpstr>Introduce the sounds</vt:lpstr>
      <vt:lpstr>Blend  the sounds</vt:lpstr>
      <vt:lpstr>Read  the words</vt:lpstr>
      <vt:lpstr>Decode  the words</vt:lpstr>
      <vt:lpstr>Spell  the words</vt:lpstr>
      <vt:lpstr>High  Frequency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2024-07-29T18:37:40Z</dcterms:modified>
</cp:coreProperties>
</file>