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Lst>
  <p:sldSz cy="11309350" cx="20104100"/>
  <p:notesSz cx="9144000" cy="6858000"/>
  <p:embeddedFontLst>
    <p:embeddedFont>
      <p:font typeface="Poppins"/>
      <p:regular r:id="rId12"/>
      <p:bold r:id="rId13"/>
      <p:italic r:id="rId14"/>
      <p:boldItalic r:id="rId15"/>
    </p:embeddedFont>
    <p:embeddedFont>
      <p:font typeface="Poppins Black"/>
      <p:bold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8">
          <p15:clr>
            <a:srgbClr val="A4A3A4"/>
          </p15:clr>
        </p15:guide>
        <p15:guide id="2" pos="317">
          <p15:clr>
            <a:srgbClr val="A4A3A4"/>
          </p15:clr>
        </p15:guide>
        <p15:guide id="3" orient="horz" pos="158">
          <p15:clr>
            <a:srgbClr val="9AA0A6"/>
          </p15:clr>
        </p15:guide>
        <p15:guide id="4" orient="horz" pos="2454">
          <p15:clr>
            <a:srgbClr val="9AA0A6"/>
          </p15:clr>
        </p15:guide>
        <p15:guide id="5" pos="6391">
          <p15:clr>
            <a:srgbClr val="9AA0A6"/>
          </p15:clr>
        </p15:guide>
        <p15:guide id="6" pos="5014">
          <p15:clr>
            <a:srgbClr val="747775"/>
          </p15:clr>
        </p15:guide>
        <p15:guide id="7" pos="4877">
          <p15:clr>
            <a:srgbClr val="747775"/>
          </p15:clr>
        </p15:guide>
        <p15:guide id="8" pos="7299">
          <p15:clr>
            <a:srgbClr val="747775"/>
          </p15:clr>
        </p15:guide>
        <p15:guide id="9" pos="9679">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8" orient="horz"/>
        <p:guide pos="317"/>
        <p:guide pos="158" orient="horz"/>
        <p:guide pos="2454" orient="horz"/>
        <p:guide pos="6391"/>
        <p:guide pos="5014"/>
        <p:guide pos="4877"/>
        <p:guide pos="7299"/>
        <p:guide pos="9679"/>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bold.fntdata"/><Relationship Id="rId12" Type="http://schemas.openxmlformats.org/officeDocument/2006/relationships/font" Target="fonts/Poppi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Italic.fntdata"/><Relationship Id="rId14" Type="http://schemas.openxmlformats.org/officeDocument/2006/relationships/font" Target="fonts/Poppins-italic.fntdata"/><Relationship Id="rId17" Type="http://schemas.openxmlformats.org/officeDocument/2006/relationships/font" Target="fonts/PoppinsBlack-boldItalic.fntdata"/><Relationship Id="rId16" Type="http://schemas.openxmlformats.org/officeDocument/2006/relationships/font" Target="fonts/PoppinsBlack-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Poppins"/>
                <a:ea typeface="Poppins"/>
                <a:cs typeface="Poppins"/>
                <a:sym typeface="Poppins"/>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 name="Google Shape;45;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Introduce the Sound!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Learning new sounds is so cool! Repeat our chant after me!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learn new sounds!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We use the sound rule to help us read!"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Introduce the Sound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learn a super cool new rule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We've been working on reading CVC words. Today, we'll practice CVC words with any of the 5 vowels. Remember that letters are either a vowel (a, e, i, o, u) or a consonant (other letters). Knowing the difference between a vowel and consonant can help you decode words and read them. Let's sing our Alphabet Song using our </a:t>
            </a:r>
            <a:r>
              <a:rPr b="1" lang="en" sz="1200">
                <a:solidFill>
                  <a:schemeClr val="dk1"/>
                </a:solidFill>
              </a:rPr>
              <a:t>Letter Mat.</a:t>
            </a:r>
            <a:r>
              <a:rPr lang="en" sz="1200">
                <a:solidFill>
                  <a:schemeClr val="dk1"/>
                </a:solidFill>
              </a:rPr>
              <a:t> Then, we'll go back and point out the vowels and consonants.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Sing the Alphabet Song sound pointing to the consonants and vowels. Listen as students identify the letters. Take notes on the students that can accurately name consonants and vowels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When we read CVC words, we use the short vowel sound. For example, lip is a CVC word, so we read the word /l/ /i/ /p/ = lip. Let's quickly review the short vowel sounds.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Show the </a:t>
            </a:r>
            <a:r>
              <a:rPr b="1" lang="en" sz="1200">
                <a:solidFill>
                  <a:schemeClr val="dk1"/>
                </a:solidFill>
              </a:rPr>
              <a:t>sound letter cards for a, e, i, o, and u.</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review the short vowel sounds.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and correct if necessary.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When we read CVC words, or closed syllables, we use the short vowel sound. We will explore how to read CVC words with the vowel a during this lesson.</a:t>
            </a:r>
            <a:endParaRPr b="1" sz="12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Blend the Sounds!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Blending sounds helps us read the words smoothly! Repeat our chant after me!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blend the sounds!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blend the sounds to help us read the words smoothly!"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Blend the Sounds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practice blending the sounds in some words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When we blend the sounds in words, it helps us read the words smoothly. Let's try it. Let's look at this word.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 </a:t>
            </a:r>
            <a:r>
              <a:rPr i="1" lang="en" sz="1200">
                <a:solidFill>
                  <a:schemeClr val="dk1"/>
                </a:solidFill>
              </a:rPr>
              <a:t>dud</a:t>
            </a: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This word begins with a consonant, d. Next comes a vowel, u. It ends with another consonant, d. This is a CVC word or closed syllable, because it ends with a consonant. Because it's a CVC word, or a closed consonant, I know that I will use the short vowel sound for u, /u/. Now that I know what kind of word it is, and what vowel sound to use, I can blend the sounds together to read the word. /d/ /u/ /d/ = dud. Let's blend it together now.</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as the students blend the word.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look at another word.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 </a:t>
            </a:r>
            <a:r>
              <a:rPr i="1" lang="en" sz="1200">
                <a:solidFill>
                  <a:schemeClr val="dk1"/>
                </a:solidFill>
              </a:rPr>
              <a:t>hem</a:t>
            </a: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This word begins with a consonant, h. Next comes a vowel, e. It ends with another consonant, m. This is a CVC word or closed syllable, because it ends with a consonant. Because it's a CVC word, or a closed consonant, I know that I will use the short vowel sound for e, /e/. Now that I know what kind of word it is, and what vowel sound to use, I can blend the sounds together to read the word. Let's blend it together now.</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as students blend the word. Take notes on the students that can accurately blend the CVC word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/h/ /e/ /m/ = hem. Great thinking! Awesome job blending the sounds today!</a:t>
            </a:r>
            <a:endParaRPr b="1" sz="1200">
              <a:solidFill>
                <a:schemeClr val="dk1"/>
              </a:solidFill>
            </a:endParaRPr>
          </a:p>
        </p:txBody>
      </p:sp>
      <p:sp>
        <p:nvSpPr>
          <p:cNvPr id="67" name="Google Shape;67;p2: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68" name="Google Shape;68;p2: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3: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Read the Words!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When we practice reading the words, it can help us read the words faster and faster. This helps us learn to read smoothly like when we are speaking! Repeat our chant after me!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read the words!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read the words so we can read smoothly like we are speaking!"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Read the Words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practice reading words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We are going to read a few sentences today. These sentences have high frequency words that you've learned or words that follow rules that you've learned.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Show the text "Zip and the Pup".</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read the title together.</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title as everyone reads it.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This very short story is about a silly pup. You know these words because you learned them during high frequency words or because they follow the sound spelling patterns that you know. Work with a partner to read the text.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as students read the sentences. Take notes on the students that can accurately articulate the sound and read the word and students that may need reteaching and/or additional support. Based on your monitoring, decide if you need to pull the group together to do anything together, or allow partners to work through the text.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Great thinking! Awesome job reading the sentences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Zip and the Pup</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 like Zip the dog.</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Zip and I play.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 got a fat pup.</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Can Zip and the pup play?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The fat pup can sit on Zip.</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The pup got on top.</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But the pup fell off Zip.</a:t>
            </a:r>
            <a:endParaRPr b="1" sz="1200">
              <a:solidFill>
                <a:schemeClr val="dk1"/>
              </a:solidFill>
            </a:endParaRPr>
          </a:p>
        </p:txBody>
      </p:sp>
      <p:sp>
        <p:nvSpPr>
          <p:cNvPr id="88" name="Google Shape;88;p3: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89" name="Google Shape;89;p3: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Decode the Words!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Decoding is when you break up the sounds in a word and read each sound one at a time. Then you blend the sounds together to read the word! Repeat our chant after me!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decode the sounds in the words!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decode the sounds in the words so we can read the words!"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Decode the Words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practice decoding the sounds in words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Look at our words for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First, look at the spelling pattern to decide what vowel sound to use. Next, say each sound. Finally, blend the sounds together to read the words.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Partner students.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You and your partner work together to decode these words (</a:t>
            </a:r>
            <a:r>
              <a:rPr b="1" i="1" lang="en" sz="1200">
                <a:solidFill>
                  <a:schemeClr val="dk1"/>
                </a:solidFill>
              </a:rPr>
              <a:t>yam, leg, kit, not, sub</a:t>
            </a:r>
            <a:r>
              <a:rPr lang="en" sz="1200">
                <a:solidFill>
                  <a:schemeClr val="dk1"/>
                </a:solidFill>
              </a:rPr>
              <a:t>). I'll be by to listen.</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as students decode the word. Take notes on the students that can accurately articulate the sounds and read the word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Great thinking! Awesome job decoding words today!</a:t>
            </a:r>
            <a:endParaRPr b="1" sz="1200">
              <a:solidFill>
                <a:schemeClr val="dk1"/>
              </a:solidFill>
            </a:endParaRPr>
          </a:p>
        </p:txBody>
      </p:sp>
      <p:sp>
        <p:nvSpPr>
          <p:cNvPr id="103" name="Google Shape;103;p4: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04" name="Google Shape;104;p4: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Follow the directions to administer the Formative Assessment for Level A, Unit 2. </a:t>
            </a:r>
            <a:endParaRPr b="1" sz="1200">
              <a:solidFill>
                <a:schemeClr val="dk1"/>
              </a:solidFill>
            </a:endParaRPr>
          </a:p>
        </p:txBody>
      </p:sp>
      <p:sp>
        <p:nvSpPr>
          <p:cNvPr id="113" name="Google Shape;113;p5: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14" name="Google Shape;114;p5: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Given that you need to administer Level A, Unit 2 Formative Assessment, there is no new HFW. If you have time, review previously taught words. </a:t>
            </a:r>
            <a:endParaRPr b="1" sz="1200">
              <a:solidFill>
                <a:schemeClr val="dk1"/>
              </a:solidFill>
            </a:endParaRPr>
          </a:p>
        </p:txBody>
      </p:sp>
      <p:sp>
        <p:nvSpPr>
          <p:cNvPr id="123" name="Google Shape;123;p6: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24" name="Google Shape;124;p6: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 name="Shape 13"/>
        <p:cNvGrpSpPr/>
        <p:nvPr/>
      </p:nvGrpSpPr>
      <p:grpSpPr>
        <a:xfrm>
          <a:off x="0" y="0"/>
          <a:ext cx="0" cy="0"/>
          <a:chOff x="0" y="0"/>
          <a:chExt cx="0" cy="0"/>
        </a:xfrm>
      </p:grpSpPr>
      <p:sp>
        <p:nvSpPr>
          <p:cNvPr id="14" name="Google Shape;14;p2"/>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5" name="Shape 15"/>
        <p:cNvGrpSpPr/>
        <p:nvPr/>
      </p:nvGrpSpPr>
      <p:grpSpPr>
        <a:xfrm>
          <a:off x="0" y="0"/>
          <a:ext cx="0" cy="0"/>
          <a:chOff x="0" y="0"/>
          <a:chExt cx="0" cy="0"/>
        </a:xfrm>
      </p:grpSpPr>
      <p:sp>
        <p:nvSpPr>
          <p:cNvPr id="16" name="Google Shape;16;p3"/>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3"/>
          <p:cNvSpPr txBox="1"/>
          <p:nvPr>
            <p:ph idx="1" type="body"/>
          </p:nvPr>
        </p:nvSpPr>
        <p:spPr>
          <a:xfrm>
            <a:off x="0" y="375145"/>
            <a:ext cx="5766737" cy="905671"/>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1"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chemeClr val="dk1"/>
              </a:buClr>
              <a:buSzPts val="1800"/>
              <a:buFont typeface="Arial"/>
              <a:buChar char="•"/>
              <a:defRPr b="0" i="0" sz="3957" u="none" cap="none" strike="noStrike">
                <a:solidFill>
                  <a:schemeClr val="dk1"/>
                </a:solidFill>
                <a:latin typeface="Calibri"/>
                <a:ea typeface="Calibri"/>
                <a:cs typeface="Calibri"/>
                <a:sym typeface="Calibri"/>
              </a:defRPr>
            </a:lvl2pPr>
            <a:lvl3pPr indent="-323850" lvl="2" marL="1371600" marR="0" algn="l">
              <a:lnSpc>
                <a:spcPct val="90000"/>
              </a:lnSpc>
              <a:spcBef>
                <a:spcPts val="879"/>
              </a:spcBef>
              <a:spcAft>
                <a:spcPts val="0"/>
              </a:spcAft>
              <a:buClr>
                <a:schemeClr val="dk1"/>
              </a:buClr>
              <a:buSzPts val="1500"/>
              <a:buFont typeface="Arial"/>
              <a:buChar char="•"/>
              <a:defRPr b="0" i="0" sz="3298" u="none" cap="none" strike="noStrike">
                <a:solidFill>
                  <a:schemeClr val="dk1"/>
                </a:solidFill>
                <a:latin typeface="Calibri"/>
                <a:ea typeface="Calibri"/>
                <a:cs typeface="Calibri"/>
                <a:sym typeface="Calibri"/>
              </a:defRPr>
            </a:lvl3pPr>
            <a:lvl4pPr indent="-317500" lvl="3" marL="1828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4pPr>
            <a:lvl5pPr indent="-317500" lvl="4" marL="22860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8" name="Google Shape;18;p3"/>
          <p:cNvSpPr txBox="1"/>
          <p:nvPr>
            <p:ph idx="2" type="body"/>
          </p:nvPr>
        </p:nvSpPr>
        <p:spPr>
          <a:xfrm>
            <a:off x="0" y="2602197"/>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9" name="Google Shape;19;p3"/>
          <p:cNvSpPr txBox="1"/>
          <p:nvPr>
            <p:ph idx="3" type="body"/>
          </p:nvPr>
        </p:nvSpPr>
        <p:spPr>
          <a:xfrm>
            <a:off x="-65442" y="6584031"/>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20" name="Google Shape;20;p3"/>
          <p:cNvSpPr txBox="1"/>
          <p:nvPr>
            <p:ph idx="4" type="body"/>
          </p:nvPr>
        </p:nvSpPr>
        <p:spPr>
          <a:xfrm>
            <a:off x="6251120" y="3206935"/>
            <a:ext cx="13423840" cy="6850913"/>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06FB6"/>
              </a:buClr>
              <a:buSzPts val="2100"/>
              <a:buFont typeface="Arial"/>
              <a:buChar char="•"/>
              <a:defRPr b="0" i="0" sz="4617" u="none" cap="none" strike="noStrike">
                <a:solidFill>
                  <a:srgbClr val="006FB6"/>
                </a:solidFill>
                <a:latin typeface="Poppins"/>
                <a:ea typeface="Poppins"/>
                <a:cs typeface="Poppins"/>
                <a:sym typeface="Poppins"/>
              </a:defRPr>
            </a:lvl1pPr>
            <a:lvl2pPr indent="-342900" lvl="1" marL="914400" marR="0" algn="l">
              <a:lnSpc>
                <a:spcPct val="90000"/>
              </a:lnSpc>
              <a:spcBef>
                <a:spcPts val="879"/>
              </a:spcBef>
              <a:spcAft>
                <a:spcPts val="0"/>
              </a:spcAft>
              <a:buClr>
                <a:srgbClr val="006FB6"/>
              </a:buClr>
              <a:buSzPts val="1800"/>
              <a:buFont typeface="Arial"/>
              <a:buChar char="•"/>
              <a:defRPr b="0" i="0" sz="3957" u="none" cap="none" strike="noStrike">
                <a:solidFill>
                  <a:srgbClr val="006FB6"/>
                </a:solidFill>
                <a:latin typeface="Calibri"/>
                <a:ea typeface="Calibri"/>
                <a:cs typeface="Calibri"/>
                <a:sym typeface="Calibri"/>
              </a:defRPr>
            </a:lvl2pPr>
            <a:lvl3pPr indent="-323850" lvl="2" marL="1371600" marR="0" algn="l">
              <a:lnSpc>
                <a:spcPct val="90000"/>
              </a:lnSpc>
              <a:spcBef>
                <a:spcPts val="879"/>
              </a:spcBef>
              <a:spcAft>
                <a:spcPts val="0"/>
              </a:spcAft>
              <a:buClr>
                <a:srgbClr val="006FB6"/>
              </a:buClr>
              <a:buSzPts val="1500"/>
              <a:buFont typeface="Arial"/>
              <a:buChar char="•"/>
              <a:defRPr b="0" i="0" sz="3298" u="none" cap="none" strike="noStrike">
                <a:solidFill>
                  <a:srgbClr val="006FB6"/>
                </a:solidFill>
                <a:latin typeface="Calibri"/>
                <a:ea typeface="Calibri"/>
                <a:cs typeface="Calibri"/>
                <a:sym typeface="Calibri"/>
              </a:defRPr>
            </a:lvl3pPr>
            <a:lvl4pPr indent="-317500" lvl="3" marL="18288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4pPr>
            <a:lvl5pPr indent="-317500" lvl="4" marL="22860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610317" y="626011"/>
            <a:ext cx="4910455" cy="116955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1005205" y="2601150"/>
            <a:ext cx="1809369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4"/>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7" name="Shape 27"/>
        <p:cNvGrpSpPr/>
        <p:nvPr/>
      </p:nvGrpSpPr>
      <p:grpSpPr>
        <a:xfrm>
          <a:off x="0" y="0"/>
          <a:ext cx="0" cy="0"/>
          <a:chOff x="0" y="0"/>
          <a:chExt cx="0" cy="0"/>
        </a:xfrm>
      </p:grpSpPr>
      <p:sp>
        <p:nvSpPr>
          <p:cNvPr id="28" name="Google Shape;28;p5"/>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1005205" y="2601150"/>
            <a:ext cx="874528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0" name="Google Shape;30;p5"/>
          <p:cNvSpPr txBox="1"/>
          <p:nvPr>
            <p:ph idx="2" type="body"/>
          </p:nvPr>
        </p:nvSpPr>
        <p:spPr>
          <a:xfrm>
            <a:off x="10353611" y="2601150"/>
            <a:ext cx="874528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4" name="Shape 34"/>
        <p:cNvGrpSpPr/>
        <p:nvPr/>
      </p:nvGrpSpPr>
      <p:grpSpPr>
        <a:xfrm>
          <a:off x="0" y="0"/>
          <a:ext cx="0" cy="0"/>
          <a:chOff x="0" y="0"/>
          <a:chExt cx="0" cy="0"/>
        </a:xfrm>
      </p:grpSpPr>
      <p:sp>
        <p:nvSpPr>
          <p:cNvPr id="35" name="Google Shape;35;p6"/>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6"/>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9" name="Shape 39"/>
        <p:cNvGrpSpPr/>
        <p:nvPr/>
      </p:nvGrpSpPr>
      <p:grpSpPr>
        <a:xfrm>
          <a:off x="0" y="0"/>
          <a:ext cx="0" cy="0"/>
          <a:chOff x="0" y="0"/>
          <a:chExt cx="0" cy="0"/>
        </a:xfrm>
      </p:grpSpPr>
      <p:sp>
        <p:nvSpPr>
          <p:cNvPr id="40" name="Google Shape;40;p7"/>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7"/>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5"/>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pic>
        <p:nvPicPr>
          <p:cNvPr id="7" name="Google Shape;7;p1"/>
          <p:cNvPicPr preferRelativeResize="0"/>
          <p:nvPr/>
        </p:nvPicPr>
        <p:blipFill rotWithShape="1">
          <a:blip r:embed="rId1">
            <a:alphaModFix/>
          </a:blip>
          <a:srcRect b="0" l="0" r="0" t="0"/>
          <a:stretch/>
        </p:blipFill>
        <p:spPr>
          <a:xfrm>
            <a:off x="623019" y="9357636"/>
            <a:ext cx="3994636" cy="1215072"/>
          </a:xfrm>
          <a:prstGeom prst="rect">
            <a:avLst/>
          </a:prstGeom>
          <a:noFill/>
          <a:ln>
            <a:noFill/>
          </a:ln>
        </p:spPr>
      </p:pic>
      <p:sp>
        <p:nvSpPr>
          <p:cNvPr id="8" name="Google Shape;8;p1"/>
          <p:cNvSpPr txBox="1"/>
          <p:nvPr>
            <p:ph type="title"/>
          </p:nvPr>
        </p:nvSpPr>
        <p:spPr>
          <a:xfrm>
            <a:off x="610317" y="626011"/>
            <a:ext cx="4910455" cy="1269578"/>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8250" u="none" cap="none" strike="noStrike">
                <a:solidFill>
                  <a:srgbClr val="0071B5"/>
                </a:solidFill>
                <a:latin typeface="Poppins Black"/>
                <a:ea typeface="Poppins Black"/>
                <a:cs typeface="Poppins Black"/>
                <a:sym typeface="Poppi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1005205" y="2601150"/>
            <a:ext cx="18093690" cy="27699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3.png"/><Relationship Id="rId11" Type="http://schemas.openxmlformats.org/officeDocument/2006/relationships/image" Target="../media/image11.png"/><Relationship Id="rId10" Type="http://schemas.openxmlformats.org/officeDocument/2006/relationships/image" Target="../media/image20.png"/><Relationship Id="rId9" Type="http://schemas.openxmlformats.org/officeDocument/2006/relationships/image" Target="../media/image22.png"/><Relationship Id="rId5" Type="http://schemas.openxmlformats.org/officeDocument/2006/relationships/image" Target="../media/image2.png"/><Relationship Id="rId6" Type="http://schemas.openxmlformats.org/officeDocument/2006/relationships/image" Target="../media/image10.png"/><Relationship Id="rId7" Type="http://schemas.openxmlformats.org/officeDocument/2006/relationships/image" Target="../media/image8.png"/><Relationship Id="rId8"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8.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6.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9.png"/><Relationship Id="rId5"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pic>
        <p:nvPicPr>
          <p:cNvPr id="47" name="Google Shape;47;p8"/>
          <p:cNvPicPr preferRelativeResize="0"/>
          <p:nvPr/>
        </p:nvPicPr>
        <p:blipFill rotWithShape="1">
          <a:blip r:embed="rId3">
            <a:alphaModFix/>
          </a:blip>
          <a:srcRect b="0" l="0" r="0" t="0"/>
          <a:stretch/>
        </p:blipFill>
        <p:spPr>
          <a:xfrm>
            <a:off x="11236722" y="2345732"/>
            <a:ext cx="4107759" cy="8520773"/>
          </a:xfrm>
          <a:prstGeom prst="rect">
            <a:avLst/>
          </a:prstGeom>
          <a:noFill/>
          <a:ln>
            <a:noFill/>
          </a:ln>
        </p:spPr>
      </p:pic>
      <p:sp>
        <p:nvSpPr>
          <p:cNvPr id="48" name="Google Shape;48;p8"/>
          <p:cNvSpPr txBox="1"/>
          <p:nvPr/>
        </p:nvSpPr>
        <p:spPr>
          <a:xfrm>
            <a:off x="11236722" y="5297556"/>
            <a:ext cx="4107300" cy="5603400"/>
          </a:xfrm>
          <a:prstGeom prst="rect">
            <a:avLst/>
          </a:prstGeom>
          <a:noFill/>
          <a:ln>
            <a:noFill/>
          </a:ln>
        </p:spPr>
        <p:txBody>
          <a:bodyPr anchorCtr="0" anchor="t" bIns="201000" lIns="201000" spcFirstLastPara="1" rIns="201000" wrap="square" tIns="201000">
            <a:noAutofit/>
          </a:bodyPr>
          <a:lstStyle/>
          <a:p>
            <a:pPr indent="0" lvl="1" marL="0" marR="0" rtl="0" algn="ctr">
              <a:lnSpc>
                <a:spcPct val="150000"/>
              </a:lnSpc>
              <a:spcBef>
                <a:spcPts val="0"/>
              </a:spcBef>
              <a:spcAft>
                <a:spcPts val="0"/>
              </a:spcAft>
              <a:buClr>
                <a:srgbClr val="000000"/>
              </a:buClr>
              <a:buSzPts val="9454"/>
              <a:buFont typeface="Arial"/>
              <a:buNone/>
            </a:pPr>
            <a:r>
              <a:rPr b="1" i="0" lang="en" sz="6000" u="none" cap="none" strike="noStrike">
                <a:solidFill>
                  <a:schemeClr val="accent1"/>
                </a:solidFill>
                <a:highlight>
                  <a:schemeClr val="lt1"/>
                </a:highlight>
                <a:latin typeface="Poppins"/>
                <a:ea typeface="Poppins"/>
                <a:cs typeface="Poppins"/>
                <a:sym typeface="Poppins"/>
              </a:rPr>
              <a:t>l</a:t>
            </a:r>
            <a:r>
              <a:rPr b="1" i="0" lang="en" sz="6000" u="none" cap="none" strike="noStrike">
                <a:solidFill>
                  <a:srgbClr val="FF0000"/>
                </a:solidFill>
                <a:highlight>
                  <a:srgbClr val="FFFFFF"/>
                </a:highlight>
                <a:latin typeface="Poppins"/>
                <a:ea typeface="Poppins"/>
                <a:cs typeface="Poppins"/>
                <a:sym typeface="Poppins"/>
              </a:rPr>
              <a:t>i</a:t>
            </a:r>
            <a:r>
              <a:rPr b="1" i="0" lang="en" sz="6000" u="none" cap="none" strike="noStrike">
                <a:solidFill>
                  <a:schemeClr val="accent1"/>
                </a:solidFill>
                <a:highlight>
                  <a:srgbClr val="FFFFFF"/>
                </a:highlight>
                <a:latin typeface="Poppins"/>
                <a:ea typeface="Poppins"/>
                <a:cs typeface="Poppins"/>
                <a:sym typeface="Poppins"/>
              </a:rPr>
              <a:t>p</a:t>
            </a:r>
            <a:r>
              <a:rPr b="1" i="0" lang="en" sz="9454" u="none" cap="none" strike="noStrike">
                <a:solidFill>
                  <a:srgbClr val="242424"/>
                </a:solidFill>
                <a:highlight>
                  <a:srgbClr val="FFFFFF"/>
                </a:highlight>
                <a:latin typeface="Poppins"/>
                <a:ea typeface="Poppins"/>
                <a:cs typeface="Poppins"/>
                <a:sym typeface="Poppins"/>
              </a:rPr>
              <a:t> </a:t>
            </a:r>
            <a:r>
              <a:rPr b="1" i="0" lang="en" sz="6596" u="none" cap="none" strike="noStrike">
                <a:solidFill>
                  <a:srgbClr val="242424"/>
                </a:solidFill>
                <a:highlight>
                  <a:srgbClr val="FFFFFF"/>
                </a:highlight>
                <a:latin typeface="Poppins"/>
                <a:ea typeface="Poppins"/>
                <a:cs typeface="Poppins"/>
                <a:sym typeface="Poppins"/>
              </a:rPr>
              <a:t> </a:t>
            </a:r>
            <a:endParaRPr b="1" i="0" sz="6596"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6176"/>
              <a:buFont typeface="Arial"/>
              <a:buNone/>
            </a:pPr>
            <a:r>
              <a:rPr b="1" i="0" lang="en" sz="4500" u="none" cap="none" strike="noStrike">
                <a:solidFill>
                  <a:schemeClr val="dk1"/>
                </a:solidFill>
                <a:highlight>
                  <a:schemeClr val="lt1"/>
                </a:highlight>
                <a:latin typeface="Poppins"/>
                <a:ea typeface="Poppins"/>
                <a:cs typeface="Poppins"/>
                <a:sym typeface="Poppins"/>
              </a:rPr>
              <a:t>/</a:t>
            </a:r>
            <a:r>
              <a:rPr b="1" i="0" lang="en" sz="4500" u="none" cap="none" strike="noStrike">
                <a:solidFill>
                  <a:schemeClr val="accent1"/>
                </a:solidFill>
                <a:highlight>
                  <a:schemeClr val="lt1"/>
                </a:highlight>
                <a:latin typeface="Poppins"/>
                <a:ea typeface="Poppins"/>
                <a:cs typeface="Poppins"/>
                <a:sym typeface="Poppins"/>
              </a:rPr>
              <a:t>l</a:t>
            </a:r>
            <a:r>
              <a:rPr b="1" i="0" lang="en" sz="4500" u="none" cap="none" strike="noStrike">
                <a:solidFill>
                  <a:schemeClr val="dk1"/>
                </a:solidFill>
                <a:highlight>
                  <a:schemeClr val="lt1"/>
                </a:highlight>
                <a:latin typeface="Poppins"/>
                <a:ea typeface="Poppins"/>
                <a:cs typeface="Poppins"/>
                <a:sym typeface="Poppins"/>
              </a:rPr>
              <a:t>/ </a:t>
            </a:r>
            <a:r>
              <a:rPr b="1" i="0" lang="en" sz="4500" u="none" cap="none" strike="noStrike">
                <a:solidFill>
                  <a:srgbClr val="242424"/>
                </a:solidFill>
                <a:highlight>
                  <a:srgbClr val="FFFFFF"/>
                </a:highlight>
                <a:latin typeface="Poppins"/>
                <a:ea typeface="Poppins"/>
                <a:cs typeface="Poppins"/>
                <a:sym typeface="Poppins"/>
              </a:rPr>
              <a:t>/</a:t>
            </a:r>
            <a:r>
              <a:rPr b="1" i="0" lang="en" sz="4500" u="none" cap="none" strike="noStrike">
                <a:solidFill>
                  <a:srgbClr val="FF0000"/>
                </a:solidFill>
                <a:highlight>
                  <a:srgbClr val="FFFFFF"/>
                </a:highlight>
                <a:latin typeface="Poppins"/>
                <a:ea typeface="Poppins"/>
                <a:cs typeface="Poppins"/>
                <a:sym typeface="Poppins"/>
              </a:rPr>
              <a:t>ĭ</a:t>
            </a:r>
            <a:r>
              <a:rPr b="1" i="0" lang="en" sz="4500" u="none" cap="none" strike="noStrike">
                <a:solidFill>
                  <a:srgbClr val="242424"/>
                </a:solidFill>
                <a:highlight>
                  <a:srgbClr val="FFFFFF"/>
                </a:highlight>
                <a:latin typeface="Poppins"/>
                <a:ea typeface="Poppins"/>
                <a:cs typeface="Poppins"/>
                <a:sym typeface="Poppins"/>
              </a:rPr>
              <a:t>/ /</a:t>
            </a:r>
            <a:r>
              <a:rPr b="1" i="0" lang="en" sz="4500" u="none" cap="none" strike="noStrike">
                <a:solidFill>
                  <a:srgbClr val="006FB6"/>
                </a:solidFill>
                <a:highlight>
                  <a:srgbClr val="FFFFFF"/>
                </a:highlight>
                <a:latin typeface="Poppins"/>
                <a:ea typeface="Poppins"/>
                <a:cs typeface="Poppins"/>
                <a:sym typeface="Poppins"/>
              </a:rPr>
              <a:t>p</a:t>
            </a:r>
            <a:r>
              <a:rPr b="1" i="0" lang="en" sz="4500" u="none" cap="none" strike="noStrike">
                <a:solidFill>
                  <a:srgbClr val="242424"/>
                </a:solidFill>
                <a:highlight>
                  <a:srgbClr val="FFFFFF"/>
                </a:highlight>
                <a:latin typeface="Poppins"/>
                <a:ea typeface="Poppins"/>
                <a:cs typeface="Poppins"/>
                <a:sym typeface="Poppins"/>
              </a:rPr>
              <a:t>/ </a:t>
            </a:r>
            <a:endParaRPr b="1" i="0" sz="45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6176"/>
              <a:buFont typeface="Arial"/>
              <a:buNone/>
            </a:pPr>
            <a:r>
              <a:rPr b="1" i="0" lang="en" sz="4500" u="none" cap="none" strike="noStrike">
                <a:solidFill>
                  <a:srgbClr val="242424"/>
                </a:solidFill>
                <a:highlight>
                  <a:srgbClr val="FFFFFF"/>
                </a:highlight>
                <a:latin typeface="Poppins"/>
                <a:ea typeface="Poppins"/>
                <a:cs typeface="Poppins"/>
                <a:sym typeface="Poppins"/>
              </a:rPr>
              <a:t>= </a:t>
            </a:r>
            <a:r>
              <a:rPr b="1" i="0" lang="en" sz="4500" u="none" cap="none" strike="noStrike">
                <a:solidFill>
                  <a:schemeClr val="accent1"/>
                </a:solidFill>
                <a:highlight>
                  <a:schemeClr val="lt1"/>
                </a:highlight>
                <a:latin typeface="Poppins"/>
                <a:ea typeface="Poppins"/>
                <a:cs typeface="Poppins"/>
                <a:sym typeface="Poppins"/>
              </a:rPr>
              <a:t>l</a:t>
            </a:r>
            <a:r>
              <a:rPr b="1" i="0" lang="en" sz="4500" u="none" cap="none" strike="noStrike">
                <a:solidFill>
                  <a:srgbClr val="FF0000"/>
                </a:solidFill>
                <a:highlight>
                  <a:srgbClr val="FFFFFF"/>
                </a:highlight>
                <a:latin typeface="Poppins"/>
                <a:ea typeface="Poppins"/>
                <a:cs typeface="Poppins"/>
                <a:sym typeface="Poppins"/>
              </a:rPr>
              <a:t>i</a:t>
            </a:r>
            <a:r>
              <a:rPr b="1" i="0" lang="en" sz="4500" u="none" cap="none" strike="noStrike">
                <a:solidFill>
                  <a:srgbClr val="006FB6"/>
                </a:solidFill>
                <a:highlight>
                  <a:srgbClr val="FFFFFF"/>
                </a:highlight>
                <a:latin typeface="Poppins"/>
                <a:ea typeface="Poppins"/>
                <a:cs typeface="Poppins"/>
                <a:sym typeface="Poppins"/>
              </a:rPr>
              <a:t>p </a:t>
            </a:r>
            <a:endParaRPr b="1" i="0" sz="4500" u="none" cap="none" strike="noStrike">
              <a:solidFill>
                <a:srgbClr val="006FB6"/>
              </a:solidFill>
              <a:highlight>
                <a:srgbClr val="FFFFFF"/>
              </a:highlight>
              <a:latin typeface="Poppins"/>
              <a:ea typeface="Poppins"/>
              <a:cs typeface="Poppins"/>
              <a:sym typeface="Poppins"/>
            </a:endParaRPr>
          </a:p>
          <a:p>
            <a:pPr indent="0" lvl="1" marL="1005200" marR="0" rtl="0" algn="l">
              <a:lnSpc>
                <a:spcPct val="150000"/>
              </a:lnSpc>
              <a:spcBef>
                <a:spcPts val="0"/>
              </a:spcBef>
              <a:spcAft>
                <a:spcPts val="0"/>
              </a:spcAft>
              <a:buClr>
                <a:srgbClr val="000000"/>
              </a:buClr>
              <a:buSzPts val="2199"/>
              <a:buFont typeface="Arial"/>
              <a:buNone/>
            </a:pPr>
            <a:r>
              <a:t/>
            </a:r>
            <a:endParaRPr b="1" i="0" sz="2199" u="none" cap="none" strike="noStrike">
              <a:solidFill>
                <a:srgbClr val="242424"/>
              </a:solidFill>
              <a:latin typeface="Poppins"/>
              <a:ea typeface="Poppins"/>
              <a:cs typeface="Poppins"/>
              <a:sym typeface="Poppins"/>
            </a:endParaRPr>
          </a:p>
        </p:txBody>
      </p:sp>
      <p:sp>
        <p:nvSpPr>
          <p:cNvPr id="49" name="Google Shape;49;p8"/>
          <p:cNvSpPr/>
          <p:nvPr/>
        </p:nvSpPr>
        <p:spPr>
          <a:xfrm>
            <a:off x="12210550" y="3129250"/>
            <a:ext cx="2236800" cy="2262900"/>
          </a:xfrm>
          <a:prstGeom prst="roundRect">
            <a:avLst>
              <a:gd fmla="val 4846" name="adj"/>
            </a:avLst>
          </a:prstGeom>
          <a:solidFill>
            <a:srgbClr val="006FB6"/>
          </a:solidFill>
          <a:ln>
            <a:noFill/>
          </a:ln>
        </p:spPr>
        <p:txBody>
          <a:bodyPr anchorCtr="0" anchor="ctr" bIns="201000" lIns="0" spcFirstLastPara="1" rIns="0" wrap="square" tIns="201000">
            <a:noAutofit/>
          </a:bodyPr>
          <a:lstStyle/>
          <a:p>
            <a:pPr indent="0" lvl="0" marL="0" marR="0" rtl="0" algn="ctr">
              <a:lnSpc>
                <a:spcPct val="100000"/>
              </a:lnSpc>
              <a:spcBef>
                <a:spcPts val="0"/>
              </a:spcBef>
              <a:spcAft>
                <a:spcPts val="0"/>
              </a:spcAft>
              <a:buClr>
                <a:srgbClr val="000000"/>
              </a:buClr>
              <a:buSzPts val="3408"/>
              <a:buFont typeface="Arial"/>
              <a:buNone/>
            </a:pPr>
            <a:r>
              <a:rPr b="1" i="0" lang="en" sz="3408" u="none" cap="none" strike="noStrike">
                <a:solidFill>
                  <a:srgbClr val="FFFFFF"/>
                </a:solidFill>
                <a:latin typeface="Poppins"/>
                <a:ea typeface="Poppins"/>
                <a:cs typeface="Poppins"/>
                <a:sym typeface="Poppins"/>
              </a:rPr>
              <a:t>CVC </a:t>
            </a:r>
            <a:endParaRPr b="1" i="0" sz="3408" u="none" cap="none" strike="noStrike">
              <a:solidFill>
                <a:srgbClr val="FFFFFF"/>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408"/>
              <a:buFont typeface="Arial"/>
              <a:buNone/>
            </a:pPr>
            <a:r>
              <a:rPr b="1" i="0" lang="en" sz="3408" u="none" cap="none" strike="noStrike">
                <a:solidFill>
                  <a:srgbClr val="FFFFFF"/>
                </a:solidFill>
                <a:latin typeface="Poppins"/>
                <a:ea typeface="Poppins"/>
                <a:cs typeface="Poppins"/>
                <a:sym typeface="Poppins"/>
              </a:rPr>
              <a:t>Words  </a:t>
            </a:r>
            <a:endParaRPr b="1" i="0" sz="3408" u="none" cap="none" strike="noStrike">
              <a:solidFill>
                <a:srgbClr val="FFFFFF"/>
              </a:solidFill>
              <a:latin typeface="Poppins"/>
              <a:ea typeface="Poppins"/>
              <a:cs typeface="Poppins"/>
              <a:sym typeface="Poppins"/>
            </a:endParaRPr>
          </a:p>
        </p:txBody>
      </p:sp>
      <p:sp>
        <p:nvSpPr>
          <p:cNvPr id="50" name="Google Shape;50;p8"/>
          <p:cNvSpPr/>
          <p:nvPr/>
        </p:nvSpPr>
        <p:spPr>
          <a:xfrm>
            <a:off x="11923747" y="5814218"/>
            <a:ext cx="2733900" cy="12060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pic>
        <p:nvPicPr>
          <p:cNvPr id="51" name="Google Shape;51;p8"/>
          <p:cNvPicPr preferRelativeResize="0"/>
          <p:nvPr/>
        </p:nvPicPr>
        <p:blipFill rotWithShape="1">
          <a:blip r:embed="rId4">
            <a:alphaModFix/>
          </a:blip>
          <a:srcRect b="0" l="9" r="6" t="0"/>
          <a:stretch/>
        </p:blipFill>
        <p:spPr>
          <a:xfrm>
            <a:off x="7977049" y="3190393"/>
            <a:ext cx="10264000" cy="7268546"/>
          </a:xfrm>
          <a:prstGeom prst="rect">
            <a:avLst/>
          </a:prstGeom>
          <a:noFill/>
          <a:ln>
            <a:noFill/>
          </a:ln>
        </p:spPr>
      </p:pic>
      <p:pic>
        <p:nvPicPr>
          <p:cNvPr id="52" name="Google Shape;52;p8"/>
          <p:cNvPicPr preferRelativeResize="0"/>
          <p:nvPr/>
        </p:nvPicPr>
        <p:blipFill rotWithShape="1">
          <a:blip r:embed="rId5">
            <a:alphaModFix/>
          </a:blip>
          <a:srcRect b="514" l="0" r="0" t="514"/>
          <a:stretch/>
        </p:blipFill>
        <p:spPr>
          <a:xfrm>
            <a:off x="13525698" y="6316899"/>
            <a:ext cx="3418651" cy="3300566"/>
          </a:xfrm>
          <a:prstGeom prst="rect">
            <a:avLst/>
          </a:prstGeom>
          <a:noFill/>
          <a:ln>
            <a:noFill/>
          </a:ln>
        </p:spPr>
      </p:pic>
      <p:pic>
        <p:nvPicPr>
          <p:cNvPr id="53" name="Google Shape;53;p8"/>
          <p:cNvPicPr preferRelativeResize="0"/>
          <p:nvPr/>
        </p:nvPicPr>
        <p:blipFill rotWithShape="1">
          <a:blip r:embed="rId6">
            <a:alphaModFix/>
          </a:blip>
          <a:srcRect b="0" l="0" r="0" t="0"/>
          <a:stretch/>
        </p:blipFill>
        <p:spPr>
          <a:xfrm>
            <a:off x="8755235" y="6364057"/>
            <a:ext cx="3418652" cy="3253408"/>
          </a:xfrm>
          <a:prstGeom prst="rect">
            <a:avLst/>
          </a:prstGeom>
          <a:noFill/>
          <a:ln>
            <a:noFill/>
          </a:ln>
        </p:spPr>
      </p:pic>
      <p:pic>
        <p:nvPicPr>
          <p:cNvPr id="54" name="Google Shape;54;p8"/>
          <p:cNvPicPr preferRelativeResize="0"/>
          <p:nvPr/>
        </p:nvPicPr>
        <p:blipFill rotWithShape="1">
          <a:blip r:embed="rId7">
            <a:alphaModFix/>
          </a:blip>
          <a:srcRect b="0" l="0" r="0" t="0"/>
          <a:stretch/>
        </p:blipFill>
        <p:spPr>
          <a:xfrm>
            <a:off x="15379419" y="2332964"/>
            <a:ext cx="3486060" cy="3300587"/>
          </a:xfrm>
          <a:prstGeom prst="rect">
            <a:avLst/>
          </a:prstGeom>
          <a:noFill/>
          <a:ln>
            <a:noFill/>
          </a:ln>
        </p:spPr>
      </p:pic>
      <p:pic>
        <p:nvPicPr>
          <p:cNvPr id="55" name="Google Shape;55;p8"/>
          <p:cNvPicPr preferRelativeResize="0"/>
          <p:nvPr/>
        </p:nvPicPr>
        <p:blipFill rotWithShape="1">
          <a:blip r:embed="rId8">
            <a:alphaModFix/>
          </a:blip>
          <a:srcRect b="0" l="0" r="0" t="0"/>
          <a:stretch/>
        </p:blipFill>
        <p:spPr>
          <a:xfrm>
            <a:off x="7753784" y="2332965"/>
            <a:ext cx="3418652" cy="3300584"/>
          </a:xfrm>
          <a:prstGeom prst="rect">
            <a:avLst/>
          </a:prstGeom>
          <a:noFill/>
          <a:ln>
            <a:noFill/>
          </a:ln>
        </p:spPr>
      </p:pic>
      <p:sp>
        <p:nvSpPr>
          <p:cNvPr id="56" name="Google Shape;56;p8"/>
          <p:cNvSpPr txBox="1"/>
          <p:nvPr/>
        </p:nvSpPr>
        <p:spPr>
          <a:xfrm>
            <a:off x="610316" y="6314727"/>
            <a:ext cx="6058500" cy="26688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
        <p:nvSpPr>
          <p:cNvPr id="57" name="Google Shape;57;p8"/>
          <p:cNvSpPr txBox="1"/>
          <p:nvPr>
            <p:ph type="title"/>
          </p:nvPr>
        </p:nvSpPr>
        <p:spPr>
          <a:xfrm>
            <a:off x="610317" y="626011"/>
            <a:ext cx="6058496"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Introduce the sounds</a:t>
            </a:r>
            <a:endParaRPr/>
          </a:p>
        </p:txBody>
      </p:sp>
      <p:grpSp>
        <p:nvGrpSpPr>
          <p:cNvPr id="58" name="Google Shape;58;p8"/>
          <p:cNvGrpSpPr/>
          <p:nvPr/>
        </p:nvGrpSpPr>
        <p:grpSpPr>
          <a:xfrm>
            <a:off x="599448" y="3308558"/>
            <a:ext cx="2489999" cy="2588607"/>
            <a:chOff x="599452" y="3110429"/>
            <a:chExt cx="2680589" cy="2786745"/>
          </a:xfrm>
        </p:grpSpPr>
        <p:sp>
          <p:nvSpPr>
            <p:cNvPr id="59" name="Google Shape;59;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pic>
          <p:nvPicPr>
            <p:cNvPr id="60" name="Google Shape;60;p8"/>
            <p:cNvPicPr preferRelativeResize="0"/>
            <p:nvPr/>
          </p:nvPicPr>
          <p:blipFill rotWithShape="1">
            <a:blip r:embed="rId9">
              <a:alphaModFix/>
            </a:blip>
            <a:srcRect b="0" l="0" r="0" t="0"/>
            <a:stretch/>
          </p:blipFill>
          <p:spPr>
            <a:xfrm>
              <a:off x="1219191" y="3110429"/>
              <a:ext cx="1442294" cy="2697122"/>
            </a:xfrm>
            <a:prstGeom prst="rect">
              <a:avLst/>
            </a:prstGeom>
            <a:noFill/>
            <a:ln>
              <a:noFill/>
            </a:ln>
          </p:spPr>
        </p:pic>
        <p:sp>
          <p:nvSpPr>
            <p:cNvPr id="61" name="Google Shape;61;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sp>
          <p:nvSpPr>
            <p:cNvPr id="62" name="Google Shape;62;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grpSp>
      <p:pic>
        <p:nvPicPr>
          <p:cNvPr id="63" name="Google Shape;63;p8"/>
          <p:cNvPicPr preferRelativeResize="0"/>
          <p:nvPr/>
        </p:nvPicPr>
        <p:blipFill rotWithShape="1">
          <a:blip r:embed="rId10">
            <a:alphaModFix/>
          </a:blip>
          <a:srcRect b="0" l="0" r="0" t="0"/>
          <a:stretch/>
        </p:blipFill>
        <p:spPr>
          <a:xfrm>
            <a:off x="11598895" y="2364727"/>
            <a:ext cx="3418650" cy="3298426"/>
          </a:xfrm>
          <a:prstGeom prst="rect">
            <a:avLst/>
          </a:prstGeom>
          <a:noFill/>
          <a:ln>
            <a:noFill/>
          </a:ln>
        </p:spPr>
      </p:pic>
      <p:pic>
        <p:nvPicPr>
          <p:cNvPr id="64" name="Google Shape;64;p8"/>
          <p:cNvPicPr preferRelativeResize="0"/>
          <p:nvPr/>
        </p:nvPicPr>
        <p:blipFill rotWithShape="1">
          <a:blip r:embed="rId11">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7"/>
                                        </p:tgtEl>
                                        <p:attrNameLst>
                                          <p:attrName>style.visibility</p:attrName>
                                        </p:attrNameLst>
                                      </p:cBhvr>
                                      <p:to>
                                        <p:strVal val="visible"/>
                                      </p:to>
                                    </p:set>
                                    <p:animEffect filter="fade" transition="in">
                                      <p:cBhvr>
                                        <p:cTn dur="1000"/>
                                        <p:tgtEl>
                                          <p:spTgt spid="47"/>
                                        </p:tgtEl>
                                      </p:cBhvr>
                                    </p:animEffect>
                                  </p:childTnLst>
                                </p:cTn>
                              </p:par>
                              <p:par>
                                <p:cTn fill="hold" nodeType="with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1000"/>
                                        <p:tgtEl>
                                          <p:spTgt spid="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1000"/>
                                        <p:tgtEl>
                                          <p:spTgt spid="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1000"/>
                                        <p:tgtEl>
                                          <p:spTgt spid="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
                                        </p:tgtEl>
                                        <p:attrNameLst>
                                          <p:attrName>style.visibility</p:attrName>
                                        </p:attrNameLst>
                                      </p:cBhvr>
                                      <p:to>
                                        <p:strVal val="visible"/>
                                      </p:to>
                                    </p:set>
                                    <p:animEffect filter="fade" transition="in">
                                      <p:cBhvr>
                                        <p:cTn dur="200"/>
                                        <p:tgtEl>
                                          <p:spTgt spid="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9"/>
          <p:cNvPicPr preferRelativeResize="0"/>
          <p:nvPr/>
        </p:nvPicPr>
        <p:blipFill rotWithShape="1">
          <a:blip r:embed="rId3">
            <a:alphaModFix/>
          </a:blip>
          <a:srcRect b="0" l="0" r="0" t="0"/>
          <a:stretch/>
        </p:blipFill>
        <p:spPr>
          <a:xfrm rot="5400000">
            <a:off x="7280703" y="2220804"/>
            <a:ext cx="9940413" cy="7032638"/>
          </a:xfrm>
          <a:prstGeom prst="rect">
            <a:avLst/>
          </a:prstGeom>
          <a:noFill/>
          <a:ln>
            <a:noFill/>
          </a:ln>
        </p:spPr>
      </p:pic>
      <p:sp>
        <p:nvSpPr>
          <p:cNvPr id="71" name="Google Shape;71;p9"/>
          <p:cNvSpPr txBox="1"/>
          <p:nvPr/>
        </p:nvSpPr>
        <p:spPr>
          <a:xfrm>
            <a:off x="9856813" y="1906538"/>
            <a:ext cx="4206823" cy="2476076"/>
          </a:xfrm>
          <a:prstGeom prst="rect">
            <a:avLst/>
          </a:prstGeom>
          <a:noFill/>
          <a:ln>
            <a:noFill/>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13700"/>
              <a:buFont typeface="Arial"/>
              <a:buNone/>
            </a:pPr>
            <a:r>
              <a:rPr b="1" i="0" lang="en" sz="13700" u="none" cap="none" strike="noStrike">
                <a:solidFill>
                  <a:schemeClr val="lt1"/>
                </a:solidFill>
                <a:latin typeface="Poppins"/>
                <a:ea typeface="Poppins"/>
                <a:cs typeface="Poppins"/>
                <a:sym typeface="Poppins"/>
              </a:rPr>
              <a:t>dud</a:t>
            </a:r>
            <a:endParaRPr b="1" i="0" sz="13700" u="none" cap="none" strike="noStrike">
              <a:solidFill>
                <a:schemeClr val="lt1"/>
              </a:solidFill>
              <a:latin typeface="Poppins"/>
              <a:ea typeface="Poppins"/>
              <a:cs typeface="Poppins"/>
              <a:sym typeface="Poppins"/>
            </a:endParaRPr>
          </a:p>
        </p:txBody>
      </p:sp>
      <p:sp>
        <p:nvSpPr>
          <p:cNvPr id="72" name="Google Shape;72;p9"/>
          <p:cNvSpPr txBox="1"/>
          <p:nvPr/>
        </p:nvSpPr>
        <p:spPr>
          <a:xfrm>
            <a:off x="10076318" y="5886492"/>
            <a:ext cx="5832036" cy="2641631"/>
          </a:xfrm>
          <a:prstGeom prst="rect">
            <a:avLst/>
          </a:prstGeom>
          <a:noFill/>
          <a:ln>
            <a:noFill/>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13700"/>
              <a:buFont typeface="Arial"/>
              <a:buNone/>
            </a:pPr>
            <a:r>
              <a:rPr b="1" i="0" lang="en" sz="13700" u="none" cap="none" strike="noStrike">
                <a:solidFill>
                  <a:schemeClr val="lt1"/>
                </a:solidFill>
                <a:latin typeface="Poppins"/>
                <a:ea typeface="Poppins"/>
                <a:cs typeface="Poppins"/>
                <a:sym typeface="Poppins"/>
              </a:rPr>
              <a:t>hem</a:t>
            </a:r>
            <a:endParaRPr b="1" i="0" sz="13700" u="none" cap="none" strike="noStrike">
              <a:solidFill>
                <a:schemeClr val="lt1"/>
              </a:solidFill>
              <a:latin typeface="Poppins"/>
              <a:ea typeface="Poppins"/>
              <a:cs typeface="Poppins"/>
              <a:sym typeface="Poppins"/>
            </a:endParaRPr>
          </a:p>
        </p:txBody>
      </p:sp>
      <p:sp>
        <p:nvSpPr>
          <p:cNvPr id="73" name="Google Shape;73;p9"/>
          <p:cNvSpPr/>
          <p:nvPr/>
        </p:nvSpPr>
        <p:spPr>
          <a:xfrm>
            <a:off x="10517744" y="4096328"/>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4" name="Google Shape;74;p9"/>
          <p:cNvSpPr/>
          <p:nvPr/>
        </p:nvSpPr>
        <p:spPr>
          <a:xfrm>
            <a:off x="11699498" y="4096328"/>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5" name="Google Shape;75;p9"/>
          <p:cNvSpPr/>
          <p:nvPr/>
        </p:nvSpPr>
        <p:spPr>
          <a:xfrm>
            <a:off x="12992336" y="4096328"/>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6" name="Google Shape;76;p9"/>
          <p:cNvSpPr/>
          <p:nvPr/>
        </p:nvSpPr>
        <p:spPr>
          <a:xfrm>
            <a:off x="10517744" y="8336514"/>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7" name="Google Shape;77;p9"/>
          <p:cNvSpPr/>
          <p:nvPr/>
        </p:nvSpPr>
        <p:spPr>
          <a:xfrm>
            <a:off x="11874617" y="8336514"/>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8" name="Google Shape;78;p9"/>
          <p:cNvSpPr/>
          <p:nvPr/>
        </p:nvSpPr>
        <p:spPr>
          <a:xfrm>
            <a:off x="13342520" y="8336514"/>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9" name="Google Shape;79;p9"/>
          <p:cNvSpPr/>
          <p:nvPr/>
        </p:nvSpPr>
        <p:spPr>
          <a:xfrm>
            <a:off x="10406798" y="4689705"/>
            <a:ext cx="3136978"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80" name="Google Shape;80;p9"/>
          <p:cNvSpPr/>
          <p:nvPr/>
        </p:nvSpPr>
        <p:spPr>
          <a:xfrm>
            <a:off x="10406796" y="8958528"/>
            <a:ext cx="3505685"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81" name="Google Shape;81;p9"/>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2" name="Google Shape;82;p9"/>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sp>
        <p:nvSpPr>
          <p:cNvPr id="83" name="Google Shape;83;p9"/>
          <p:cNvSpPr txBox="1"/>
          <p:nvPr>
            <p:ph type="title"/>
          </p:nvPr>
        </p:nvSpPr>
        <p:spPr>
          <a:xfrm>
            <a:off x="610317" y="626011"/>
            <a:ext cx="6216152"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Blend </a:t>
            </a:r>
            <a:br>
              <a:rPr lang="en" sz="7600"/>
            </a:br>
            <a:r>
              <a:rPr lang="en" sz="7600"/>
              <a:t>the sounds</a:t>
            </a:r>
            <a:endParaRPr/>
          </a:p>
        </p:txBody>
      </p:sp>
      <p:sp>
        <p:nvSpPr>
          <p:cNvPr id="84" name="Google Shape;84;p9"/>
          <p:cNvSpPr txBox="1"/>
          <p:nvPr/>
        </p:nvSpPr>
        <p:spPr>
          <a:xfrm>
            <a:off x="610316" y="5924331"/>
            <a:ext cx="5979669"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a:t>
            </a:r>
            <a:br>
              <a:rPr b="1" i="0" lang="en" sz="3450" u="none" cap="none" strike="noStrike">
                <a:solidFill>
                  <a:srgbClr val="0071B5"/>
                </a:solidFill>
                <a:latin typeface="Poppins"/>
                <a:ea typeface="Poppins"/>
                <a:cs typeface="Poppins"/>
                <a:sym typeface="Poppins"/>
              </a:rPr>
            </a:br>
            <a:r>
              <a:rPr b="1" i="0" lang="en" sz="3450" u="none" cap="none" strike="noStrike">
                <a:solidFill>
                  <a:srgbClr val="0071B5"/>
                </a:solidFill>
                <a:latin typeface="Poppins"/>
                <a:ea typeface="Poppins"/>
                <a:cs typeface="Poppins"/>
                <a:sym typeface="Poppins"/>
              </a:rPr>
              <a:t>the words smoothly!</a:t>
            </a:r>
            <a:endParaRPr b="0" i="0" sz="1400" u="none" cap="none" strike="noStrike">
              <a:solidFill>
                <a:srgbClr val="000000"/>
              </a:solidFill>
              <a:latin typeface="Arial"/>
              <a:ea typeface="Arial"/>
              <a:cs typeface="Arial"/>
              <a:sym typeface="Arial"/>
            </a:endParaRPr>
          </a:p>
        </p:txBody>
      </p:sp>
      <p:pic>
        <p:nvPicPr>
          <p:cNvPr id="85" name="Google Shape;85;p9"/>
          <p:cNvPicPr preferRelativeResize="0"/>
          <p:nvPr/>
        </p:nvPicPr>
        <p:blipFill rotWithShape="1">
          <a:blip r:embed="rId5">
            <a:alphaModFix/>
          </a:blip>
          <a:srcRect b="0" l="0" r="0" t="0"/>
          <a:stretch/>
        </p:blipFill>
        <p:spPr>
          <a:xfrm>
            <a:off x="610315" y="3236871"/>
            <a:ext cx="2781813" cy="235671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par>
                                <p:cTn fill="hold" nodeType="withEffect" presetClass="exit" presetID="1" presetSubtype="0">
                                  <p:stCondLst>
                                    <p:cond delay="0"/>
                                  </p:stCondLst>
                                  <p:childTnLst>
                                    <p:set>
                                      <p:cBhvr>
                                        <p:cTn dur="1" fill="hold">
                                          <p:stCondLst>
                                            <p:cond delay="1"/>
                                          </p:stCondLst>
                                        </p:cTn>
                                        <p:tgtEl>
                                          <p:spTgt spid="7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grpSp>
        <p:nvGrpSpPr>
          <p:cNvPr id="91" name="Google Shape;91;p10"/>
          <p:cNvGrpSpPr/>
          <p:nvPr/>
        </p:nvGrpSpPr>
        <p:grpSpPr>
          <a:xfrm>
            <a:off x="7402331" y="2627019"/>
            <a:ext cx="11605307" cy="6810769"/>
            <a:chOff x="5784675" y="818500"/>
            <a:chExt cx="2737800" cy="1941900"/>
          </a:xfrm>
        </p:grpSpPr>
        <p:sp>
          <p:nvSpPr>
            <p:cNvPr id="92" name="Google Shape;92;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3" name="Google Shape;93;p10"/>
            <p:cNvSpPr/>
            <p:nvPr/>
          </p:nvSpPr>
          <p:spPr>
            <a:xfrm>
              <a:off x="5976520" y="949489"/>
              <a:ext cx="2354100" cy="168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15000"/>
                </a:lnSpc>
                <a:spcBef>
                  <a:spcPts val="0"/>
                </a:spcBef>
                <a:spcAft>
                  <a:spcPts val="0"/>
                </a:spcAft>
                <a:buClr>
                  <a:srgbClr val="000000"/>
                </a:buClr>
                <a:buSzPts val="4000"/>
                <a:buFont typeface="Arial"/>
                <a:buNone/>
              </a:pPr>
              <a:r>
                <a:rPr b="1" i="0" lang="en" sz="4000" u="none" cap="none" strike="noStrike">
                  <a:solidFill>
                    <a:schemeClr val="accent1"/>
                  </a:solidFill>
                  <a:latin typeface="Poppins"/>
                  <a:ea typeface="Poppins"/>
                  <a:cs typeface="Poppins"/>
                  <a:sym typeface="Poppins"/>
                </a:rPr>
                <a:t>Zip and the Pup</a:t>
              </a:r>
              <a:endParaRPr b="1" i="0" sz="4000" u="none" cap="none" strike="noStrike">
                <a:solidFill>
                  <a:schemeClr val="accent1"/>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4000"/>
                <a:buFont typeface="Arial"/>
                <a:buNone/>
              </a:pPr>
              <a:r>
                <a:rPr b="0" i="0" lang="en" sz="4000" u="none" cap="none" strike="noStrike">
                  <a:solidFill>
                    <a:schemeClr val="accent1"/>
                  </a:solidFill>
                  <a:latin typeface="Poppins"/>
                  <a:ea typeface="Poppins"/>
                  <a:cs typeface="Poppins"/>
                  <a:sym typeface="Poppins"/>
                </a:rPr>
                <a:t>I like Zip the dog.</a:t>
              </a:r>
              <a:endParaRPr b="0" i="0" sz="4000" u="none" cap="none" strike="noStrike">
                <a:solidFill>
                  <a:schemeClr val="accent1"/>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4000"/>
                <a:buFont typeface="Arial"/>
                <a:buNone/>
              </a:pPr>
              <a:r>
                <a:rPr b="0" i="0" lang="en" sz="4000" u="none" cap="none" strike="noStrike">
                  <a:solidFill>
                    <a:schemeClr val="accent1"/>
                  </a:solidFill>
                  <a:latin typeface="Poppins"/>
                  <a:ea typeface="Poppins"/>
                  <a:cs typeface="Poppins"/>
                  <a:sym typeface="Poppins"/>
                </a:rPr>
                <a:t>Zip and I play.</a:t>
              </a:r>
              <a:endParaRPr b="0" i="0" sz="4000" u="none" cap="none" strike="noStrike">
                <a:solidFill>
                  <a:schemeClr val="accent1"/>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4000"/>
                <a:buFont typeface="Arial"/>
                <a:buNone/>
              </a:pPr>
              <a:r>
                <a:rPr b="0" i="0" lang="en" sz="4000" u="none" cap="none" strike="noStrike">
                  <a:solidFill>
                    <a:schemeClr val="accent1"/>
                  </a:solidFill>
                  <a:latin typeface="Poppins"/>
                  <a:ea typeface="Poppins"/>
                  <a:cs typeface="Poppins"/>
                  <a:sym typeface="Poppins"/>
                </a:rPr>
                <a:t>I got a fat pup.</a:t>
              </a:r>
              <a:endParaRPr b="0" i="0" sz="4000" u="none" cap="none" strike="noStrike">
                <a:solidFill>
                  <a:schemeClr val="accent1"/>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4000"/>
                <a:buFont typeface="Arial"/>
                <a:buNone/>
              </a:pPr>
              <a:r>
                <a:rPr b="0" i="0" lang="en" sz="4000" u="none" cap="none" strike="noStrike">
                  <a:solidFill>
                    <a:schemeClr val="accent1"/>
                  </a:solidFill>
                  <a:latin typeface="Poppins"/>
                  <a:ea typeface="Poppins"/>
                  <a:cs typeface="Poppins"/>
                  <a:sym typeface="Poppins"/>
                </a:rPr>
                <a:t>Can Zip and the pup play?</a:t>
              </a:r>
              <a:endParaRPr b="0" i="0" sz="4000" u="none" cap="none" strike="noStrike">
                <a:solidFill>
                  <a:schemeClr val="accent1"/>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4000"/>
                <a:buFont typeface="Arial"/>
                <a:buNone/>
              </a:pPr>
              <a:r>
                <a:rPr b="0" i="0" lang="en" sz="4000" u="none" cap="none" strike="noStrike">
                  <a:solidFill>
                    <a:schemeClr val="accent1"/>
                  </a:solidFill>
                  <a:latin typeface="Poppins"/>
                  <a:ea typeface="Poppins"/>
                  <a:cs typeface="Poppins"/>
                  <a:sym typeface="Poppins"/>
                </a:rPr>
                <a:t>The fat pup can sit on Zip.</a:t>
              </a:r>
              <a:endParaRPr b="0" i="0" sz="4000" u="none" cap="none" strike="noStrike">
                <a:solidFill>
                  <a:schemeClr val="accent1"/>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4000"/>
                <a:buFont typeface="Arial"/>
                <a:buNone/>
              </a:pPr>
              <a:r>
                <a:rPr b="0" i="0" lang="en" sz="4000" u="none" cap="none" strike="noStrike">
                  <a:solidFill>
                    <a:schemeClr val="accent1"/>
                  </a:solidFill>
                  <a:latin typeface="Poppins"/>
                  <a:ea typeface="Poppins"/>
                  <a:cs typeface="Poppins"/>
                  <a:sym typeface="Poppins"/>
                </a:rPr>
                <a:t>The pup got on top.</a:t>
              </a:r>
              <a:endParaRPr b="0" i="0" sz="4000" u="none" cap="none" strike="noStrike">
                <a:solidFill>
                  <a:schemeClr val="accent1"/>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4000"/>
                <a:buFont typeface="Arial"/>
                <a:buNone/>
              </a:pPr>
              <a:r>
                <a:rPr b="0" i="0" lang="en" sz="4000" u="none" cap="none" strike="noStrike">
                  <a:solidFill>
                    <a:schemeClr val="accent1"/>
                  </a:solidFill>
                  <a:latin typeface="Poppins"/>
                  <a:ea typeface="Poppins"/>
                  <a:cs typeface="Poppins"/>
                  <a:sym typeface="Poppins"/>
                </a:rPr>
                <a:t>But the pup fell off Zip.</a:t>
              </a:r>
              <a:endParaRPr b="1" i="0" sz="8000" u="none" cap="none" strike="noStrike">
                <a:solidFill>
                  <a:schemeClr val="accent1"/>
                </a:solidFill>
                <a:latin typeface="Poppins"/>
                <a:ea typeface="Poppins"/>
                <a:cs typeface="Poppins"/>
                <a:sym typeface="Poppins"/>
              </a:endParaRPr>
            </a:p>
          </p:txBody>
        </p:sp>
      </p:grpSp>
      <p:sp>
        <p:nvSpPr>
          <p:cNvPr id="94" name="Google Shape;94;p10"/>
          <p:cNvSpPr/>
          <p:nvPr/>
        </p:nvSpPr>
        <p:spPr>
          <a:xfrm>
            <a:off x="10981944" y="3174924"/>
            <a:ext cx="4444869" cy="7920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5" name="Google Shape;95;p10"/>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96" name="Google Shape;96;p10"/>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97" name="Google Shape;97;p10"/>
          <p:cNvSpPr txBox="1"/>
          <p:nvPr>
            <p:ph type="title"/>
          </p:nvPr>
        </p:nvSpPr>
        <p:spPr>
          <a:xfrm>
            <a:off x="610316" y="626011"/>
            <a:ext cx="6288801"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Read </a:t>
            </a:r>
            <a:br>
              <a:rPr lang="en" sz="7600"/>
            </a:br>
            <a:r>
              <a:rPr lang="en" sz="7600"/>
              <a:t>the words</a:t>
            </a:r>
            <a:endParaRPr/>
          </a:p>
        </p:txBody>
      </p:sp>
      <p:sp>
        <p:nvSpPr>
          <p:cNvPr id="98" name="Google Shape;98;p10"/>
          <p:cNvSpPr txBox="1"/>
          <p:nvPr/>
        </p:nvSpPr>
        <p:spPr>
          <a:xfrm>
            <a:off x="610316" y="6129542"/>
            <a:ext cx="6042732"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0" i="0" sz="1400" u="none" cap="none" strike="noStrike">
              <a:solidFill>
                <a:srgbClr val="000000"/>
              </a:solidFill>
              <a:latin typeface="Arial"/>
              <a:ea typeface="Arial"/>
              <a:cs typeface="Arial"/>
              <a:sym typeface="Arial"/>
            </a:endParaRPr>
          </a:p>
        </p:txBody>
      </p:sp>
      <p:pic>
        <p:nvPicPr>
          <p:cNvPr id="99" name="Google Shape;99;p10"/>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00" name="Google Shape;100;p10"/>
          <p:cNvPicPr preferRelativeResize="0"/>
          <p:nvPr/>
        </p:nvPicPr>
        <p:blipFill rotWithShape="1">
          <a:blip r:embed="rId5">
            <a:alphaModFix/>
          </a:blip>
          <a:srcRect b="0" l="0" r="0" t="0"/>
          <a:stretch/>
        </p:blipFill>
        <p:spPr>
          <a:xfrm>
            <a:off x="17148200" y="9747775"/>
            <a:ext cx="2052951" cy="148365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1000"/>
                                        <p:tgtEl>
                                          <p:spTgt spid="91"/>
                                        </p:tgtEl>
                                        <p:attrNameLst>
                                          <p:attrName>ppt_w</p:attrName>
                                        </p:attrNameLst>
                                      </p:cBhvr>
                                      <p:tavLst>
                                        <p:tav fmla="" tm="0">
                                          <p:val>
                                            <p:strVal val="0"/>
                                          </p:val>
                                        </p:tav>
                                        <p:tav fmla="" tm="100000">
                                          <p:val>
                                            <p:strVal val="#ppt_w"/>
                                          </p:val>
                                        </p:tav>
                                      </p:tavLst>
                                    </p:anim>
                                    <p:anim calcmode="lin" valueType="num">
                                      <p:cBhvr additive="base">
                                        <p:cTn dur="1000"/>
                                        <p:tgtEl>
                                          <p:spTgt spid="9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par>
                          <p:cTn fill="hold">
                            <p:stCondLst>
                              <p:cond delay="1000"/>
                            </p:stCondLst>
                            <p:childTnLst>
                              <p:par>
                                <p:cTn fill="hold" nodeType="afterEffect" presetClass="exit" presetID="1" presetSubtype="0">
                                  <p:stCondLst>
                                    <p:cond delay="0"/>
                                  </p:stCondLst>
                                  <p:childTnLst>
                                    <p:set>
                                      <p:cBhvr>
                                        <p:cTn dur="1" fill="hold">
                                          <p:stCondLst>
                                            <p:cond delay="1"/>
                                          </p:stCondLst>
                                        </p:cTn>
                                        <p:tgtEl>
                                          <p:spTgt spid="9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1"/>
          <p:cNvSpPr txBox="1"/>
          <p:nvPr/>
        </p:nvSpPr>
        <p:spPr>
          <a:xfrm>
            <a:off x="6400102" y="1613408"/>
            <a:ext cx="13493756" cy="7923575"/>
          </a:xfrm>
          <a:prstGeom prst="rect">
            <a:avLst/>
          </a:prstGeom>
          <a:noFill/>
          <a:ln>
            <a:noFill/>
          </a:ln>
        </p:spPr>
        <p:txBody>
          <a:bodyPr anchorCtr="0" anchor="t" bIns="201000" lIns="201000" spcFirstLastPara="1" rIns="201000" wrap="square" tIns="201000">
            <a:noAutofit/>
          </a:bodyPr>
          <a:lstStyle/>
          <a:p>
            <a:pPr indent="0" lvl="1" marL="0" marR="0" rtl="0" algn="ctr">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yam       leg</a:t>
            </a:r>
            <a:endParaRPr b="1" i="0" sz="6376" u="none" cap="none" strike="noStrike">
              <a:solidFill>
                <a:schemeClr val="accent1"/>
              </a:solidFill>
              <a:latin typeface="Poppins"/>
              <a:ea typeface="Poppins"/>
              <a:cs typeface="Poppins"/>
              <a:sym typeface="Poppins"/>
            </a:endParaRPr>
          </a:p>
          <a:p>
            <a:pPr indent="0" lvl="1" marL="3015600" marR="0" rtl="0" algn="l">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 kit         not</a:t>
            </a:r>
            <a:endParaRPr b="1" i="0" sz="12092" u="none" cap="none" strike="noStrike">
              <a:solidFill>
                <a:schemeClr val="accent1"/>
              </a:solidFill>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sub</a:t>
            </a:r>
            <a:endParaRPr b="1" i="0" sz="8355" u="none" cap="none" strike="noStrike">
              <a:solidFill>
                <a:schemeClr val="accent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8355"/>
              <a:buFont typeface="Arial"/>
              <a:buNone/>
            </a:pPr>
            <a:r>
              <a:t/>
            </a:r>
            <a:endParaRPr b="1" i="0" sz="8355" u="none" cap="none" strike="noStrike">
              <a:solidFill>
                <a:schemeClr val="accent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8355"/>
              <a:buFont typeface="Arial"/>
              <a:buNone/>
            </a:pPr>
            <a:r>
              <a:t/>
            </a:r>
            <a:endParaRPr b="1" i="0" sz="8355" u="none" cap="none" strike="noStrike">
              <a:solidFill>
                <a:schemeClr val="accent1"/>
              </a:solidFill>
              <a:highlight>
                <a:srgbClr val="FFFFFF"/>
              </a:highlight>
              <a:latin typeface="Poppins"/>
              <a:ea typeface="Poppins"/>
              <a:cs typeface="Poppins"/>
              <a:sym typeface="Poppins"/>
            </a:endParaRPr>
          </a:p>
        </p:txBody>
      </p:sp>
      <p:sp>
        <p:nvSpPr>
          <p:cNvPr id="107" name="Google Shape;107;p11"/>
          <p:cNvSpPr txBox="1"/>
          <p:nvPr>
            <p:ph type="title"/>
          </p:nvPr>
        </p:nvSpPr>
        <p:spPr>
          <a:xfrm>
            <a:off x="610317" y="626011"/>
            <a:ext cx="563550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Decode </a:t>
            </a:r>
            <a:br>
              <a:rPr lang="en" sz="7600"/>
            </a:br>
            <a:r>
              <a:rPr lang="en" sz="7600"/>
              <a:t>the words</a:t>
            </a:r>
            <a:endParaRPr/>
          </a:p>
        </p:txBody>
      </p:sp>
      <p:sp>
        <p:nvSpPr>
          <p:cNvPr id="108" name="Google Shape;108;p11"/>
          <p:cNvSpPr txBox="1"/>
          <p:nvPr/>
        </p:nvSpPr>
        <p:spPr>
          <a:xfrm>
            <a:off x="610316" y="5971887"/>
            <a:ext cx="5806249"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0" i="0" sz="1400" u="none" cap="none" strike="noStrike">
              <a:solidFill>
                <a:srgbClr val="000000"/>
              </a:solidFill>
              <a:latin typeface="Arial"/>
              <a:ea typeface="Arial"/>
              <a:cs typeface="Arial"/>
              <a:sym typeface="Arial"/>
            </a:endParaRPr>
          </a:p>
        </p:txBody>
      </p:sp>
      <p:pic>
        <p:nvPicPr>
          <p:cNvPr id="109" name="Google Shape;109;p11"/>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110" name="Google Shape;110;p11"/>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1000"/>
                                        <p:tgtEl>
                                          <p:spTgt spid="106"/>
                                        </p:tgtEl>
                                        <p:attrNameLst>
                                          <p:attrName>ppt_w</p:attrName>
                                        </p:attrNameLst>
                                      </p:cBhvr>
                                      <p:tavLst>
                                        <p:tav fmla="" tm="0">
                                          <p:val>
                                            <p:strVal val="0"/>
                                          </p:val>
                                        </p:tav>
                                        <p:tav fmla="" tm="100000">
                                          <p:val>
                                            <p:strVal val="#ppt_w"/>
                                          </p:val>
                                        </p:tav>
                                      </p:tavLst>
                                    </p:anim>
                                    <p:anim calcmode="lin" valueType="num">
                                      <p:cBhvr additive="base">
                                        <p:cTn dur="1000"/>
                                        <p:tgtEl>
                                          <p:spTgt spid="10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2"/>
          <p:cNvSpPr txBox="1"/>
          <p:nvPr/>
        </p:nvSpPr>
        <p:spPr>
          <a:xfrm>
            <a:off x="15079120" y="3693872"/>
            <a:ext cx="3505685" cy="2955593"/>
          </a:xfrm>
          <a:prstGeom prst="rect">
            <a:avLst/>
          </a:prstGeom>
          <a:noFill/>
          <a:ln>
            <a:noFill/>
          </a:ln>
        </p:spPr>
        <p:txBody>
          <a:bodyPr anchorCtr="0" anchor="t" bIns="75350" lIns="150750" spcFirstLastPara="1" rIns="150750" wrap="square" tIns="75350">
            <a:noAutofit/>
          </a:bodyPr>
          <a:lstStyle/>
          <a:p>
            <a:pPr indent="0" lvl="0" marL="0" marR="0" rtl="0" algn="l">
              <a:lnSpc>
                <a:spcPct val="90000"/>
              </a:lnSpc>
              <a:spcBef>
                <a:spcPts val="0"/>
              </a:spcBef>
              <a:spcAft>
                <a:spcPts val="0"/>
              </a:spcAft>
              <a:buClr>
                <a:srgbClr val="000000"/>
              </a:buClr>
              <a:buSzPts val="21986"/>
              <a:buFont typeface="Arial"/>
              <a:buNone/>
            </a:pPr>
            <a:r>
              <a:t/>
            </a:r>
            <a:endParaRPr b="1" i="0" sz="21986" u="none" cap="none" strike="noStrike">
              <a:solidFill>
                <a:srgbClr val="000000"/>
              </a:solidFill>
              <a:latin typeface="Poppins"/>
              <a:ea typeface="Poppins"/>
              <a:cs typeface="Poppins"/>
              <a:sym typeface="Poppins"/>
            </a:endParaRPr>
          </a:p>
        </p:txBody>
      </p:sp>
      <p:pic>
        <p:nvPicPr>
          <p:cNvPr id="117" name="Google Shape;117;p12"/>
          <p:cNvPicPr preferRelativeResize="0"/>
          <p:nvPr/>
        </p:nvPicPr>
        <p:blipFill rotWithShape="1">
          <a:blip r:embed="rId3">
            <a:alphaModFix/>
          </a:blip>
          <a:srcRect b="2942" l="0" r="0" t="2936"/>
          <a:stretch/>
        </p:blipFill>
        <p:spPr>
          <a:xfrm>
            <a:off x="10189462" y="2784111"/>
            <a:ext cx="4889656" cy="5741176"/>
          </a:xfrm>
          <a:prstGeom prst="rect">
            <a:avLst/>
          </a:prstGeom>
          <a:noFill/>
          <a:ln>
            <a:noFill/>
          </a:ln>
        </p:spPr>
      </p:pic>
      <p:sp>
        <p:nvSpPr>
          <p:cNvPr id="118" name="Google Shape;118;p12"/>
          <p:cNvSpPr txBox="1"/>
          <p:nvPr>
            <p:ph type="title"/>
          </p:nvPr>
        </p:nvSpPr>
        <p:spPr>
          <a:xfrm>
            <a:off x="610317" y="626011"/>
            <a:ext cx="580625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Spell </a:t>
            </a:r>
            <a:br>
              <a:rPr lang="en" sz="7600"/>
            </a:br>
            <a:r>
              <a:rPr lang="en" sz="7600"/>
              <a:t>the words</a:t>
            </a:r>
            <a:endParaRPr/>
          </a:p>
        </p:txBody>
      </p:sp>
      <p:pic>
        <p:nvPicPr>
          <p:cNvPr id="119" name="Google Shape;119;p12"/>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20" name="Google Shape;120;p12"/>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13"/>
          <p:cNvPicPr preferRelativeResize="0"/>
          <p:nvPr/>
        </p:nvPicPr>
        <p:blipFill rotWithShape="1">
          <a:blip r:embed="rId3">
            <a:alphaModFix/>
          </a:blip>
          <a:srcRect b="2942" l="0" r="0" t="2936"/>
          <a:stretch/>
        </p:blipFill>
        <p:spPr>
          <a:xfrm>
            <a:off x="10491716" y="2784085"/>
            <a:ext cx="4889656" cy="5741176"/>
          </a:xfrm>
          <a:prstGeom prst="rect">
            <a:avLst/>
          </a:prstGeom>
          <a:noFill/>
          <a:ln>
            <a:noFill/>
          </a:ln>
        </p:spPr>
      </p:pic>
      <p:sp>
        <p:nvSpPr>
          <p:cNvPr id="127" name="Google Shape;127;p13"/>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28" name="Google Shape;128;p13"/>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sp>
        <p:nvSpPr>
          <p:cNvPr id="129" name="Google Shape;129;p13"/>
          <p:cNvSpPr txBox="1"/>
          <p:nvPr>
            <p:ph type="title"/>
          </p:nvPr>
        </p:nvSpPr>
        <p:spPr>
          <a:xfrm>
            <a:off x="610317" y="626400"/>
            <a:ext cx="6202838" cy="3508653"/>
          </a:xfrm>
          <a:prstGeom prst="rect">
            <a:avLst/>
          </a:prstGeom>
          <a:noFill/>
          <a:ln>
            <a:noFill/>
          </a:ln>
        </p:spPr>
        <p:txBody>
          <a:bodyPr anchorCtr="0" anchor="t" bIns="0" lIns="0" spcFirstLastPara="1" rIns="0" wrap="square" tIns="0">
            <a:spAutoFit/>
          </a:bodyPr>
          <a:lstStyle/>
          <a:p>
            <a:pPr indent="0" lvl="0" marL="0" rtl="0" algn="l">
              <a:lnSpc>
                <a:spcPct val="100487"/>
              </a:lnSpc>
              <a:spcBef>
                <a:spcPts val="0"/>
              </a:spcBef>
              <a:spcAft>
                <a:spcPts val="0"/>
              </a:spcAft>
              <a:buSzPts val="1400"/>
              <a:buNone/>
            </a:pPr>
            <a:r>
              <a:rPr lang="en" sz="7600"/>
              <a:t>High </a:t>
            </a:r>
            <a:br>
              <a:rPr lang="en" sz="7600"/>
            </a:br>
            <a:r>
              <a:rPr lang="en" sz="7600"/>
              <a:t>Frequency </a:t>
            </a:r>
            <a:br>
              <a:rPr lang="en" sz="7600"/>
            </a:br>
            <a:r>
              <a:rPr lang="en" sz="7600"/>
              <a:t>Words</a:t>
            </a:r>
            <a:endParaRPr/>
          </a:p>
        </p:txBody>
      </p:sp>
      <p:pic>
        <p:nvPicPr>
          <p:cNvPr id="130" name="Google Shape;130;p13"/>
          <p:cNvPicPr preferRelativeResize="0"/>
          <p:nvPr/>
        </p:nvPicPr>
        <p:blipFill rotWithShape="1">
          <a:blip r:embed="rId5">
            <a:alphaModFix/>
          </a:blip>
          <a:srcRect b="0" l="0" r="0" t="0"/>
          <a:stretch/>
        </p:blipFill>
        <p:spPr>
          <a:xfrm>
            <a:off x="690325" y="4334725"/>
            <a:ext cx="2263725" cy="21302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2">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