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pos="4794">
          <p15:clr>
            <a:srgbClr val="747775"/>
          </p15:clr>
        </p15:guide>
        <p15:guide id="7" pos="575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4794"/>
        <p:guide pos="575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continue reading CVC words today. All the words today will use the vowel 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latin typeface="Poppins"/>
                <a:ea typeface="Poppins"/>
                <a:cs typeface="Poppins"/>
                <a:sym typeface="Poppins"/>
              </a:rPr>
              <a:t>Letter Mat</a:t>
            </a:r>
            <a:r>
              <a:rPr lang="en" sz="1200">
                <a:solidFill>
                  <a:schemeClr val="dk1"/>
                </a:solidFill>
                <a:latin typeface="Poppins"/>
                <a:ea typeface="Poppins"/>
                <a:cs typeface="Poppins"/>
                <a:sym typeface="Poppins"/>
              </a:rPr>
              <a:t>. Then, we'll go back and point out the vowels and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CVC words, we use the short vowel sound. For example, hug is a CVC word, so we read the word /h/ /u/ /g/ = hug. Let's quickly review the short vowel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letter u sound letter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short sound of u is /u/ like up. What is the short sound of 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correct if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CVC words, or closed syllables, we use the short vowel sound. We will explore how to read CVC words with the vowel u during this lesson.</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Let's look at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sun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Next comes a vowel, u. It ends with another consonant, n. This is a CVC word or closed syllable, because it ends with a consonant. Because it's a CVC word, or a closed consonant, I know that I will use the short vowel sound for u, /u/. Now that I know what kind of word it is, and what vowel sound to use, I can blend the sounds together to read the word. /s/ /u/ /n/ = sun.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tug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t. Next comes a vowel, u. It ends with another consonant, g. This is a CVC word or closed syllable, because it ends with a consonant. Because it's a CVC word, or a closed consonant, I know that I will use the short vowel sound for u, /u/. Now that I know what kind of word it is, and what vowel sound to use, I can blend the sounds together to read the word.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 /u/ /g/ = tug. Great thinking! Awesome job blending the sounds today!</a:t>
            </a:r>
            <a:endParaRPr b="1" sz="1200">
              <a:solidFill>
                <a:schemeClr val="dk1"/>
              </a:solidFill>
              <a:latin typeface="Poppins"/>
              <a:ea typeface="Poppins"/>
              <a:cs typeface="Poppins"/>
              <a:sym typeface="Poppins"/>
            </a:endParaRPr>
          </a:p>
        </p:txBody>
      </p:sp>
      <p:sp>
        <p:nvSpPr>
          <p:cNvPr id="63" name="Google Shape;63;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4" name="Google Shape;64;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bus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 closed syllable pattern. We'll use the short vowel sound. /b/ /u/ /s/ = bus.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Model decoding the word as you push an object up in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 it with me. Your turn.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"bus".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nut.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"nut".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gum</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84" name="Google Shape;84;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5" name="Google Shape;85;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jut, tug, hum, pun, pup</a:t>
            </a:r>
            <a:r>
              <a:rPr lang="en" sz="1200">
                <a:solidFill>
                  <a:schemeClr val="dk1"/>
                </a:solidFill>
                <a:latin typeface="Poppins"/>
                <a:ea typeface="Poppins"/>
                <a:cs typeface="Poppins"/>
                <a:sym typeface="Poppins"/>
              </a:rPr>
              <a:t>). I'll be by to listen.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04" name="Google Shape;104;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5" name="Google Shape;105;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run. How would we spell the word run? Let's listen to the sounds and match the sound to the correct letter. The word is "run". I hear /r/ /u/ /n/ and I know that sound for /r/ = the letter r, and the sound for /u/ = the letter u, and the sound for /n/ is the letter n, so I know it is spelled with the letters r-u-n.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run, we write the letters r-u-n.</a:t>
            </a:r>
            <a:endParaRPr sz="1200">
              <a:solidFill>
                <a:schemeClr val="dk1"/>
              </a:solidFill>
              <a:latin typeface="Poppins"/>
              <a:ea typeface="Poppins"/>
              <a:cs typeface="Poppins"/>
              <a:sym typeface="Poppins"/>
            </a:endParaRPr>
          </a:p>
        </p:txBody>
      </p:sp>
      <p:sp>
        <p:nvSpPr>
          <p:cNvPr id="114" name="Google Shape;114;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5" name="Google Shape;115;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spell the word </a:t>
            </a:r>
            <a:r>
              <a:rPr i="1" lang="en" sz="1200">
                <a:solidFill>
                  <a:schemeClr val="dk1"/>
                </a:solidFill>
                <a:latin typeface="Poppins"/>
                <a:ea typeface="Poppins"/>
                <a:cs typeface="Poppins"/>
                <a:sym typeface="Poppins"/>
              </a:rPr>
              <a:t>rut </a:t>
            </a:r>
            <a:r>
              <a:rPr lang="en" sz="1200">
                <a:solidFill>
                  <a:schemeClr val="dk1"/>
                </a:solidFill>
                <a:latin typeface="Poppins"/>
                <a:ea typeface="Poppins"/>
                <a:cs typeface="Poppins"/>
                <a:sym typeface="Poppins"/>
              </a:rPr>
              <a:t>by only changing one consonant. What do you change to make rut?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the final consonant was changed from a n to a t and that changed the word from run to rut.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rut from run, we change the final consonant from a n to a t.</a:t>
            </a:r>
            <a:endParaRPr sz="1200">
              <a:solidFill>
                <a:schemeClr val="dk1"/>
              </a:solidFill>
              <a:latin typeface="Poppins"/>
              <a:ea typeface="Poppins"/>
              <a:cs typeface="Poppins"/>
              <a:sym typeface="Poppins"/>
            </a:endParaRPr>
          </a:p>
        </p:txBody>
      </p:sp>
      <p:sp>
        <p:nvSpPr>
          <p:cNvPr id="132" name="Google Shape;132;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3" name="Google Shape;133;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spell the word, </a:t>
            </a:r>
            <a:r>
              <a:rPr i="1" lang="en" sz="1200">
                <a:solidFill>
                  <a:schemeClr val="dk1"/>
                </a:solidFill>
                <a:latin typeface="Poppins"/>
                <a:ea typeface="Poppins"/>
                <a:cs typeface="Poppins"/>
                <a:sym typeface="Poppins"/>
              </a:rPr>
              <a:t>jut</a:t>
            </a:r>
            <a:r>
              <a:rPr lang="en" sz="1200">
                <a:solidFill>
                  <a:schemeClr val="dk1"/>
                </a:solidFill>
                <a:latin typeface="Poppins"/>
                <a:ea typeface="Poppins"/>
                <a:cs typeface="Poppins"/>
                <a:sym typeface="Poppins"/>
              </a:rPr>
              <a:t>, by changing one consonant. What do you change to make jut?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the initial consonant was changed from a r to a j and that changed the word from rut to jut.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jut from rut, we change the initial consonant from a r to a j. Great thinking! Awesome job spelling words today!</a:t>
            </a:r>
            <a:endParaRPr sz="1200">
              <a:solidFill>
                <a:schemeClr val="dk1"/>
              </a:solidFill>
              <a:latin typeface="Poppins"/>
              <a:ea typeface="Poppins"/>
              <a:cs typeface="Poppins"/>
              <a:sym typeface="Poppins"/>
            </a:endParaRPr>
          </a:p>
        </p:txBody>
      </p:sp>
      <p:sp>
        <p:nvSpPr>
          <p:cNvPr id="149" name="Google Shape;149;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0" name="Google Shape;150;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word that follows a rule, but you won't learn the rule for a couple more lessons.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out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segment this word into it's sounds. You has two sounds, /ow/ and /t/. When o-u are together, they can make the sound /ow/. What sound can o-u make when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it one more time: /ow/ /t/ =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correct if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and read together as a group.</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out</a:t>
            </a:r>
            <a:endParaRPr b="1" sz="1200">
              <a:solidFill>
                <a:schemeClr val="dk1"/>
              </a:solidFill>
              <a:latin typeface="Poppins"/>
              <a:ea typeface="Poppins"/>
              <a:cs typeface="Poppins"/>
              <a:sym typeface="Poppins"/>
            </a:endParaRPr>
          </a:p>
        </p:txBody>
      </p:sp>
      <p:sp>
        <p:nvSpPr>
          <p:cNvPr id="166" name="Google Shape;166;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7" name="Google Shape;167;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10983489" y="888589"/>
            <a:ext cx="4715079" cy="9957594"/>
          </a:xfrm>
          <a:prstGeom prst="rect">
            <a:avLst/>
          </a:prstGeom>
          <a:noFill/>
          <a:ln>
            <a:noFill/>
          </a:ln>
        </p:spPr>
      </p:pic>
      <p:sp>
        <p:nvSpPr>
          <p:cNvPr id="48" name="Google Shape;48;p8"/>
          <p:cNvSpPr/>
          <p:nvPr/>
        </p:nvSpPr>
        <p:spPr>
          <a:xfrm>
            <a:off x="12093702" y="1748762"/>
            <a:ext cx="2575914" cy="2668898"/>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49" name="Google Shape;49;p8"/>
          <p:cNvSpPr txBox="1"/>
          <p:nvPr/>
        </p:nvSpPr>
        <p:spPr>
          <a:xfrm>
            <a:off x="11028325" y="4389373"/>
            <a:ext cx="4633818" cy="6140973"/>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454" u="none" cap="none" strike="noStrike">
                <a:solidFill>
                  <a:schemeClr val="accent1"/>
                </a:solidFill>
                <a:highlight>
                  <a:schemeClr val="lt1"/>
                </a:highlight>
                <a:latin typeface="Poppins"/>
                <a:ea typeface="Poppins"/>
                <a:cs typeface="Poppins"/>
                <a:sym typeface="Poppins"/>
              </a:rPr>
              <a:t>h</a:t>
            </a:r>
            <a:r>
              <a:rPr b="1" i="0" lang="en" sz="9454" u="none" cap="none" strike="noStrike">
                <a:solidFill>
                  <a:srgbClr val="FF0000"/>
                </a:solidFill>
                <a:highlight>
                  <a:srgbClr val="FFFFFF"/>
                </a:highlight>
                <a:latin typeface="Poppins"/>
                <a:ea typeface="Poppins"/>
                <a:cs typeface="Poppins"/>
                <a:sym typeface="Poppins"/>
              </a:rPr>
              <a:t>u</a:t>
            </a:r>
            <a:r>
              <a:rPr b="1" i="0" lang="en" sz="9454" u="none" cap="none" strike="noStrike">
                <a:solidFill>
                  <a:schemeClr val="accent1"/>
                </a:solidFill>
                <a:highlight>
                  <a:srgbClr val="FFFFFF"/>
                </a:highlight>
                <a:latin typeface="Poppins"/>
                <a:ea typeface="Poppins"/>
                <a:cs typeface="Poppins"/>
                <a:sym typeface="Poppins"/>
              </a:rPr>
              <a:t>g</a:t>
            </a:r>
            <a:r>
              <a:rPr b="1" i="0" lang="en" sz="9454"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6376" u="none" cap="none" strike="noStrike">
                <a:solidFill>
                  <a:schemeClr val="dk1"/>
                </a:solidFill>
                <a:highlight>
                  <a:schemeClr val="lt1"/>
                </a:highlight>
                <a:latin typeface="Poppins"/>
                <a:ea typeface="Poppins"/>
                <a:cs typeface="Poppins"/>
                <a:sym typeface="Poppins"/>
              </a:rPr>
              <a:t>/</a:t>
            </a:r>
            <a:r>
              <a:rPr b="1" i="0" lang="en" sz="6376" u="none" cap="none" strike="noStrike">
                <a:solidFill>
                  <a:schemeClr val="accent1"/>
                </a:solidFill>
                <a:highlight>
                  <a:schemeClr val="lt1"/>
                </a:highlight>
                <a:latin typeface="Poppins"/>
                <a:ea typeface="Poppins"/>
                <a:cs typeface="Poppins"/>
                <a:sym typeface="Poppins"/>
              </a:rPr>
              <a:t>h</a:t>
            </a:r>
            <a:r>
              <a:rPr b="1" i="0" lang="en" sz="6376" u="none" cap="none" strike="noStrike">
                <a:solidFill>
                  <a:schemeClr val="dk1"/>
                </a:solidFill>
                <a:highlight>
                  <a:schemeClr val="lt1"/>
                </a:highlight>
                <a:latin typeface="Poppins"/>
                <a:ea typeface="Poppins"/>
                <a:cs typeface="Poppins"/>
                <a:sym typeface="Poppins"/>
              </a:rPr>
              <a:t>/ </a:t>
            </a:r>
            <a:r>
              <a:rPr b="1" i="0" lang="en" sz="6376" u="none" cap="none" strike="noStrike">
                <a:solidFill>
                  <a:srgbClr val="242424"/>
                </a:solidFill>
                <a:highlight>
                  <a:srgbClr val="FFFFFF"/>
                </a:highlight>
                <a:latin typeface="Poppins"/>
                <a:ea typeface="Poppins"/>
                <a:cs typeface="Poppins"/>
                <a:sym typeface="Poppins"/>
              </a:rPr>
              <a:t>/</a:t>
            </a:r>
            <a:r>
              <a:rPr b="1" i="0" lang="en" sz="6376" u="none" cap="none" strike="noStrike">
                <a:solidFill>
                  <a:srgbClr val="FF0000"/>
                </a:solidFill>
                <a:highlight>
                  <a:srgbClr val="FFFFFF"/>
                </a:highlight>
                <a:latin typeface="Poppins"/>
                <a:ea typeface="Poppins"/>
                <a:cs typeface="Poppins"/>
                <a:sym typeface="Poppins"/>
              </a:rPr>
              <a:t>ŭ</a:t>
            </a:r>
            <a:r>
              <a:rPr b="1" i="0" lang="en" sz="6376" u="none" cap="none" strike="noStrike">
                <a:solidFill>
                  <a:srgbClr val="242424"/>
                </a:solidFill>
                <a:highlight>
                  <a:srgbClr val="FFFFFF"/>
                </a:highlight>
                <a:latin typeface="Poppins"/>
                <a:ea typeface="Poppins"/>
                <a:cs typeface="Poppins"/>
                <a:sym typeface="Poppins"/>
              </a:rPr>
              <a:t>/ /</a:t>
            </a:r>
            <a:r>
              <a:rPr b="1" i="0" lang="en" sz="6376" u="none" cap="none" strike="noStrike">
                <a:solidFill>
                  <a:srgbClr val="006FB6"/>
                </a:solidFill>
                <a:highlight>
                  <a:srgbClr val="FFFFFF"/>
                </a:highlight>
                <a:latin typeface="Poppins"/>
                <a:ea typeface="Poppins"/>
                <a:cs typeface="Poppins"/>
                <a:sym typeface="Poppins"/>
              </a:rPr>
              <a:t>g</a:t>
            </a:r>
            <a:r>
              <a:rPr b="1" i="0" lang="en" sz="6376" u="none" cap="none" strike="noStrike">
                <a:solidFill>
                  <a:srgbClr val="242424"/>
                </a:solidFill>
                <a:highlight>
                  <a:srgbClr val="FFFFFF"/>
                </a:highlight>
                <a:latin typeface="Poppins"/>
                <a:ea typeface="Poppins"/>
                <a:cs typeface="Poppins"/>
                <a:sym typeface="Poppins"/>
              </a:rPr>
              <a:t>/</a:t>
            </a:r>
            <a:r>
              <a:rPr b="1" i="0" lang="en" sz="6596" u="none" cap="none" strike="noStrike">
                <a:solidFill>
                  <a:srgbClr val="242424"/>
                </a:solidFill>
                <a:highlight>
                  <a:srgbClr val="FFFFFF"/>
                </a:highlight>
                <a:latin typeface="Poppins"/>
                <a:ea typeface="Poppins"/>
                <a:cs typeface="Poppins"/>
                <a:sym typeface="Poppins"/>
              </a:rPr>
              <a:t> = </a:t>
            </a:r>
            <a:r>
              <a:rPr b="1" i="0" lang="en" sz="6596" u="none" cap="none" strike="noStrike">
                <a:solidFill>
                  <a:schemeClr val="accent1"/>
                </a:solidFill>
                <a:highlight>
                  <a:schemeClr val="lt1"/>
                </a:highlight>
                <a:latin typeface="Poppins"/>
                <a:ea typeface="Poppins"/>
                <a:cs typeface="Poppins"/>
                <a:sym typeface="Poppins"/>
              </a:rPr>
              <a:t>h</a:t>
            </a:r>
            <a:r>
              <a:rPr b="1" i="0" lang="en" sz="6596" u="none" cap="none" strike="noStrike">
                <a:solidFill>
                  <a:srgbClr val="FF0000"/>
                </a:solidFill>
                <a:highlight>
                  <a:srgbClr val="FFFFFF"/>
                </a:highlight>
                <a:latin typeface="Poppins"/>
                <a:ea typeface="Poppins"/>
                <a:cs typeface="Poppins"/>
                <a:sym typeface="Poppins"/>
              </a:rPr>
              <a:t>u</a:t>
            </a:r>
            <a:r>
              <a:rPr b="1" i="0" lang="en" sz="6596" u="none" cap="none" strike="noStrike">
                <a:solidFill>
                  <a:srgbClr val="006FB6"/>
                </a:solidFill>
                <a:highlight>
                  <a:srgbClr val="FFFFFF"/>
                </a:highlight>
                <a:latin typeface="Poppins"/>
                <a:ea typeface="Poppins"/>
                <a:cs typeface="Poppins"/>
                <a:sym typeface="Poppins"/>
              </a:rPr>
              <a:t>g </a:t>
            </a:r>
            <a:endParaRPr b="1" i="0" sz="65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0" name="Google Shape;50;p8"/>
          <p:cNvSpPr/>
          <p:nvPr/>
        </p:nvSpPr>
        <p:spPr>
          <a:xfrm>
            <a:off x="12053071" y="4880452"/>
            <a:ext cx="2575914" cy="125573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1" name="Google Shape;51;p8"/>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2" name="Google Shape;52;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55" name="Google Shape;55;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5">
            <a:alphaModFix/>
          </a:blip>
          <a:srcRect b="0" l="9" r="6" t="0"/>
          <a:stretch/>
        </p:blipFill>
        <p:spPr>
          <a:xfrm>
            <a:off x="7610165" y="2035276"/>
            <a:ext cx="11308794" cy="9039335"/>
          </a:xfrm>
          <a:prstGeom prst="rect">
            <a:avLst/>
          </a:prstGeom>
          <a:noFill/>
          <a:ln>
            <a:noFill/>
          </a:ln>
        </p:spPr>
      </p:pic>
      <p:pic>
        <p:nvPicPr>
          <p:cNvPr id="59" name="Google Shape;59;p8"/>
          <p:cNvPicPr preferRelativeResize="0"/>
          <p:nvPr/>
        </p:nvPicPr>
        <p:blipFill rotWithShape="1">
          <a:blip r:embed="rId6">
            <a:alphaModFix/>
          </a:blip>
          <a:srcRect b="514" l="0" r="0" t="514"/>
          <a:stretch/>
        </p:blipFill>
        <p:spPr>
          <a:xfrm>
            <a:off x="9139267" y="2142267"/>
            <a:ext cx="7696989" cy="8232650"/>
          </a:xfrm>
          <a:prstGeom prst="rect">
            <a:avLst/>
          </a:prstGeom>
          <a:noFill/>
          <a:ln>
            <a:noFill/>
          </a:ln>
        </p:spPr>
      </p:pic>
      <p:pic>
        <p:nvPicPr>
          <p:cNvPr id="60" name="Google Shape;60;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0" l="0" r="0" t="0"/>
          <a:stretch/>
        </p:blipFill>
        <p:spPr>
          <a:xfrm rot="5400000">
            <a:off x="6802749" y="2063030"/>
            <a:ext cx="10314955" cy="7032638"/>
          </a:xfrm>
          <a:prstGeom prst="rect">
            <a:avLst/>
          </a:prstGeom>
          <a:noFill/>
          <a:ln>
            <a:noFill/>
          </a:ln>
        </p:spPr>
      </p:pic>
      <p:sp>
        <p:nvSpPr>
          <p:cNvPr id="67" name="Google Shape;67;p9"/>
          <p:cNvSpPr txBox="1"/>
          <p:nvPr/>
        </p:nvSpPr>
        <p:spPr>
          <a:xfrm>
            <a:off x="9856813" y="1906538"/>
            <a:ext cx="4744090"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sun</a:t>
            </a:r>
            <a:endParaRPr b="1" i="0" sz="16490" u="none" cap="none" strike="noStrike">
              <a:solidFill>
                <a:schemeClr val="lt1"/>
              </a:solidFill>
              <a:latin typeface="Poppins"/>
              <a:ea typeface="Poppins"/>
              <a:cs typeface="Poppins"/>
              <a:sym typeface="Poppins"/>
            </a:endParaRPr>
          </a:p>
        </p:txBody>
      </p:sp>
      <p:sp>
        <p:nvSpPr>
          <p:cNvPr id="68" name="Google Shape;68;p9"/>
          <p:cNvSpPr txBox="1"/>
          <p:nvPr/>
        </p:nvSpPr>
        <p:spPr>
          <a:xfrm>
            <a:off x="10056777" y="5694910"/>
            <a:ext cx="5832036"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tug</a:t>
            </a:r>
            <a:endParaRPr b="1" i="0" sz="16490" u="none" cap="none" strike="noStrike">
              <a:solidFill>
                <a:schemeClr val="lt1"/>
              </a:solidFill>
              <a:latin typeface="Poppins"/>
              <a:ea typeface="Poppins"/>
              <a:cs typeface="Poppins"/>
              <a:sym typeface="Poppins"/>
            </a:endParaRPr>
          </a:p>
        </p:txBody>
      </p:sp>
      <p:sp>
        <p:nvSpPr>
          <p:cNvPr id="69" name="Google Shape;69;p9"/>
          <p:cNvSpPr/>
          <p:nvPr/>
        </p:nvSpPr>
        <p:spPr>
          <a:xfrm>
            <a:off x="10495150"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0" name="Google Shape;70;p9"/>
          <p:cNvSpPr/>
          <p:nvPr/>
        </p:nvSpPr>
        <p:spPr>
          <a:xfrm>
            <a:off x="11817334"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1" name="Google Shape;71;p9"/>
          <p:cNvSpPr/>
          <p:nvPr/>
        </p:nvSpPr>
        <p:spPr>
          <a:xfrm>
            <a:off x="13228009"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2" name="Google Shape;72;p9"/>
          <p:cNvSpPr/>
          <p:nvPr/>
        </p:nvSpPr>
        <p:spPr>
          <a:xfrm>
            <a:off x="10524647"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3" name="Google Shape;73;p9"/>
          <p:cNvSpPr/>
          <p:nvPr/>
        </p:nvSpPr>
        <p:spPr>
          <a:xfrm>
            <a:off x="11605964"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3066375"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0436292" y="4689705"/>
            <a:ext cx="3348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524784" y="8958528"/>
            <a:ext cx="3024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8" name="Google Shape;78;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79" name="Google Shape;79;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0" name="Google Shape;80;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1" name="Google Shape;81;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0"/>
          <p:cNvGrpSpPr/>
          <p:nvPr/>
        </p:nvGrpSpPr>
        <p:grpSpPr>
          <a:xfrm>
            <a:off x="7555781" y="3092132"/>
            <a:ext cx="4383296" cy="2577523"/>
            <a:chOff x="5784675" y="818500"/>
            <a:chExt cx="2737800" cy="1941900"/>
          </a:xfrm>
        </p:grpSpPr>
        <p:sp>
          <p:nvSpPr>
            <p:cNvPr id="88" name="Google Shape;8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9" name="Google Shape;89;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bus</a:t>
              </a:r>
              <a:endParaRPr b="1" i="0" sz="10993" u="none" cap="none" strike="noStrike">
                <a:solidFill>
                  <a:schemeClr val="accent1"/>
                </a:solidFill>
                <a:latin typeface="Poppins"/>
                <a:ea typeface="Poppins"/>
                <a:cs typeface="Poppins"/>
                <a:sym typeface="Poppins"/>
              </a:endParaRPr>
            </a:p>
          </p:txBody>
        </p:sp>
      </p:grpSp>
      <p:grpSp>
        <p:nvGrpSpPr>
          <p:cNvPr id="90" name="Google Shape;90;p10"/>
          <p:cNvGrpSpPr/>
          <p:nvPr/>
        </p:nvGrpSpPr>
        <p:grpSpPr>
          <a:xfrm>
            <a:off x="14663121" y="3092132"/>
            <a:ext cx="4383296" cy="2577523"/>
            <a:chOff x="5784675" y="818500"/>
            <a:chExt cx="2737800" cy="1941900"/>
          </a:xfrm>
        </p:grpSpPr>
        <p:sp>
          <p:nvSpPr>
            <p:cNvPr id="91" name="Google Shape;9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2" name="Google Shape;92;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nut</a:t>
              </a:r>
              <a:endParaRPr b="1" i="0" sz="10993" u="none" cap="none" strike="noStrike">
                <a:solidFill>
                  <a:schemeClr val="accent1"/>
                </a:solidFill>
                <a:latin typeface="Poppins"/>
                <a:ea typeface="Poppins"/>
                <a:cs typeface="Poppins"/>
                <a:sym typeface="Poppins"/>
              </a:endParaRPr>
            </a:p>
          </p:txBody>
        </p:sp>
      </p:grpSp>
      <p:grpSp>
        <p:nvGrpSpPr>
          <p:cNvPr id="93" name="Google Shape;93;p10"/>
          <p:cNvGrpSpPr/>
          <p:nvPr/>
        </p:nvGrpSpPr>
        <p:grpSpPr>
          <a:xfrm>
            <a:off x="10672422" y="6802938"/>
            <a:ext cx="4383296" cy="2577523"/>
            <a:chOff x="5784675" y="818500"/>
            <a:chExt cx="2737800" cy="1941900"/>
          </a:xfrm>
        </p:grpSpPr>
        <p:sp>
          <p:nvSpPr>
            <p:cNvPr id="94" name="Google Shape;94;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000" u="none" cap="none" strike="noStrike">
                  <a:solidFill>
                    <a:schemeClr val="accent1"/>
                  </a:solidFill>
                  <a:latin typeface="Poppins"/>
                  <a:ea typeface="Poppins"/>
                  <a:cs typeface="Poppins"/>
                  <a:sym typeface="Poppins"/>
                </a:rPr>
                <a:t>gum</a:t>
              </a:r>
              <a:endParaRPr b="1" i="0" sz="9000" u="none" cap="none" strike="noStrike">
                <a:solidFill>
                  <a:schemeClr val="accent1"/>
                </a:solidFill>
                <a:latin typeface="Poppins"/>
                <a:ea typeface="Poppins"/>
                <a:cs typeface="Poppins"/>
                <a:sym typeface="Poppins"/>
              </a:endParaRPr>
            </a:p>
          </p:txBody>
        </p:sp>
      </p:grpSp>
      <p:sp>
        <p:nvSpPr>
          <p:cNvPr id="96" name="Google Shape;96;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7" name="Google Shape;97;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8" name="Google Shape;98;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99" name="Google Shape;99;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0" name="Google Shape;100;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1" name="Google Shape;101;p10"/>
          <p:cNvPicPr preferRelativeResize="0"/>
          <p:nvPr/>
        </p:nvPicPr>
        <p:blipFill rotWithShape="1">
          <a:blip r:embed="rId5">
            <a:alphaModFix/>
          </a:blip>
          <a:srcRect b="0" l="0" r="0" t="0"/>
          <a:stretch/>
        </p:blipFill>
        <p:spPr>
          <a:xfrm>
            <a:off x="16353650" y="9380401"/>
            <a:ext cx="2443275" cy="17657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ppt_w</p:attrName>
                                        </p:attrNameLst>
                                      </p:cBhvr>
                                      <p:tavLst>
                                        <p:tav fmla="" tm="0">
                                          <p:val>
                                            <p:strVal val="0"/>
                                          </p:val>
                                        </p:tav>
                                        <p:tav fmla="" tm="100000">
                                          <p:val>
                                            <p:strVal val="#ppt_w"/>
                                          </p:val>
                                        </p:tav>
                                      </p:tavLst>
                                    </p:anim>
                                    <p:anim calcmode="lin" valueType="num">
                                      <p:cBhvr additive="base">
                                        <p:cTn dur="1000"/>
                                        <p:tgtEl>
                                          <p:spTgt spid="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nvSpPr>
        <p:spPr>
          <a:xfrm>
            <a:off x="6400102" y="1613408"/>
            <a:ext cx="13493756" cy="7923575"/>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jut       tug</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hum       pun</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pup</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08" name="Google Shape;108;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09" name="Google Shape;109;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0" name="Google Shape;110;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1" name="Google Shape;111;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12"/>
          <p:cNvGrpSpPr/>
          <p:nvPr/>
        </p:nvGrpSpPr>
        <p:grpSpPr>
          <a:xfrm>
            <a:off x="7550741" y="2825997"/>
            <a:ext cx="3585939" cy="5651917"/>
            <a:chOff x="3434323" y="1285175"/>
            <a:chExt cx="1631002" cy="2570676"/>
          </a:xfrm>
        </p:grpSpPr>
        <p:sp>
          <p:nvSpPr>
            <p:cNvPr id="118" name="Google Shape;118;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19" name="Google Shape;119;p12"/>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r</a:t>
              </a:r>
              <a:endParaRPr b="1" i="0" sz="21986" u="none" cap="none" strike="noStrike">
                <a:solidFill>
                  <a:srgbClr val="000000"/>
                </a:solidFill>
                <a:latin typeface="Poppins"/>
                <a:ea typeface="Poppins"/>
                <a:cs typeface="Poppins"/>
                <a:sym typeface="Poppins"/>
              </a:endParaRPr>
            </a:p>
          </p:txBody>
        </p:sp>
      </p:grpSp>
      <p:grpSp>
        <p:nvGrpSpPr>
          <p:cNvPr id="120" name="Google Shape;120;p12"/>
          <p:cNvGrpSpPr/>
          <p:nvPr/>
        </p:nvGrpSpPr>
        <p:grpSpPr>
          <a:xfrm>
            <a:off x="10142735" y="3693889"/>
            <a:ext cx="5649219" cy="3748603"/>
            <a:chOff x="4613246" y="1679920"/>
            <a:chExt cx="2569449" cy="1704987"/>
          </a:xfrm>
        </p:grpSpPr>
        <p:sp>
          <p:nvSpPr>
            <p:cNvPr id="121" name="Google Shape;121;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2" name="Google Shape;122;p12"/>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u</a:t>
              </a:r>
              <a:endParaRPr b="1" i="0" sz="21986" u="none" cap="none" strike="noStrike">
                <a:solidFill>
                  <a:srgbClr val="000000"/>
                </a:solidFill>
                <a:latin typeface="Poppins"/>
                <a:ea typeface="Poppins"/>
                <a:cs typeface="Poppins"/>
                <a:sym typeface="Poppins"/>
              </a:endParaRPr>
            </a:p>
          </p:txBody>
        </p:sp>
      </p:grpSp>
      <p:grpSp>
        <p:nvGrpSpPr>
          <p:cNvPr id="123" name="Google Shape;123;p12"/>
          <p:cNvGrpSpPr/>
          <p:nvPr/>
        </p:nvGrpSpPr>
        <p:grpSpPr>
          <a:xfrm>
            <a:off x="14811715" y="2811872"/>
            <a:ext cx="3773091" cy="5654386"/>
            <a:chOff x="6736850" y="1278750"/>
            <a:chExt cx="1716125" cy="2571799"/>
          </a:xfrm>
        </p:grpSpPr>
        <p:pic>
          <p:nvPicPr>
            <p:cNvPr id="124" name="Google Shape;124;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5" name="Google Shape;125;p12"/>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n</a:t>
              </a:r>
              <a:endParaRPr b="1" i="0" sz="21986" u="none" cap="none" strike="noStrike">
                <a:solidFill>
                  <a:srgbClr val="000000"/>
                </a:solidFill>
                <a:latin typeface="Poppins"/>
                <a:ea typeface="Poppins"/>
                <a:cs typeface="Poppins"/>
                <a:sym typeface="Poppins"/>
              </a:endParaRPr>
            </a:p>
          </p:txBody>
        </p:sp>
      </p:grpSp>
      <p:sp>
        <p:nvSpPr>
          <p:cNvPr id="126" name="Google Shape;126;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27" name="Google Shape;127;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28" name="Google Shape;128;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29" name="Google Shape;129;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13"/>
          <p:cNvGrpSpPr/>
          <p:nvPr/>
        </p:nvGrpSpPr>
        <p:grpSpPr>
          <a:xfrm>
            <a:off x="7550741" y="2825997"/>
            <a:ext cx="3585939" cy="5651917"/>
            <a:chOff x="3434323" y="1285175"/>
            <a:chExt cx="1631002" cy="2570676"/>
          </a:xfrm>
        </p:grpSpPr>
        <p:sp>
          <p:nvSpPr>
            <p:cNvPr id="136" name="Google Shape;136;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37" name="Google Shape;137;p13"/>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r</a:t>
              </a:r>
              <a:endParaRPr b="1" i="0" sz="21986" u="none" cap="none" strike="noStrike">
                <a:solidFill>
                  <a:srgbClr val="000000"/>
                </a:solidFill>
                <a:latin typeface="Poppins"/>
                <a:ea typeface="Poppins"/>
                <a:cs typeface="Poppins"/>
                <a:sym typeface="Poppins"/>
              </a:endParaRPr>
            </a:p>
          </p:txBody>
        </p:sp>
      </p:grpSp>
      <p:grpSp>
        <p:nvGrpSpPr>
          <p:cNvPr id="138" name="Google Shape;138;p13"/>
          <p:cNvGrpSpPr/>
          <p:nvPr/>
        </p:nvGrpSpPr>
        <p:grpSpPr>
          <a:xfrm>
            <a:off x="10142735" y="3693889"/>
            <a:ext cx="5649219" cy="3748603"/>
            <a:chOff x="4613246" y="1679920"/>
            <a:chExt cx="2569449" cy="1704987"/>
          </a:xfrm>
        </p:grpSpPr>
        <p:sp>
          <p:nvSpPr>
            <p:cNvPr id="139" name="Google Shape;139;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0" name="Google Shape;140;p13"/>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u</a:t>
              </a:r>
              <a:endParaRPr b="1" i="0" sz="21986" u="none" cap="none" strike="noStrike">
                <a:solidFill>
                  <a:srgbClr val="000000"/>
                </a:solidFill>
                <a:latin typeface="Poppins"/>
                <a:ea typeface="Poppins"/>
                <a:cs typeface="Poppins"/>
                <a:sym typeface="Poppins"/>
              </a:endParaRPr>
            </a:p>
          </p:txBody>
        </p:sp>
      </p:grpSp>
      <p:grpSp>
        <p:nvGrpSpPr>
          <p:cNvPr id="141" name="Google Shape;141;p13"/>
          <p:cNvGrpSpPr/>
          <p:nvPr/>
        </p:nvGrpSpPr>
        <p:grpSpPr>
          <a:xfrm>
            <a:off x="14811715" y="2811872"/>
            <a:ext cx="3773091" cy="5654386"/>
            <a:chOff x="6736850" y="1278750"/>
            <a:chExt cx="1716125" cy="2571799"/>
          </a:xfrm>
        </p:grpSpPr>
        <p:pic>
          <p:nvPicPr>
            <p:cNvPr id="142" name="Google Shape;142;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3" name="Google Shape;143;p13"/>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sp>
        <p:nvSpPr>
          <p:cNvPr id="144" name="Google Shape;144;p13"/>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5" name="Google Shape;145;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46" name="Google Shape;146;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14"/>
          <p:cNvGrpSpPr/>
          <p:nvPr/>
        </p:nvGrpSpPr>
        <p:grpSpPr>
          <a:xfrm>
            <a:off x="7550741" y="2825997"/>
            <a:ext cx="3585939" cy="5651917"/>
            <a:chOff x="3434323" y="1285175"/>
            <a:chExt cx="1631002" cy="2570676"/>
          </a:xfrm>
        </p:grpSpPr>
        <p:sp>
          <p:nvSpPr>
            <p:cNvPr id="153" name="Google Shape;153;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4" name="Google Shape;154;p14"/>
            <p:cNvSpPr txBox="1"/>
            <p:nvPr/>
          </p:nvSpPr>
          <p:spPr>
            <a:xfrm>
              <a:off x="3434325" y="1800669"/>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j</a:t>
              </a:r>
              <a:endParaRPr b="1" i="0" sz="21986" u="none" cap="none" strike="noStrike">
                <a:solidFill>
                  <a:srgbClr val="000000"/>
                </a:solidFill>
                <a:latin typeface="Poppins"/>
                <a:ea typeface="Poppins"/>
                <a:cs typeface="Poppins"/>
                <a:sym typeface="Poppins"/>
              </a:endParaRPr>
            </a:p>
          </p:txBody>
        </p:sp>
      </p:grpSp>
      <p:grpSp>
        <p:nvGrpSpPr>
          <p:cNvPr id="155" name="Google Shape;155;p14"/>
          <p:cNvGrpSpPr/>
          <p:nvPr/>
        </p:nvGrpSpPr>
        <p:grpSpPr>
          <a:xfrm>
            <a:off x="10142735" y="3693889"/>
            <a:ext cx="5649219" cy="3748603"/>
            <a:chOff x="4613246" y="1679920"/>
            <a:chExt cx="2569449" cy="1704987"/>
          </a:xfrm>
        </p:grpSpPr>
        <p:sp>
          <p:nvSpPr>
            <p:cNvPr id="156" name="Google Shape;156;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57" name="Google Shape;157;p14"/>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u</a:t>
              </a:r>
              <a:endParaRPr b="1" i="0" sz="21986" u="none" cap="none" strike="noStrike">
                <a:solidFill>
                  <a:srgbClr val="000000"/>
                </a:solidFill>
                <a:latin typeface="Poppins"/>
                <a:ea typeface="Poppins"/>
                <a:cs typeface="Poppins"/>
                <a:sym typeface="Poppins"/>
              </a:endParaRPr>
            </a:p>
          </p:txBody>
        </p:sp>
      </p:grpSp>
      <p:grpSp>
        <p:nvGrpSpPr>
          <p:cNvPr id="158" name="Google Shape;158;p14"/>
          <p:cNvGrpSpPr/>
          <p:nvPr/>
        </p:nvGrpSpPr>
        <p:grpSpPr>
          <a:xfrm>
            <a:off x="14811713" y="2811872"/>
            <a:ext cx="3898467" cy="5654386"/>
            <a:chOff x="6736850" y="1278750"/>
            <a:chExt cx="1773150" cy="2571799"/>
          </a:xfrm>
        </p:grpSpPr>
        <p:pic>
          <p:nvPicPr>
            <p:cNvPr id="159" name="Google Shape;159;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0" name="Google Shape;160;p14"/>
            <p:cNvSpPr txBox="1"/>
            <p:nvPr/>
          </p:nvSpPr>
          <p:spPr>
            <a:xfrm>
              <a:off x="6915500"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sp>
        <p:nvSpPr>
          <p:cNvPr id="161" name="Google Shape;161;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2" name="Google Shape;162;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3" name="Google Shape;163;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pSp>
        <p:nvGrpSpPr>
          <p:cNvPr id="169" name="Google Shape;169;p15"/>
          <p:cNvGrpSpPr/>
          <p:nvPr/>
        </p:nvGrpSpPr>
        <p:grpSpPr>
          <a:xfrm>
            <a:off x="10003770" y="3995649"/>
            <a:ext cx="5832155" cy="3109038"/>
            <a:chOff x="5784675" y="818500"/>
            <a:chExt cx="2737800" cy="1941900"/>
          </a:xfrm>
        </p:grpSpPr>
        <p:sp>
          <p:nvSpPr>
            <p:cNvPr id="170" name="Google Shape;170;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1" name="Google Shape;171;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out</a:t>
              </a:r>
              <a:endParaRPr b="1" i="0" sz="10993" u="none" cap="none" strike="noStrike">
                <a:solidFill>
                  <a:schemeClr val="accent2"/>
                </a:solidFill>
                <a:latin typeface="Poppins"/>
                <a:ea typeface="Poppins"/>
                <a:cs typeface="Poppins"/>
                <a:sym typeface="Poppins"/>
              </a:endParaRPr>
            </a:p>
          </p:txBody>
        </p:sp>
      </p:grpSp>
      <p:sp>
        <p:nvSpPr>
          <p:cNvPr id="172" name="Google Shape;172;p15"/>
          <p:cNvSpPr/>
          <p:nvPr/>
        </p:nvSpPr>
        <p:spPr>
          <a:xfrm>
            <a:off x="11592232" y="4906048"/>
            <a:ext cx="2037763" cy="149725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3" name="Google Shape;173;p15"/>
          <p:cNvSpPr/>
          <p:nvPr/>
        </p:nvSpPr>
        <p:spPr>
          <a:xfrm>
            <a:off x="12625085"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4" name="Google Shape;174;p15"/>
          <p:cNvSpPr/>
          <p:nvPr/>
        </p:nvSpPr>
        <p:spPr>
          <a:xfrm>
            <a:off x="13600499" y="6325141"/>
            <a:ext cx="355515" cy="334409"/>
          </a:xfrm>
          <a:prstGeom prst="ellipse">
            <a:avLst/>
          </a:prstGeom>
          <a:solidFill>
            <a:schemeClr val="accent4"/>
          </a:solidFill>
          <a:ln cap="flat" cmpd="sng" w="19050">
            <a:solidFill>
              <a:schemeClr val="dk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6" name="Google Shape;176;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77" name="Google Shape;177;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78" name="Google Shape;178;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79" name="Google Shape;179;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fmla="" tm="0">
                                          <p:val>
                                            <p:strVal val="0"/>
                                          </p:val>
                                        </p:tav>
                                        <p:tav fmla="" tm="100000">
                                          <p:val>
                                            <p:strVal val="#ppt_w"/>
                                          </p:val>
                                        </p:tav>
                                      </p:tavLst>
                                    </p:anim>
                                    <p:anim calcmode="lin" valueType="num">
                                      <p:cBhvr additive="base">
                                        <p:cTn dur="1000"/>
                                        <p:tgtEl>
                                          <p:spTgt spid="1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