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4589">
          <p15:clr>
            <a:srgbClr val="747775"/>
          </p15:clr>
        </p15:guide>
        <p15:guide id="7" pos="6021">
          <p15:clr>
            <a:srgbClr val="747775"/>
          </p15:clr>
        </p15:guide>
        <p15:guide id="8" orient="horz" pos="39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4589"/>
        <p:guide pos="6021"/>
        <p:guide pos="39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continue reading CVC words today. All the words today will use the vowel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latin typeface="Poppins"/>
                <a:ea typeface="Poppins"/>
                <a:cs typeface="Poppins"/>
                <a:sym typeface="Poppins"/>
              </a:rPr>
              <a:t>Letter Mat</a:t>
            </a:r>
            <a:r>
              <a:rPr lang="en" sz="1200">
                <a:solidFill>
                  <a:schemeClr val="dk1"/>
                </a:solidFill>
                <a:latin typeface="Poppins"/>
                <a:ea typeface="Poppins"/>
                <a:cs typeface="Poppins"/>
                <a:sym typeface="Poppins"/>
              </a:rPr>
              <a:t>. Then, we'll go back and point out the vowels and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CVC words, we use the short vowel sound. For example, hip is a CVC word, so we read the word /h/ /i/ /p/ = hip. Let's quickly review the short vowel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letter i sound letter card.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short sound of i is /i/ like insect. What is the short sound of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correct if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CVC words, or closed syllables, we use the short vowel sound. We will explore how to read CVC words with the vowel i during this lesson.</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Let's look at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fit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f. Next comes a vowel, i. It ends with another consonant, t. This is a CVC word or closed syllable, because it ends with a consonant. Because it's a CVC word, or a closed consonant, I know that I will use the short vowel sound for i, /i/. Now that I know what kind of word it is, and what vowel sound to use, I can blend the sounds together to read the word. /f/ /i/ /t = fit.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him</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h. Next comes a vowel, i. It ends with another consonant, m. This is a CVC word or closed syllable, because it ends with a consonant. Because it's a CVC word, or a closed consonant, I know that I will use the short vowel sound for i, /i/. Now that I know what kind of word it is, and what vowel sound to use, I can blend the sounds together to read the word.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 /i/ /m/ = him. Great thinking! Awesome job blending the sounds today!</a:t>
            </a:r>
            <a:endParaRPr b="1" sz="1200">
              <a:solidFill>
                <a:schemeClr val="dk1"/>
              </a:solidFill>
              <a:latin typeface="Poppins"/>
              <a:ea typeface="Poppins"/>
              <a:cs typeface="Poppins"/>
              <a:sym typeface="Poppins"/>
            </a:endParaRPr>
          </a:p>
        </p:txBody>
      </p:sp>
      <p:sp>
        <p:nvSpPr>
          <p:cNvPr id="64" name="Google Shape;64;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5" name="Google Shape;65;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a few sentences today. These sentences have high frequency words that you've learned or words that follow rules that you've learned.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text "The Hat".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 title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title as everyone reads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very short story is about a man who wears a hat. Read this with your partner taking turns.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text. Take notes on the students that can accurately articulate the sounds and read the word and students that may need reteaching and/or additional support. When each partner has gotten a chance to read it, pull the group back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talk about what you read and how you knew how to read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vowel is by itself, what sound does it use?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respond that it uses the long vowel sound. Point to "like".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one of our high frequency words. The e at the end makes the i say the long vowel sound. This word is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"like". Point to </a:t>
            </a:r>
            <a:r>
              <a:rPr i="1" lang="en" sz="1200">
                <a:solidFill>
                  <a:schemeClr val="dk1"/>
                </a:solidFill>
                <a:latin typeface="Poppins"/>
                <a:ea typeface="Poppins"/>
                <a:cs typeface="Poppins"/>
                <a:sym typeface="Poppins"/>
              </a:rPr>
              <a:t>the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is a rule breaker that we learned as one of our high frequency words. It says "the". Which words follow our CVC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the words </a:t>
            </a:r>
            <a:r>
              <a:rPr i="1" lang="en" sz="1200">
                <a:solidFill>
                  <a:schemeClr val="dk1"/>
                </a:solidFill>
                <a:latin typeface="Poppins"/>
                <a:ea typeface="Poppins"/>
                <a:cs typeface="Poppins"/>
                <a:sym typeface="Poppins"/>
              </a:rPr>
              <a:t>man, his, hat, fits, him</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 sentences one last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sentences.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sentences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The Hat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 like the man.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 like his hat.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The hat fits.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 fits him.</a:t>
            </a:r>
            <a:endParaRPr b="1" sz="1200">
              <a:solidFill>
                <a:schemeClr val="dk1"/>
              </a:solidFill>
              <a:latin typeface="Poppins"/>
              <a:ea typeface="Poppins"/>
              <a:cs typeface="Poppins"/>
              <a:sym typeface="Poppins"/>
            </a:endParaRPr>
          </a:p>
        </p:txBody>
      </p:sp>
      <p:sp>
        <p:nvSpPr>
          <p:cNvPr id="85" name="Google Shape;85;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6" name="Google Shape;86;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kid, tip, zip, fin, mix</a:t>
            </a:r>
            <a:r>
              <a:rPr lang="en" sz="1200">
                <a:solidFill>
                  <a:schemeClr val="dk1"/>
                </a:solidFill>
                <a:latin typeface="Poppins"/>
                <a:ea typeface="Poppins"/>
                <a:cs typeface="Poppins"/>
                <a:sym typeface="Poppins"/>
              </a:rPr>
              <a:t>). I'll be by to listen.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08" name="Google Shape;108;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9" name="Google Shape;109;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dig</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dig</a:t>
            </a:r>
            <a:r>
              <a:rPr lang="en" sz="1200">
                <a:solidFill>
                  <a:schemeClr val="dk1"/>
                </a:solidFill>
                <a:latin typeface="Poppins"/>
                <a:ea typeface="Poppins"/>
                <a:cs typeface="Poppins"/>
                <a:sym typeface="Poppins"/>
              </a:rPr>
              <a:t>? Let's listen to the sounds and match the sound to the correct letter. The word is "dig". I hear /d/ /i/ /g/ and I know that sound for /d/ = the letter d and the sound for /i/ = the letter i, and the sound for /g/ is the letter g so I know it is spelled with the letters dig.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dig, we write the letters d-i-g.</a:t>
            </a:r>
            <a:endParaRPr b="1" sz="1200">
              <a:solidFill>
                <a:schemeClr val="dk1"/>
              </a:solidFill>
              <a:latin typeface="Poppins"/>
              <a:ea typeface="Poppins"/>
              <a:cs typeface="Poppins"/>
              <a:sym typeface="Poppins"/>
            </a:endParaRPr>
          </a:p>
        </p:txBody>
      </p:sp>
      <p:sp>
        <p:nvSpPr>
          <p:cNvPr id="118" name="Google Shape;118;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9" name="Google Shape;119;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spell the word </a:t>
            </a:r>
            <a:r>
              <a:rPr i="1" lang="en" sz="1200">
                <a:solidFill>
                  <a:schemeClr val="dk1"/>
                </a:solidFill>
                <a:latin typeface="Poppins"/>
                <a:ea typeface="Poppins"/>
                <a:cs typeface="Poppins"/>
                <a:sym typeface="Poppins"/>
              </a:rPr>
              <a:t>did </a:t>
            </a:r>
            <a:r>
              <a:rPr lang="en" sz="1200">
                <a:solidFill>
                  <a:schemeClr val="dk1"/>
                </a:solidFill>
                <a:latin typeface="Poppins"/>
                <a:ea typeface="Poppins"/>
                <a:cs typeface="Poppins"/>
                <a:sym typeface="Poppins"/>
              </a:rPr>
              <a:t>by only changing one consonant. What do you change to make did?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the final consonant was changed from a g to a d and that changed the word from dig to did.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did from dig, we change the final consonant from a g to a d.</a:t>
            </a:r>
            <a:endParaRPr sz="1200">
              <a:solidFill>
                <a:schemeClr val="dk1"/>
              </a:solidFill>
              <a:latin typeface="Poppins"/>
              <a:ea typeface="Poppins"/>
              <a:cs typeface="Poppins"/>
              <a:sym typeface="Poppins"/>
            </a:endParaRPr>
          </a:p>
        </p:txBody>
      </p:sp>
      <p:sp>
        <p:nvSpPr>
          <p:cNvPr id="136" name="Google Shape;136;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7" name="Google Shape;137;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spell the word, </a:t>
            </a:r>
            <a:r>
              <a:rPr i="1" lang="en" sz="1200">
                <a:solidFill>
                  <a:schemeClr val="dk1"/>
                </a:solidFill>
                <a:latin typeface="Poppins"/>
                <a:ea typeface="Poppins"/>
                <a:cs typeface="Poppins"/>
                <a:sym typeface="Poppins"/>
              </a:rPr>
              <a:t>dim, </a:t>
            </a:r>
            <a:r>
              <a:rPr lang="en" sz="1200">
                <a:solidFill>
                  <a:schemeClr val="dk1"/>
                </a:solidFill>
                <a:latin typeface="Poppins"/>
                <a:ea typeface="Poppins"/>
                <a:cs typeface="Poppins"/>
                <a:sym typeface="Poppins"/>
              </a:rPr>
              <a:t>by changing one consonant. What do you change to make dim?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the final consonant was changed from a d to a m and that changed the word from did to dim. Take notes on the students that can accurately articulate the sound and spell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dim from did, we change the final consonant from a d to a m. Great thinking! Awesome job spelling words today!</a:t>
            </a:r>
            <a:endParaRPr sz="1200">
              <a:solidFill>
                <a:schemeClr val="dk1"/>
              </a:solidFill>
              <a:latin typeface="Poppins"/>
              <a:ea typeface="Poppins"/>
              <a:cs typeface="Poppins"/>
              <a:sym typeface="Poppins"/>
            </a:endParaRPr>
          </a:p>
        </p:txBody>
      </p:sp>
      <p:sp>
        <p:nvSpPr>
          <p:cNvPr id="153" name="Google Shape;15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4" name="Google Shape;15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word that follows a rule, but you won't learn the rule for a couple more lessons.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with</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segment this word into it's sounds. See has three sounds, /w/, /i/ and /th/. T-h is a digraph. When you put t with h, it makes a new sound /th/. Say it with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/th/.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it one more time: /w/ /i/ /th/ = with.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correct if necessary.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and read together as a group.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with</a:t>
            </a:r>
            <a:endParaRPr b="1" sz="1200">
              <a:solidFill>
                <a:schemeClr val="dk1"/>
              </a:solidFill>
              <a:latin typeface="Poppins"/>
              <a:ea typeface="Poppins"/>
              <a:cs typeface="Poppins"/>
              <a:sym typeface="Poppins"/>
            </a:endParaRPr>
          </a:p>
        </p:txBody>
      </p:sp>
      <p:sp>
        <p:nvSpPr>
          <p:cNvPr id="170" name="Google Shape;170;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1" name="Google Shape;171;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9.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txBox="1"/>
          <p:nvPr/>
        </p:nvSpPr>
        <p:spPr>
          <a:xfrm>
            <a:off x="13227756" y="10266370"/>
            <a:ext cx="1079870" cy="3592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2199"/>
              <a:buFont typeface="Arial"/>
              <a:buNone/>
            </a:pPr>
            <a:r>
              <a:rPr b="0" i="0" lang="en" sz="2199" u="none" cap="none" strike="noStrike">
                <a:solidFill>
                  <a:srgbClr val="FFFFFF"/>
                </a:solidFill>
                <a:latin typeface="Poppins"/>
                <a:ea typeface="Poppins"/>
                <a:cs typeface="Poppins"/>
                <a:sym typeface="Poppins"/>
              </a:rPr>
              <a:t>saw</a:t>
            </a:r>
            <a:endParaRPr b="0" i="0" sz="2199" u="none" cap="none" strike="noStrike">
              <a:solidFill>
                <a:srgbClr val="FFFFFF"/>
              </a:solidFill>
              <a:latin typeface="Poppins"/>
              <a:ea typeface="Poppins"/>
              <a:cs typeface="Poppins"/>
              <a:sym typeface="Poppins"/>
            </a:endParaRPr>
          </a:p>
        </p:txBody>
      </p:sp>
      <p:pic>
        <p:nvPicPr>
          <p:cNvPr id="48" name="Google Shape;48;p8"/>
          <p:cNvPicPr preferRelativeResize="0"/>
          <p:nvPr/>
        </p:nvPicPr>
        <p:blipFill rotWithShape="1">
          <a:blip r:embed="rId3">
            <a:alphaModFix/>
          </a:blip>
          <a:srcRect b="0" l="0" r="0" t="0"/>
          <a:stretch/>
        </p:blipFill>
        <p:spPr>
          <a:xfrm>
            <a:off x="10909891" y="683389"/>
            <a:ext cx="4369438" cy="10290488"/>
          </a:xfrm>
          <a:prstGeom prst="rect">
            <a:avLst/>
          </a:prstGeom>
          <a:noFill/>
          <a:ln>
            <a:noFill/>
          </a:ln>
        </p:spPr>
      </p:pic>
      <p:sp>
        <p:nvSpPr>
          <p:cNvPr id="49" name="Google Shape;49;p8"/>
          <p:cNvSpPr/>
          <p:nvPr/>
        </p:nvSpPr>
        <p:spPr>
          <a:xfrm>
            <a:off x="11856778" y="1581968"/>
            <a:ext cx="2496900" cy="27582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50" name="Google Shape;50;p8"/>
          <p:cNvSpPr txBox="1"/>
          <p:nvPr/>
        </p:nvSpPr>
        <p:spPr>
          <a:xfrm>
            <a:off x="10909891" y="4739947"/>
            <a:ext cx="4369438" cy="6140973"/>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454" u="none" cap="none" strike="noStrike">
                <a:solidFill>
                  <a:schemeClr val="accent1"/>
                </a:solidFill>
                <a:highlight>
                  <a:schemeClr val="lt1"/>
                </a:highlight>
                <a:latin typeface="Poppins"/>
                <a:ea typeface="Poppins"/>
                <a:cs typeface="Poppins"/>
                <a:sym typeface="Poppins"/>
              </a:rPr>
              <a:t>h</a:t>
            </a:r>
            <a:r>
              <a:rPr b="1" i="0" lang="en" sz="9454" u="none" cap="none" strike="noStrike">
                <a:solidFill>
                  <a:srgbClr val="FF0000"/>
                </a:solidFill>
                <a:highlight>
                  <a:srgbClr val="FFFFFF"/>
                </a:highlight>
                <a:latin typeface="Poppins"/>
                <a:ea typeface="Poppins"/>
                <a:cs typeface="Poppins"/>
                <a:sym typeface="Poppins"/>
              </a:rPr>
              <a:t>i</a:t>
            </a:r>
            <a:r>
              <a:rPr b="1" i="0" lang="en" sz="9454" u="none" cap="none" strike="noStrike">
                <a:solidFill>
                  <a:schemeClr val="accent1"/>
                </a:solidFill>
                <a:highlight>
                  <a:srgbClr val="FFFFFF"/>
                </a:highlight>
                <a:latin typeface="Poppins"/>
                <a:ea typeface="Poppins"/>
                <a:cs typeface="Poppins"/>
                <a:sym typeface="Poppins"/>
              </a:rPr>
              <a:t>p</a:t>
            </a:r>
            <a:r>
              <a:rPr b="1" i="0" lang="en" sz="9454"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6376" u="none" cap="none" strike="noStrike">
                <a:solidFill>
                  <a:schemeClr val="dk1"/>
                </a:solidFill>
                <a:highlight>
                  <a:schemeClr val="lt1"/>
                </a:highlight>
                <a:latin typeface="Poppins"/>
                <a:ea typeface="Poppins"/>
                <a:cs typeface="Poppins"/>
                <a:sym typeface="Poppins"/>
              </a:rPr>
              <a:t>/</a:t>
            </a:r>
            <a:r>
              <a:rPr b="1" i="0" lang="en" sz="6376" u="none" cap="none" strike="noStrike">
                <a:solidFill>
                  <a:schemeClr val="accent1"/>
                </a:solidFill>
                <a:highlight>
                  <a:schemeClr val="lt1"/>
                </a:highlight>
                <a:latin typeface="Poppins"/>
                <a:ea typeface="Poppins"/>
                <a:cs typeface="Poppins"/>
                <a:sym typeface="Poppins"/>
              </a:rPr>
              <a:t>h</a:t>
            </a:r>
            <a:r>
              <a:rPr b="1" i="0" lang="en" sz="6376" u="none" cap="none" strike="noStrike">
                <a:solidFill>
                  <a:schemeClr val="dk1"/>
                </a:solidFill>
                <a:highlight>
                  <a:schemeClr val="lt1"/>
                </a:highlight>
                <a:latin typeface="Poppins"/>
                <a:ea typeface="Poppins"/>
                <a:cs typeface="Poppins"/>
                <a:sym typeface="Poppins"/>
              </a:rPr>
              <a:t>/ </a:t>
            </a:r>
            <a:r>
              <a:rPr b="1" i="0" lang="en" sz="6376" u="none" cap="none" strike="noStrike">
                <a:solidFill>
                  <a:srgbClr val="242424"/>
                </a:solidFill>
                <a:highlight>
                  <a:srgbClr val="FFFFFF"/>
                </a:highlight>
                <a:latin typeface="Poppins"/>
                <a:ea typeface="Poppins"/>
                <a:cs typeface="Poppins"/>
                <a:sym typeface="Poppins"/>
              </a:rPr>
              <a:t>/</a:t>
            </a:r>
            <a:r>
              <a:rPr b="1" i="0" lang="en" sz="6376" u="none" cap="none" strike="noStrike">
                <a:solidFill>
                  <a:srgbClr val="FF0000"/>
                </a:solidFill>
                <a:highlight>
                  <a:srgbClr val="FFFFFF"/>
                </a:highlight>
                <a:latin typeface="Poppins"/>
                <a:ea typeface="Poppins"/>
                <a:cs typeface="Poppins"/>
                <a:sym typeface="Poppins"/>
              </a:rPr>
              <a:t>ĭ</a:t>
            </a:r>
            <a:r>
              <a:rPr b="1" i="0" lang="en" sz="6376" u="none" cap="none" strike="noStrike">
                <a:solidFill>
                  <a:srgbClr val="242424"/>
                </a:solidFill>
                <a:highlight>
                  <a:srgbClr val="FFFFFF"/>
                </a:highlight>
                <a:latin typeface="Poppins"/>
                <a:ea typeface="Poppins"/>
                <a:cs typeface="Poppins"/>
                <a:sym typeface="Poppins"/>
              </a:rPr>
              <a:t>/ /</a:t>
            </a:r>
            <a:r>
              <a:rPr b="1" i="0" lang="en" sz="6376" u="none" cap="none" strike="noStrike">
                <a:solidFill>
                  <a:srgbClr val="006FB6"/>
                </a:solidFill>
                <a:highlight>
                  <a:srgbClr val="FFFFFF"/>
                </a:highlight>
                <a:latin typeface="Poppins"/>
                <a:ea typeface="Poppins"/>
                <a:cs typeface="Poppins"/>
                <a:sym typeface="Poppins"/>
              </a:rPr>
              <a:t>p</a:t>
            </a:r>
            <a:r>
              <a:rPr b="1" i="0" lang="en" sz="6376" u="none" cap="none" strike="noStrike">
                <a:solidFill>
                  <a:srgbClr val="242424"/>
                </a:solidFill>
                <a:highlight>
                  <a:srgbClr val="FFFFFF"/>
                </a:highlight>
                <a:latin typeface="Poppins"/>
                <a:ea typeface="Poppins"/>
                <a:cs typeface="Poppins"/>
                <a:sym typeface="Poppins"/>
              </a:rPr>
              <a:t>/</a:t>
            </a:r>
            <a:r>
              <a:rPr b="1" i="0" lang="en" sz="6596" u="none" cap="none" strike="noStrike">
                <a:solidFill>
                  <a:srgbClr val="242424"/>
                </a:solidFill>
                <a:highlight>
                  <a:srgbClr val="FFFFFF"/>
                </a:highlight>
                <a:latin typeface="Poppins"/>
                <a:ea typeface="Poppins"/>
                <a:cs typeface="Poppins"/>
                <a:sym typeface="Poppins"/>
              </a:rPr>
              <a:t> = </a:t>
            </a:r>
            <a:r>
              <a:rPr b="1" i="0" lang="en" sz="6596" u="none" cap="none" strike="noStrike">
                <a:solidFill>
                  <a:schemeClr val="accent1"/>
                </a:solidFill>
                <a:highlight>
                  <a:schemeClr val="lt1"/>
                </a:highlight>
                <a:latin typeface="Poppins"/>
                <a:ea typeface="Poppins"/>
                <a:cs typeface="Poppins"/>
                <a:sym typeface="Poppins"/>
              </a:rPr>
              <a:t>h</a:t>
            </a:r>
            <a:r>
              <a:rPr b="1" i="0" lang="en" sz="6596" u="none" cap="none" strike="noStrike">
                <a:solidFill>
                  <a:srgbClr val="FF0000"/>
                </a:solidFill>
                <a:highlight>
                  <a:srgbClr val="FFFFFF"/>
                </a:highlight>
                <a:latin typeface="Poppins"/>
                <a:ea typeface="Poppins"/>
                <a:cs typeface="Poppins"/>
                <a:sym typeface="Poppins"/>
              </a:rPr>
              <a:t>i</a:t>
            </a:r>
            <a:r>
              <a:rPr b="1" i="0" lang="en" sz="6596" u="none" cap="none" strike="noStrike">
                <a:solidFill>
                  <a:srgbClr val="006FB6"/>
                </a:solidFill>
                <a:highlight>
                  <a:srgbClr val="FFFFFF"/>
                </a:highlight>
                <a:latin typeface="Poppins"/>
                <a:ea typeface="Poppins"/>
                <a:cs typeface="Poppins"/>
                <a:sym typeface="Poppins"/>
              </a:rPr>
              <a:t>p </a:t>
            </a:r>
            <a:endParaRPr b="1" i="0" sz="65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1" name="Google Shape;51;p8"/>
          <p:cNvSpPr/>
          <p:nvPr/>
        </p:nvSpPr>
        <p:spPr>
          <a:xfrm>
            <a:off x="11542788" y="5027757"/>
            <a:ext cx="3103645" cy="1297715"/>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2" name="Google Shape;52;p8"/>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3" name="Google Shape;53;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56" name="Google Shape;56;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5">
            <a:alphaModFix/>
          </a:blip>
          <a:srcRect b="0" l="9" r="6" t="0"/>
          <a:stretch/>
        </p:blipFill>
        <p:spPr>
          <a:xfrm>
            <a:off x="7285702" y="1925680"/>
            <a:ext cx="11925394" cy="9341534"/>
          </a:xfrm>
          <a:prstGeom prst="rect">
            <a:avLst/>
          </a:prstGeom>
          <a:noFill/>
          <a:ln>
            <a:noFill/>
          </a:ln>
        </p:spPr>
      </p:pic>
      <p:pic>
        <p:nvPicPr>
          <p:cNvPr id="60" name="Google Shape;60;p8"/>
          <p:cNvPicPr preferRelativeResize="0"/>
          <p:nvPr/>
        </p:nvPicPr>
        <p:blipFill rotWithShape="1">
          <a:blip r:embed="rId6">
            <a:alphaModFix/>
          </a:blip>
          <a:srcRect b="0" l="970" r="958" t="0"/>
          <a:stretch/>
        </p:blipFill>
        <p:spPr>
          <a:xfrm>
            <a:off x="9558303" y="2741440"/>
            <a:ext cx="7657922" cy="8027031"/>
          </a:xfrm>
          <a:prstGeom prst="rect">
            <a:avLst/>
          </a:prstGeom>
          <a:noFill/>
          <a:ln>
            <a:noFill/>
          </a:ln>
        </p:spPr>
      </p:pic>
      <p:pic>
        <p:nvPicPr>
          <p:cNvPr id="61" name="Google Shape;61;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3">
            <a:alphaModFix/>
          </a:blip>
          <a:srcRect b="0" l="0" r="0" t="0"/>
          <a:stretch/>
        </p:blipFill>
        <p:spPr>
          <a:xfrm rot="5400000">
            <a:off x="6899363" y="1966416"/>
            <a:ext cx="10406550" cy="7317460"/>
          </a:xfrm>
          <a:prstGeom prst="rect">
            <a:avLst/>
          </a:prstGeom>
          <a:noFill/>
          <a:ln>
            <a:noFill/>
          </a:ln>
        </p:spPr>
      </p:pic>
      <p:sp>
        <p:nvSpPr>
          <p:cNvPr id="68" name="Google Shape;68;p9"/>
          <p:cNvSpPr txBox="1"/>
          <p:nvPr/>
        </p:nvSpPr>
        <p:spPr>
          <a:xfrm>
            <a:off x="9856813" y="1906538"/>
            <a:ext cx="4206823"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f i t</a:t>
            </a:r>
            <a:endParaRPr b="1" i="0" sz="16490" u="none" cap="none" strike="noStrike">
              <a:solidFill>
                <a:schemeClr val="lt1"/>
              </a:solidFill>
              <a:latin typeface="Poppins"/>
              <a:ea typeface="Poppins"/>
              <a:cs typeface="Poppins"/>
              <a:sym typeface="Poppins"/>
            </a:endParaRPr>
          </a:p>
        </p:txBody>
      </p:sp>
      <p:sp>
        <p:nvSpPr>
          <p:cNvPr id="69" name="Google Shape;69;p9"/>
          <p:cNvSpPr txBox="1"/>
          <p:nvPr/>
        </p:nvSpPr>
        <p:spPr>
          <a:xfrm>
            <a:off x="9462712" y="5694910"/>
            <a:ext cx="5576762"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h i m</a:t>
            </a:r>
            <a:endParaRPr b="1" i="0" sz="16490" u="none" cap="none" strike="noStrike">
              <a:solidFill>
                <a:schemeClr val="lt1"/>
              </a:solidFill>
              <a:latin typeface="Poppins"/>
              <a:ea typeface="Poppins"/>
              <a:cs typeface="Poppins"/>
              <a:sym typeface="Poppins"/>
            </a:endParaRPr>
          </a:p>
        </p:txBody>
      </p:sp>
      <p:sp>
        <p:nvSpPr>
          <p:cNvPr id="70" name="Google Shape;70;p9"/>
          <p:cNvSpPr/>
          <p:nvPr/>
        </p:nvSpPr>
        <p:spPr>
          <a:xfrm>
            <a:off x="10186130" y="4096328"/>
            <a:ext cx="5514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1" name="Google Shape;71;p9"/>
          <p:cNvSpPr/>
          <p:nvPr/>
        </p:nvSpPr>
        <p:spPr>
          <a:xfrm>
            <a:off x="11252072" y="4096328"/>
            <a:ext cx="5514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2" name="Google Shape;72;p9"/>
          <p:cNvSpPr/>
          <p:nvPr/>
        </p:nvSpPr>
        <p:spPr>
          <a:xfrm>
            <a:off x="12486454" y="4096328"/>
            <a:ext cx="5514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3" name="Google Shape;73;p9"/>
          <p:cNvSpPr/>
          <p:nvPr/>
        </p:nvSpPr>
        <p:spPr>
          <a:xfrm>
            <a:off x="10150442" y="8051025"/>
            <a:ext cx="5514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1497314" y="8051025"/>
            <a:ext cx="5514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3301083" y="8051025"/>
            <a:ext cx="5514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089895" y="4689705"/>
            <a:ext cx="30240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0089904" y="8760873"/>
            <a:ext cx="3924000" cy="383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9" name="Google Shape;79;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0" name="Google Shape;80;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1" name="Google Shape;81;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2" name="Google Shape;82;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0"/>
          <p:cNvGrpSpPr/>
          <p:nvPr/>
        </p:nvGrpSpPr>
        <p:grpSpPr>
          <a:xfrm>
            <a:off x="8168441" y="1857865"/>
            <a:ext cx="8710014" cy="7593619"/>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0" name="Google Shape;90;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7036"/>
                <a:buFont typeface="Arial"/>
                <a:buNone/>
              </a:pPr>
              <a:r>
                <a:rPr b="0" i="0" lang="en" sz="7036" u="none" cap="none" strike="noStrike">
                  <a:solidFill>
                    <a:schemeClr val="accent1"/>
                  </a:solidFill>
                  <a:highlight>
                    <a:srgbClr val="FFFFFF"/>
                  </a:highlight>
                  <a:latin typeface="Poppins"/>
                  <a:ea typeface="Poppins"/>
                  <a:cs typeface="Poppins"/>
                  <a:sym typeface="Poppins"/>
                </a:rPr>
                <a:t>The Hat</a:t>
              </a:r>
              <a:endParaRPr b="0" i="0" sz="7036"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36"/>
                <a:buFont typeface="Arial"/>
                <a:buNone/>
              </a:pPr>
              <a:r>
                <a:rPr b="0" i="0" lang="en" sz="7036" u="none" cap="none" strike="noStrike">
                  <a:solidFill>
                    <a:schemeClr val="accent1"/>
                  </a:solidFill>
                  <a:highlight>
                    <a:srgbClr val="FFFFFF"/>
                  </a:highlight>
                  <a:latin typeface="Poppins"/>
                  <a:ea typeface="Poppins"/>
                  <a:cs typeface="Poppins"/>
                  <a:sym typeface="Poppins"/>
                </a:rPr>
                <a:t>I like the man.</a:t>
              </a:r>
              <a:endParaRPr b="0" i="0" sz="7036"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36"/>
                <a:buFont typeface="Arial"/>
                <a:buNone/>
              </a:pPr>
              <a:r>
                <a:rPr b="0" i="0" lang="en" sz="7036" u="none" cap="none" strike="noStrike">
                  <a:solidFill>
                    <a:schemeClr val="accent1"/>
                  </a:solidFill>
                  <a:highlight>
                    <a:srgbClr val="FFFFFF"/>
                  </a:highlight>
                  <a:latin typeface="Poppins"/>
                  <a:ea typeface="Poppins"/>
                  <a:cs typeface="Poppins"/>
                  <a:sym typeface="Poppins"/>
                </a:rPr>
                <a:t>I like his hat.</a:t>
              </a:r>
              <a:endParaRPr b="0" i="0" sz="7036"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36"/>
                <a:buFont typeface="Arial"/>
                <a:buNone/>
              </a:pPr>
              <a:r>
                <a:rPr b="0" i="0" lang="en" sz="7036" u="none" cap="none" strike="noStrike">
                  <a:solidFill>
                    <a:schemeClr val="accent1"/>
                  </a:solidFill>
                  <a:highlight>
                    <a:srgbClr val="FFFFFF"/>
                  </a:highlight>
                  <a:latin typeface="Poppins"/>
                  <a:ea typeface="Poppins"/>
                  <a:cs typeface="Poppins"/>
                  <a:sym typeface="Poppins"/>
                </a:rPr>
                <a:t>The hat fits.</a:t>
              </a:r>
              <a:endParaRPr b="0" i="0" sz="7036"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36"/>
                <a:buFont typeface="Arial"/>
                <a:buNone/>
              </a:pPr>
              <a:r>
                <a:rPr b="0" i="0" lang="en" sz="7036" u="none" cap="none" strike="noStrike">
                  <a:solidFill>
                    <a:schemeClr val="accent1"/>
                  </a:solidFill>
                  <a:highlight>
                    <a:srgbClr val="FFFFFF"/>
                  </a:highlight>
                  <a:latin typeface="Poppins"/>
                  <a:ea typeface="Poppins"/>
                  <a:cs typeface="Poppins"/>
                  <a:sym typeface="Poppins"/>
                </a:rPr>
                <a:t>It fits him.</a:t>
              </a:r>
              <a:endParaRPr b="0" i="0" sz="15830" u="none" cap="none" strike="noStrike">
                <a:solidFill>
                  <a:schemeClr val="accent1"/>
                </a:solidFill>
                <a:latin typeface="Poppins"/>
                <a:ea typeface="Poppins"/>
                <a:cs typeface="Poppins"/>
                <a:sym typeface="Poppins"/>
              </a:endParaRPr>
            </a:p>
          </p:txBody>
        </p:sp>
      </p:grpSp>
      <p:sp>
        <p:nvSpPr>
          <p:cNvPr id="91" name="Google Shape;91;p10"/>
          <p:cNvSpPr/>
          <p:nvPr/>
        </p:nvSpPr>
        <p:spPr>
          <a:xfrm>
            <a:off x="10569054" y="2822361"/>
            <a:ext cx="4051161"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2" name="Google Shape;92;p10"/>
          <p:cNvSpPr/>
          <p:nvPr/>
        </p:nvSpPr>
        <p:spPr>
          <a:xfrm>
            <a:off x="9339026" y="3969826"/>
            <a:ext cx="648370"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9987396" y="3969826"/>
            <a:ext cx="1462956"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0"/>
          <p:cNvSpPr/>
          <p:nvPr/>
        </p:nvSpPr>
        <p:spPr>
          <a:xfrm>
            <a:off x="11475825" y="3955387"/>
            <a:ext cx="1599960"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0"/>
          <p:cNvSpPr/>
          <p:nvPr/>
        </p:nvSpPr>
        <p:spPr>
          <a:xfrm>
            <a:off x="13128445" y="3967418"/>
            <a:ext cx="2247913"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0"/>
          <p:cNvSpPr/>
          <p:nvPr/>
        </p:nvSpPr>
        <p:spPr>
          <a:xfrm>
            <a:off x="11873466" y="5062061"/>
            <a:ext cx="1384250" cy="102565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0"/>
          <p:cNvSpPr/>
          <p:nvPr/>
        </p:nvSpPr>
        <p:spPr>
          <a:xfrm>
            <a:off x="13310376" y="5074092"/>
            <a:ext cx="1560355" cy="102565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0"/>
          <p:cNvSpPr/>
          <p:nvPr/>
        </p:nvSpPr>
        <p:spPr>
          <a:xfrm>
            <a:off x="13407774" y="6102016"/>
            <a:ext cx="1612681" cy="102565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0"/>
          <p:cNvSpPr/>
          <p:nvPr/>
        </p:nvSpPr>
        <p:spPr>
          <a:xfrm>
            <a:off x="12649559" y="7245052"/>
            <a:ext cx="1805195" cy="102565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1" name="Google Shape;101;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02" name="Google Shape;102;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3" name="Google Shape;103;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4" name="Google Shape;104;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5" name="Google Shape;105;p10"/>
          <p:cNvPicPr preferRelativeResize="0"/>
          <p:nvPr/>
        </p:nvPicPr>
        <p:blipFill rotWithShape="1">
          <a:blip r:embed="rId5">
            <a:alphaModFix/>
          </a:blip>
          <a:srcRect b="0" l="0" r="0" t="0"/>
          <a:stretch/>
        </p:blipFill>
        <p:spPr>
          <a:xfrm>
            <a:off x="16210275" y="9661175"/>
            <a:ext cx="1998526" cy="1444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1"/>
          <p:cNvSpPr txBox="1"/>
          <p:nvPr/>
        </p:nvSpPr>
        <p:spPr>
          <a:xfrm>
            <a:off x="6400102" y="1613408"/>
            <a:ext cx="13493756" cy="7923575"/>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kid       tip</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zip       fin</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mix</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12" name="Google Shape;112;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13" name="Google Shape;113;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4" name="Google Shape;114;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5" name="Google Shape;115;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ppt_w</p:attrName>
                                        </p:attrNameLst>
                                      </p:cBhvr>
                                      <p:tavLst>
                                        <p:tav fmla="" tm="0">
                                          <p:val>
                                            <p:strVal val="0"/>
                                          </p:val>
                                        </p:tav>
                                        <p:tav fmla="" tm="100000">
                                          <p:val>
                                            <p:strVal val="#ppt_w"/>
                                          </p:val>
                                        </p:tav>
                                      </p:tavLst>
                                    </p:anim>
                                    <p:anim calcmode="lin" valueType="num">
                                      <p:cBhvr additive="base">
                                        <p:cTn dur="1000"/>
                                        <p:tgtEl>
                                          <p:spTgt spid="1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12"/>
          <p:cNvGrpSpPr/>
          <p:nvPr/>
        </p:nvGrpSpPr>
        <p:grpSpPr>
          <a:xfrm>
            <a:off x="7550741" y="2825997"/>
            <a:ext cx="3585939" cy="5651917"/>
            <a:chOff x="3434323" y="1285175"/>
            <a:chExt cx="1631002" cy="2570676"/>
          </a:xfrm>
        </p:grpSpPr>
        <p:sp>
          <p:nvSpPr>
            <p:cNvPr id="122" name="Google Shape;122;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23" name="Google Shape;123;p12"/>
            <p:cNvSpPr txBox="1"/>
            <p:nvPr/>
          </p:nvSpPr>
          <p:spPr>
            <a:xfrm>
              <a:off x="3434325" y="1721894"/>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grpSp>
        <p:nvGrpSpPr>
          <p:cNvPr id="124" name="Google Shape;124;p12"/>
          <p:cNvGrpSpPr/>
          <p:nvPr/>
        </p:nvGrpSpPr>
        <p:grpSpPr>
          <a:xfrm>
            <a:off x="10142735" y="3787132"/>
            <a:ext cx="5649219" cy="3655360"/>
            <a:chOff x="4613246" y="1722329"/>
            <a:chExt cx="2569449" cy="1662578"/>
          </a:xfrm>
        </p:grpSpPr>
        <p:sp>
          <p:nvSpPr>
            <p:cNvPr id="125" name="Google Shape;125;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6" name="Google Shape;126;p12"/>
            <p:cNvSpPr txBox="1"/>
            <p:nvPr/>
          </p:nvSpPr>
          <p:spPr>
            <a:xfrm>
              <a:off x="5033820" y="1722329"/>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i</a:t>
              </a:r>
              <a:endParaRPr b="1" i="0" sz="21986" u="none" cap="none" strike="noStrike">
                <a:solidFill>
                  <a:srgbClr val="000000"/>
                </a:solidFill>
                <a:latin typeface="Poppins"/>
                <a:ea typeface="Poppins"/>
                <a:cs typeface="Poppins"/>
                <a:sym typeface="Poppins"/>
              </a:endParaRPr>
            </a:p>
          </p:txBody>
        </p:sp>
      </p:grpSp>
      <p:grpSp>
        <p:nvGrpSpPr>
          <p:cNvPr id="127" name="Google Shape;127;p12"/>
          <p:cNvGrpSpPr/>
          <p:nvPr/>
        </p:nvGrpSpPr>
        <p:grpSpPr>
          <a:xfrm>
            <a:off x="14811715" y="2811872"/>
            <a:ext cx="3773091" cy="5654386"/>
            <a:chOff x="6736850" y="1278750"/>
            <a:chExt cx="1716125" cy="2571799"/>
          </a:xfrm>
        </p:grpSpPr>
        <p:pic>
          <p:nvPicPr>
            <p:cNvPr id="128" name="Google Shape;128;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9" name="Google Shape;129;p12"/>
            <p:cNvSpPr txBox="1"/>
            <p:nvPr/>
          </p:nvSpPr>
          <p:spPr>
            <a:xfrm>
              <a:off x="6858475" y="1716636"/>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g</a:t>
              </a:r>
              <a:endParaRPr b="1" i="0" sz="21986" u="none" cap="none" strike="noStrike">
                <a:solidFill>
                  <a:srgbClr val="000000"/>
                </a:solidFill>
                <a:latin typeface="Poppins"/>
                <a:ea typeface="Poppins"/>
                <a:cs typeface="Poppins"/>
                <a:sym typeface="Poppins"/>
              </a:endParaRPr>
            </a:p>
          </p:txBody>
        </p:sp>
      </p:grpSp>
      <p:sp>
        <p:nvSpPr>
          <p:cNvPr id="130" name="Google Shape;130;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31" name="Google Shape;131;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32" name="Google Shape;132;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3" name="Google Shape;133;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13"/>
          <p:cNvGrpSpPr/>
          <p:nvPr/>
        </p:nvGrpSpPr>
        <p:grpSpPr>
          <a:xfrm>
            <a:off x="7550741" y="2825997"/>
            <a:ext cx="3585939" cy="5651917"/>
            <a:chOff x="3434323" y="1285175"/>
            <a:chExt cx="1631002" cy="2570676"/>
          </a:xfrm>
        </p:grpSpPr>
        <p:sp>
          <p:nvSpPr>
            <p:cNvPr id="140" name="Google Shape;140;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41" name="Google Shape;141;p13"/>
            <p:cNvSpPr txBox="1"/>
            <p:nvPr/>
          </p:nvSpPr>
          <p:spPr>
            <a:xfrm>
              <a:off x="3434325" y="1721894"/>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grpSp>
        <p:nvGrpSpPr>
          <p:cNvPr id="142" name="Google Shape;142;p13"/>
          <p:cNvGrpSpPr/>
          <p:nvPr/>
        </p:nvGrpSpPr>
        <p:grpSpPr>
          <a:xfrm>
            <a:off x="10142735" y="3810200"/>
            <a:ext cx="5649219" cy="3632292"/>
            <a:chOff x="4613246" y="1732822"/>
            <a:chExt cx="2569449" cy="1652085"/>
          </a:xfrm>
        </p:grpSpPr>
        <p:sp>
          <p:nvSpPr>
            <p:cNvPr id="143" name="Google Shape;143;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4" name="Google Shape;144;p13"/>
            <p:cNvSpPr txBox="1"/>
            <p:nvPr/>
          </p:nvSpPr>
          <p:spPr>
            <a:xfrm>
              <a:off x="5033820" y="1732822"/>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i</a:t>
              </a:r>
              <a:endParaRPr b="1" i="0" sz="21986" u="none" cap="none" strike="noStrike">
                <a:solidFill>
                  <a:srgbClr val="000000"/>
                </a:solidFill>
                <a:latin typeface="Poppins"/>
                <a:ea typeface="Poppins"/>
                <a:cs typeface="Poppins"/>
                <a:sym typeface="Poppins"/>
              </a:endParaRPr>
            </a:p>
          </p:txBody>
        </p:sp>
      </p:grpSp>
      <p:grpSp>
        <p:nvGrpSpPr>
          <p:cNvPr id="145" name="Google Shape;145;p13"/>
          <p:cNvGrpSpPr/>
          <p:nvPr/>
        </p:nvGrpSpPr>
        <p:grpSpPr>
          <a:xfrm>
            <a:off x="14811715" y="2811872"/>
            <a:ext cx="3773091" cy="5654386"/>
            <a:chOff x="6736850" y="1278750"/>
            <a:chExt cx="1716125" cy="2571799"/>
          </a:xfrm>
        </p:grpSpPr>
        <p:pic>
          <p:nvPicPr>
            <p:cNvPr id="146" name="Google Shape;146;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7" name="Google Shape;147;p13"/>
            <p:cNvSpPr txBox="1"/>
            <p:nvPr/>
          </p:nvSpPr>
          <p:spPr>
            <a:xfrm>
              <a:off x="6858475" y="1721882"/>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sp>
        <p:nvSpPr>
          <p:cNvPr id="148" name="Google Shape;148;p13"/>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9" name="Google Shape;149;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50" name="Google Shape;150;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4"/>
          <p:cNvGrpSpPr/>
          <p:nvPr/>
        </p:nvGrpSpPr>
        <p:grpSpPr>
          <a:xfrm>
            <a:off x="7550741" y="2825997"/>
            <a:ext cx="3585939" cy="5651917"/>
            <a:chOff x="3434323" y="1285175"/>
            <a:chExt cx="1631002" cy="2570676"/>
          </a:xfrm>
        </p:grpSpPr>
        <p:sp>
          <p:nvSpPr>
            <p:cNvPr id="157" name="Google Shape;157;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8" name="Google Shape;158;p14"/>
            <p:cNvSpPr txBox="1"/>
            <p:nvPr/>
          </p:nvSpPr>
          <p:spPr>
            <a:xfrm>
              <a:off x="3434325" y="1721894"/>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grpSp>
        <p:nvGrpSpPr>
          <p:cNvPr id="159" name="Google Shape;159;p14"/>
          <p:cNvGrpSpPr/>
          <p:nvPr/>
        </p:nvGrpSpPr>
        <p:grpSpPr>
          <a:xfrm>
            <a:off x="10142735" y="3797671"/>
            <a:ext cx="5649219" cy="3644821"/>
            <a:chOff x="4613246" y="1727123"/>
            <a:chExt cx="2569449" cy="1657784"/>
          </a:xfrm>
        </p:grpSpPr>
        <p:sp>
          <p:nvSpPr>
            <p:cNvPr id="160" name="Google Shape;160;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61" name="Google Shape;161;p14"/>
            <p:cNvSpPr txBox="1"/>
            <p:nvPr/>
          </p:nvSpPr>
          <p:spPr>
            <a:xfrm>
              <a:off x="5033820" y="1727123"/>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i</a:t>
              </a:r>
              <a:endParaRPr b="1" i="0" sz="21986" u="none" cap="none" strike="noStrike">
                <a:solidFill>
                  <a:srgbClr val="000000"/>
                </a:solidFill>
                <a:latin typeface="Poppins"/>
                <a:ea typeface="Poppins"/>
                <a:cs typeface="Poppins"/>
                <a:sym typeface="Poppins"/>
              </a:endParaRPr>
            </a:p>
          </p:txBody>
        </p:sp>
      </p:grpSp>
      <p:grpSp>
        <p:nvGrpSpPr>
          <p:cNvPr id="162" name="Google Shape;162;p14"/>
          <p:cNvGrpSpPr/>
          <p:nvPr/>
        </p:nvGrpSpPr>
        <p:grpSpPr>
          <a:xfrm>
            <a:off x="14811712" y="2811872"/>
            <a:ext cx="4005561" cy="5654386"/>
            <a:chOff x="6736850" y="1278750"/>
            <a:chExt cx="1821860" cy="2571799"/>
          </a:xfrm>
        </p:grpSpPr>
        <p:pic>
          <p:nvPicPr>
            <p:cNvPr id="163" name="Google Shape;163;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4" name="Google Shape;164;p14"/>
            <p:cNvSpPr txBox="1"/>
            <p:nvPr/>
          </p:nvSpPr>
          <p:spPr>
            <a:xfrm>
              <a:off x="6964210" y="191163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m</a:t>
              </a:r>
              <a:endParaRPr b="1" i="0" sz="18300" u="none" cap="none" strike="noStrike">
                <a:solidFill>
                  <a:srgbClr val="000000"/>
                </a:solidFill>
                <a:latin typeface="Poppins"/>
                <a:ea typeface="Poppins"/>
                <a:cs typeface="Poppins"/>
                <a:sym typeface="Poppins"/>
              </a:endParaRPr>
            </a:p>
          </p:txBody>
        </p:sp>
      </p:grpSp>
      <p:sp>
        <p:nvSpPr>
          <p:cNvPr id="165" name="Google Shape;165;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6" name="Google Shape;166;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7" name="Google Shape;167;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5"/>
          <p:cNvGrpSpPr/>
          <p:nvPr/>
        </p:nvGrpSpPr>
        <p:grpSpPr>
          <a:xfrm>
            <a:off x="10003770" y="3995649"/>
            <a:ext cx="5832155" cy="3109038"/>
            <a:chOff x="5784675" y="818500"/>
            <a:chExt cx="2737800" cy="1941900"/>
          </a:xfrm>
        </p:grpSpPr>
        <p:sp>
          <p:nvSpPr>
            <p:cNvPr id="174" name="Google Shape;174;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with</a:t>
              </a:r>
              <a:endParaRPr b="1" i="0" sz="10993" u="none" cap="none" strike="noStrike">
                <a:solidFill>
                  <a:schemeClr val="accent2"/>
                </a:solidFill>
                <a:latin typeface="Poppins"/>
                <a:ea typeface="Poppins"/>
                <a:cs typeface="Poppins"/>
                <a:sym typeface="Poppins"/>
              </a:endParaRPr>
            </a:p>
          </p:txBody>
        </p:sp>
      </p:grpSp>
      <p:sp>
        <p:nvSpPr>
          <p:cNvPr id="176" name="Google Shape;176;p15"/>
          <p:cNvSpPr/>
          <p:nvPr/>
        </p:nvSpPr>
        <p:spPr>
          <a:xfrm>
            <a:off x="12998683" y="4764505"/>
            <a:ext cx="1535464" cy="1407526"/>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7" name="Google Shape;177;p15"/>
          <p:cNvSpPr/>
          <p:nvPr/>
        </p:nvSpPr>
        <p:spPr>
          <a:xfrm>
            <a:off x="11899315"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5"/>
          <p:cNvSpPr/>
          <p:nvPr/>
        </p:nvSpPr>
        <p:spPr>
          <a:xfrm>
            <a:off x="12643168"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9" name="Google Shape;179;p15"/>
          <p:cNvSpPr/>
          <p:nvPr/>
        </p:nvSpPr>
        <p:spPr>
          <a:xfrm>
            <a:off x="13588952"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0" name="Google Shape;180;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1" name="Google Shape;181;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2" name="Google Shape;182;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83" name="Google Shape;183;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84" name="Google Shape;184;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