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09350" cx="20104100"/>
  <p:notesSz cx="20104100" cy="11309350"/>
  <p:embeddedFontLst>
    <p:embeddedFont>
      <p:font typeface="Poppins"/>
      <p:regular r:id="rId13"/>
      <p:bold r:id="rId14"/>
      <p:italic r:id="rId15"/>
      <p:boldItalic r:id="rId16"/>
    </p:embeddedFont>
    <p:embeddedFont>
      <p:font typeface="Poppins Black"/>
      <p:bold r:id="rId17"/>
      <p:boldItalic r:id="rId18"/>
    </p:embeddedFont>
    <p:embeddedFont>
      <p:font typeface="Questrial"/>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367">
          <p15:clr>
            <a:srgbClr val="000000"/>
          </p15:clr>
        </p15:guide>
        <p15:guide id="3" pos="485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367"/>
        <p:guide pos="485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Questrial-regular.fntdata"/><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Introduce the Sound!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Learning new sounds is so cool!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learn new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use the sound rule to help us read!"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Introduce the Sound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learn a super cool new rule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Remember that letters are either a vowel (a, e, i, o, u) or a consonant (other letters). Knowing the difference between a vowel and consonant can help you decode words and read them. Let's sing our Alphabet Song using our </a:t>
            </a:r>
            <a:r>
              <a:rPr b="1" lang="en-US" sz="1200">
                <a:solidFill>
                  <a:schemeClr val="dk1"/>
                </a:solidFill>
                <a:latin typeface="Poppins"/>
                <a:ea typeface="Poppins"/>
                <a:cs typeface="Poppins"/>
                <a:sym typeface="Poppins"/>
              </a:rPr>
              <a:t>Letter Mat</a:t>
            </a:r>
            <a:r>
              <a:rPr lang="en-US" sz="1200">
                <a:solidFill>
                  <a:schemeClr val="dk1"/>
                </a:solidFill>
                <a:latin typeface="Poppins"/>
                <a:ea typeface="Poppins"/>
                <a:cs typeface="Poppins"/>
                <a:sym typeface="Poppins"/>
              </a:rPr>
              <a:t>. Then, we'll go back and point out the vowels and consonants.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Sing the Alphabet Song sound pointing to the consonants and vowels. Listen as students identify the letters. Take notes on the students that can accurately name consonants and vowels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some super cool vowels. In our last lesson we found out that some vowels can say their name. Vowels are so cool that they can make different sounds. Another sound a vowel can make is a short sound. When we have a vowel and a consonant, it is a VC pattern. When we say these words the vowel says a short sound. For example, us is a VC word, so we read the word /u/ /s/ = us.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Show students the </a:t>
            </a:r>
            <a:r>
              <a:rPr b="1" lang="en-US" sz="1200">
                <a:solidFill>
                  <a:schemeClr val="dk1"/>
                </a:solidFill>
                <a:latin typeface="Poppins"/>
                <a:ea typeface="Poppins"/>
                <a:cs typeface="Poppins"/>
                <a:sym typeface="Poppins"/>
              </a:rPr>
              <a:t>Sound Letter Card for u</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short u. This vowel makes the /u/ sound like /u/ in up or the long u sound like in flute. When we see this card, we'll say the short sound /u/ then the long sound /u/ because we've learned 2 sounds a u can make. We will explore the short u vowel sound during this lesson, /u/.</a:t>
            </a:r>
            <a:endParaRPr b="1" sz="1200">
              <a:solidFill>
                <a:schemeClr val="dk1"/>
              </a:solidFill>
              <a:latin typeface="Poppins"/>
              <a:ea typeface="Poppins"/>
              <a:cs typeface="Poppins"/>
              <a:sym typeface="Poppins"/>
            </a:endParaRPr>
          </a:p>
          <a:p>
            <a:pPr indent="0" lvl="0" marL="0" rtl="0" algn="l">
              <a:lnSpc>
                <a:spcPct val="100000"/>
              </a:lnSpc>
              <a:spcBef>
                <a:spcPts val="0"/>
              </a:spcBef>
              <a:spcAft>
                <a:spcPts val="0"/>
              </a:spcAft>
              <a:buSzPts val="1100"/>
              <a:buNone/>
            </a:pPr>
            <a:r>
              <a:t/>
            </a:r>
            <a:endParaRPr sz="1200">
              <a:latin typeface="Poppins"/>
              <a:ea typeface="Poppins"/>
              <a:cs typeface="Poppins"/>
              <a:sym typeface="Poppins"/>
            </a:endParaRPr>
          </a:p>
        </p:txBody>
      </p:sp>
      <p:sp>
        <p:nvSpPr>
          <p:cNvPr id="43" name="Google Shape;43;p1: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Blend the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Blending sounds helps us read the words smoothly!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blend the sounds to help us read the words smoothly!"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Blend the Sounds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blending the sounds in some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blend the sounds in words, it helps us read the words smoothly. Let's try it.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a:t>
            </a:r>
            <a:r>
              <a:rPr i="1" lang="en-US" sz="1200">
                <a:solidFill>
                  <a:schemeClr val="dk1"/>
                </a:solidFill>
                <a:latin typeface="Poppins"/>
                <a:ea typeface="Poppins"/>
                <a:cs typeface="Poppins"/>
                <a:sym typeface="Poppins"/>
              </a:rPr>
              <a:t>up.</a:t>
            </a:r>
            <a:r>
              <a:rPr lang="en-US" sz="1200">
                <a:solidFill>
                  <a:schemeClr val="dk1"/>
                </a:solidFill>
                <a:latin typeface="Poppins"/>
                <a:ea typeface="Poppins"/>
                <a:cs typeface="Poppins"/>
                <a:sym typeface="Poppins"/>
              </a:rPr>
              <a:t> This word has two letters, one vowel, the letter "u" and one consonant, the letter "p". In this word the vowel says the short sound. What sound is it making?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a short sound /u/ like in up. When we read this word we blend the /u/ sound with the /p/ sound. /u/ /p/ = up.</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next word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It is fun to use make believe words to practice sound rules. We are going to use some make believe words to help us practice today. Let's change the consonant to m. What's the new word? This word has two letters, one vowel, the letter "u" and one consonant, the letter "m". In this word the vowel says the short sound. What sound is it making? Share with a partner next to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share the sound. Take notes on the students that can accurately name and articulate the sound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vowel is saying a short sound /u/ like in up. When we read this word we blend the /u/ sound with the /m/ sound. /u/ /m/ = um. Great thinking! Awesome job blending the sounds today!</a:t>
            </a:r>
            <a:endParaRPr/>
          </a:p>
        </p:txBody>
      </p:sp>
      <p:sp>
        <p:nvSpPr>
          <p:cNvPr id="62" name="Google Shape;62;p2: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read the words, so we can read smoothly, like we are speaking!"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Read the Words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reading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first word. When we read this word, we say "up". Your turn.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"up".</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next word. How would you read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the word is "us".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Great thinking! Awesome job reading the words today!</a:t>
            </a:r>
            <a:endParaRPr b="1" sz="1200">
              <a:solidFill>
                <a:schemeClr val="dk1"/>
              </a:solidFill>
              <a:latin typeface="Poppins"/>
              <a:ea typeface="Poppins"/>
              <a:cs typeface="Poppins"/>
              <a:sym typeface="Poppins"/>
            </a:endParaRPr>
          </a:p>
        </p:txBody>
      </p:sp>
      <p:sp>
        <p:nvSpPr>
          <p:cNvPr id="80" name="Google Shape;80;p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Decode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decode the sounds in the words so we can read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Decode the Words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decoding the sounds in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Look at our words for today. Remember, we are going to use some make believe words to help us practice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the word </a:t>
            </a:r>
            <a:r>
              <a:rPr i="1" lang="en-US" sz="1200">
                <a:solidFill>
                  <a:schemeClr val="dk1"/>
                </a:solidFill>
                <a:latin typeface="Poppins"/>
                <a:ea typeface="Poppins"/>
                <a:cs typeface="Poppins"/>
                <a:sym typeface="Poppins"/>
              </a:rPr>
              <a:t>uv</a:t>
            </a:r>
            <a:r>
              <a:rPr lang="en-US" sz="1200">
                <a:solidFill>
                  <a:schemeClr val="dk1"/>
                </a:solidFill>
                <a:latin typeface="Poppins"/>
                <a:ea typeface="Poppins"/>
                <a:cs typeface="Poppins"/>
                <a:sym typeface="Poppins"/>
              </a:rPr>
              <a:t>. This word has two letters, one vowel, the letter "u" and one consonant, the letter "v". In this word the vowel says the short sound . When we decode this word, we say /u/ /v/ = uv.</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Model decoding the word as you push an object up in </a:t>
            </a:r>
            <a:r>
              <a:rPr b="1" lang="en-US" sz="1200">
                <a:solidFill>
                  <a:schemeClr val="dk1"/>
                </a:solidFill>
                <a:latin typeface="Poppins"/>
                <a:ea typeface="Poppins"/>
                <a:cs typeface="Poppins"/>
                <a:sym typeface="Poppins"/>
              </a:rPr>
              <a:t>Double Decker Elkonin Boxes.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Do it with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decode this word, we say /u/ /v/ = uv. Let's look at the next word. We've changed the final consonant. How would you decode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as students decode the word. Take notes on the students that can accurately articulate the sound and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decode this word, we say /u/ /t/ = ut. Great thinking! Awesome job decoding words today!</a:t>
            </a:r>
            <a:endParaRPr b="1" sz="1200">
              <a:solidFill>
                <a:schemeClr val="dk1"/>
              </a:solidFill>
              <a:latin typeface="Poppins"/>
              <a:ea typeface="Poppins"/>
              <a:cs typeface="Poppins"/>
              <a:sym typeface="Poppins"/>
            </a:endParaRPr>
          </a:p>
        </p:txBody>
      </p:sp>
      <p:sp>
        <p:nvSpPr>
          <p:cNvPr id="96" name="Google Shape;96;p4: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spell the words to show we understand the rule!"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Spell the Words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practice spelling words with the words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Listen to our words for today. Remember, we are going to use some make believe words to help us practice today.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The word is </a:t>
            </a:r>
            <a:r>
              <a:rPr i="1" lang="en-US" sz="1200">
                <a:solidFill>
                  <a:schemeClr val="dk1"/>
                </a:solidFill>
                <a:latin typeface="Poppins"/>
                <a:ea typeface="Poppins"/>
                <a:cs typeface="Poppins"/>
                <a:sym typeface="Poppins"/>
              </a:rPr>
              <a:t>ug</a:t>
            </a:r>
            <a:r>
              <a:rPr lang="en-US" sz="1200">
                <a:solidFill>
                  <a:schemeClr val="dk1"/>
                </a:solidFill>
                <a:latin typeface="Poppins"/>
                <a:ea typeface="Poppins"/>
                <a:cs typeface="Poppins"/>
                <a:sym typeface="Poppins"/>
              </a:rPr>
              <a:t>. How would we spell the word </a:t>
            </a:r>
            <a:r>
              <a:rPr i="1" lang="en-US" sz="1200">
                <a:solidFill>
                  <a:schemeClr val="dk1"/>
                </a:solidFill>
                <a:latin typeface="Poppins"/>
                <a:ea typeface="Poppins"/>
                <a:cs typeface="Poppins"/>
                <a:sym typeface="Poppins"/>
              </a:rPr>
              <a:t>ug</a:t>
            </a:r>
            <a:r>
              <a:rPr lang="en-US" sz="1200">
                <a:solidFill>
                  <a:schemeClr val="dk1"/>
                </a:solidFill>
                <a:latin typeface="Poppins"/>
                <a:ea typeface="Poppins"/>
                <a:cs typeface="Poppins"/>
                <a:sym typeface="Poppins"/>
              </a:rPr>
              <a:t>? Let's listen to the sounds and match the sound to the correct letter. The word is "ug". I hear "u-g" and I know that sound for /u/ = the letter u and the sound for /g/ = the letter g so I know it is spelled with the letters u and g, ug. Grab your </a:t>
            </a:r>
            <a:r>
              <a:rPr b="1" lang="en-US" sz="1200">
                <a:solidFill>
                  <a:schemeClr val="dk1"/>
                </a:solidFill>
                <a:latin typeface="Poppins"/>
                <a:ea typeface="Poppins"/>
                <a:cs typeface="Poppins"/>
                <a:sym typeface="Poppins"/>
              </a:rPr>
              <a:t>whiteboards</a:t>
            </a:r>
            <a:r>
              <a:rPr lang="en-US" sz="1200">
                <a:solidFill>
                  <a:schemeClr val="dk1"/>
                </a:solidFill>
                <a:latin typeface="Poppins"/>
                <a:ea typeface="Poppins"/>
                <a:cs typeface="Poppins"/>
                <a:sym typeface="Poppins"/>
              </a:rPr>
              <a:t> and write the word.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spell the word ug, we write the letters ug.</a:t>
            </a:r>
            <a:endParaRPr b="1" sz="1200">
              <a:solidFill>
                <a:schemeClr val="dk1"/>
              </a:solidFill>
              <a:latin typeface="Poppins"/>
              <a:ea typeface="Poppins"/>
              <a:cs typeface="Poppins"/>
              <a:sym typeface="Poppins"/>
            </a:endParaRPr>
          </a:p>
        </p:txBody>
      </p:sp>
      <p:sp>
        <p:nvSpPr>
          <p:cNvPr id="105" name="Google Shape;105;p5: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3: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Spell the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The word is </a:t>
            </a:r>
            <a:r>
              <a:rPr i="1" lang="en-US" sz="1200">
                <a:solidFill>
                  <a:schemeClr val="dk1"/>
                </a:solidFill>
                <a:latin typeface="Poppins"/>
                <a:ea typeface="Poppins"/>
                <a:cs typeface="Poppins"/>
                <a:sym typeface="Poppins"/>
              </a:rPr>
              <a:t>us</a:t>
            </a:r>
            <a:r>
              <a:rPr lang="en-US" sz="1200">
                <a:solidFill>
                  <a:schemeClr val="dk1"/>
                </a:solidFill>
                <a:latin typeface="Poppins"/>
                <a:ea typeface="Poppins"/>
                <a:cs typeface="Poppins"/>
                <a:sym typeface="Poppins"/>
              </a:rPr>
              <a:t>. How would you spell this word?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Yes, when we spell the word us, we write the letters us.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Great thinking! Awesome job spelling words today!</a:t>
            </a:r>
            <a:endParaRPr/>
          </a:p>
        </p:txBody>
      </p:sp>
      <p:sp>
        <p:nvSpPr>
          <p:cNvPr id="119" name="Google Shape;119;p13: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High Frequency Words!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see high frequency words all the time!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Let's figure out how to read them!"</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High Frequency Words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read our high frequency words!</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Today, we're learning 1 word that doesn't make the sounds the rule says it should - it's a rule breaker.</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 </a:t>
            </a:r>
            <a:r>
              <a:rPr i="1" lang="en-US" sz="1200">
                <a:solidFill>
                  <a:schemeClr val="dk1"/>
                </a:solidFill>
                <a:latin typeface="Poppins"/>
                <a:ea typeface="Poppins"/>
                <a:cs typeface="Poppins"/>
                <a:sym typeface="Poppins"/>
              </a:rPr>
              <a:t>of</a:t>
            </a:r>
            <a:r>
              <a:rPr lang="en-US" sz="1200">
                <a:solidFill>
                  <a:schemeClr val="dk1"/>
                </a:solidFill>
                <a:latin typeface="Poppins"/>
                <a:ea typeface="Poppins"/>
                <a:cs typeface="Poppins"/>
                <a:sym typeface="Poppins"/>
              </a:rPr>
              <a: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This word starts with a vowel and is followed by a consonant. If we were following the rules, this word would say short o and /f/. But, this word is not pronounced that way. This word is read as "of". Read it with me.</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the word </a:t>
            </a:r>
            <a:r>
              <a:rPr i="1" lang="en-US" sz="1200">
                <a:solidFill>
                  <a:schemeClr val="dk1"/>
                </a:solidFill>
                <a:latin typeface="Poppins"/>
                <a:ea typeface="Poppins"/>
                <a:cs typeface="Poppins"/>
                <a:sym typeface="Poppins"/>
              </a:rPr>
              <a:t>of</a:t>
            </a:r>
            <a:r>
              <a:rPr lang="en-US" sz="1200">
                <a:solidFill>
                  <a:schemeClr val="dk1"/>
                </a:solidFill>
                <a:latin typeface="Poppins"/>
                <a:ea typeface="Poppins"/>
                <a:cs typeface="Poppins"/>
                <a:sym typeface="Poppins"/>
              </a:rPr>
              <a:t> as students read.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What's this word again?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Point to </a:t>
            </a:r>
            <a:r>
              <a:rPr i="1" lang="en-US" sz="1200">
                <a:solidFill>
                  <a:schemeClr val="dk1"/>
                </a:solidFill>
                <a:latin typeface="Poppins"/>
                <a:ea typeface="Poppins"/>
                <a:cs typeface="Poppins"/>
                <a:sym typeface="Poppins"/>
              </a:rPr>
              <a:t>of</a:t>
            </a:r>
            <a:r>
              <a:rPr lang="en-US" sz="1200">
                <a:solidFill>
                  <a:schemeClr val="dk1"/>
                </a:solidFill>
                <a:latin typeface="Poppins"/>
                <a:ea typeface="Poppins"/>
                <a:cs typeface="Poppins"/>
                <a:sym typeface="Poppins"/>
              </a:rPr>
              <a:t>. Take notes on the students that can accurately read the word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Nice! Let's read all our high frequency words again.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Go through all the HFW words learned to this point.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Excellent work reading our high frequency words!</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of</a:t>
            </a:r>
            <a:endParaRPr b="1" sz="1200">
              <a:solidFill>
                <a:schemeClr val="dk1"/>
              </a:solidFill>
              <a:latin typeface="Poppins"/>
              <a:ea typeface="Poppins"/>
              <a:cs typeface="Poppins"/>
              <a:sym typeface="Poppins"/>
            </a:endParaRPr>
          </a:p>
        </p:txBody>
      </p:sp>
      <p:sp>
        <p:nvSpPr>
          <p:cNvPr id="132" name="Google Shape;132;p6:notes"/>
          <p:cNvSpPr/>
          <p:nvPr>
            <p:ph idx="2" type="sldImg"/>
          </p:nvPr>
        </p:nvSpPr>
        <p:spPr>
          <a:xfrm>
            <a:off x="6283325" y="847725"/>
            <a:ext cx="7539038" cy="4241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3"/>
          <p:cNvSpPr txBox="1"/>
          <p:nvPr>
            <p:ph type="ctrTitle"/>
          </p:nvPr>
        </p:nvSpPr>
        <p:spPr>
          <a:xfrm>
            <a:off x="1507807" y="3505898"/>
            <a:ext cx="17088486"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4"/>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5"/>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7" name="Shape 37"/>
        <p:cNvGrpSpPr/>
        <p:nvPr/>
      </p:nvGrpSpPr>
      <p:grpSpPr>
        <a:xfrm>
          <a:off x="0" y="0"/>
          <a:ext cx="0" cy="0"/>
          <a:chOff x="0" y="0"/>
          <a:chExt cx="0" cy="0"/>
        </a:xfrm>
      </p:grpSpPr>
      <p:sp>
        <p:nvSpPr>
          <p:cNvPr id="38" name="Google Shape;38;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7"/>
          <p:cNvSpPr txBox="1"/>
          <p:nvPr>
            <p:ph type="title"/>
          </p:nvPr>
        </p:nvSpPr>
        <p:spPr>
          <a:xfrm>
            <a:off x="610316" y="626011"/>
            <a:ext cx="62397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sz="7600"/>
              <a:t>Introduce the sounds</a:t>
            </a:r>
            <a:endParaRPr/>
          </a:p>
        </p:txBody>
      </p:sp>
      <p:grpSp>
        <p:nvGrpSpPr>
          <p:cNvPr id="46" name="Google Shape;46;p7"/>
          <p:cNvGrpSpPr/>
          <p:nvPr/>
        </p:nvGrpSpPr>
        <p:grpSpPr>
          <a:xfrm>
            <a:off x="599448" y="3308558"/>
            <a:ext cx="2489999" cy="2588607"/>
            <a:chOff x="599452" y="3110429"/>
            <a:chExt cx="2680589" cy="2786745"/>
          </a:xfrm>
        </p:grpSpPr>
        <p:sp>
          <p:nvSpPr>
            <p:cNvPr id="47" name="Google Shape;47;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7"/>
            <p:cNvPicPr preferRelativeResize="0"/>
            <p:nvPr/>
          </p:nvPicPr>
          <p:blipFill rotWithShape="1">
            <a:blip r:embed="rId3">
              <a:alphaModFix/>
            </a:blip>
            <a:srcRect b="0" l="0" r="0" t="0"/>
            <a:stretch/>
          </p:blipFill>
          <p:spPr>
            <a:xfrm>
              <a:off x="1219191" y="3110429"/>
              <a:ext cx="1442294" cy="2697122"/>
            </a:xfrm>
            <a:prstGeom prst="rect">
              <a:avLst/>
            </a:prstGeom>
            <a:noFill/>
            <a:ln>
              <a:noFill/>
            </a:ln>
          </p:spPr>
        </p:pic>
        <p:sp>
          <p:nvSpPr>
            <p:cNvPr id="49" name="Google Shape;49;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 name="Google Shape;51;p7"/>
          <p:cNvSpPr txBox="1"/>
          <p:nvPr/>
        </p:nvSpPr>
        <p:spPr>
          <a:xfrm>
            <a:off x="13554779" y="10045859"/>
            <a:ext cx="1050240" cy="31941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Questrial"/>
                <a:ea typeface="Questrial"/>
                <a:cs typeface="Questrial"/>
                <a:sym typeface="Questrial"/>
              </a:rPr>
              <a:t>saw</a:t>
            </a:r>
            <a:endParaRPr b="0" i="0" sz="1000" u="none" cap="none" strike="noStrike">
              <a:solidFill>
                <a:srgbClr val="FFFFFF"/>
              </a:solidFill>
              <a:latin typeface="Questrial"/>
              <a:ea typeface="Questrial"/>
              <a:cs typeface="Questrial"/>
              <a:sym typeface="Questrial"/>
            </a:endParaRPr>
          </a:p>
        </p:txBody>
      </p:sp>
      <p:pic>
        <p:nvPicPr>
          <p:cNvPr id="52" name="Google Shape;52;p7"/>
          <p:cNvPicPr preferRelativeResize="0"/>
          <p:nvPr/>
        </p:nvPicPr>
        <p:blipFill rotWithShape="1">
          <a:blip r:embed="rId4">
            <a:alphaModFix/>
          </a:blip>
          <a:srcRect b="0" l="0" r="0" t="0"/>
          <a:stretch/>
        </p:blipFill>
        <p:spPr>
          <a:xfrm>
            <a:off x="11316462" y="1514197"/>
            <a:ext cx="3870293" cy="9150671"/>
          </a:xfrm>
          <a:prstGeom prst="rect">
            <a:avLst/>
          </a:prstGeom>
          <a:noFill/>
          <a:ln>
            <a:noFill/>
          </a:ln>
        </p:spPr>
      </p:pic>
      <p:sp>
        <p:nvSpPr>
          <p:cNvPr id="53" name="Google Shape;53;p7"/>
          <p:cNvSpPr/>
          <p:nvPr/>
        </p:nvSpPr>
        <p:spPr>
          <a:xfrm>
            <a:off x="12160318" y="2359477"/>
            <a:ext cx="2182539" cy="2452621"/>
          </a:xfrm>
          <a:prstGeom prst="roundRect">
            <a:avLst>
              <a:gd fmla="val 4846" name="adj"/>
            </a:avLst>
          </a:prstGeom>
          <a:solidFill>
            <a:srgbClr val="006FB6"/>
          </a:solid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FFFFFF"/>
              </a:buClr>
              <a:buSzPts val="1550"/>
              <a:buFont typeface="Arial"/>
              <a:buNone/>
            </a:pPr>
            <a:r>
              <a:rPr b="1" i="0" lang="en-US" sz="3200" u="none" cap="none" strike="noStrike">
                <a:solidFill>
                  <a:srgbClr val="FFFFFF"/>
                </a:solidFill>
                <a:latin typeface="Poppins"/>
                <a:ea typeface="Poppins"/>
                <a:cs typeface="Poppins"/>
                <a:sym typeface="Poppins"/>
              </a:rPr>
              <a:t>VC </a:t>
            </a:r>
            <a:endParaRPr b="1" i="0" sz="32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1550"/>
              <a:buFont typeface="Arial"/>
              <a:buNone/>
            </a:pPr>
            <a:r>
              <a:rPr b="1" i="0" lang="en-US" sz="3200" u="none" cap="none" strike="noStrike">
                <a:solidFill>
                  <a:srgbClr val="FFFFFF"/>
                </a:solidFill>
                <a:latin typeface="Poppins"/>
                <a:ea typeface="Poppins"/>
                <a:cs typeface="Poppins"/>
                <a:sym typeface="Poppins"/>
              </a:rPr>
              <a:t>Words  </a:t>
            </a:r>
            <a:endParaRPr b="1" i="0" sz="3200" u="none" cap="none" strike="noStrike">
              <a:solidFill>
                <a:srgbClr val="FFFFFF"/>
              </a:solidFill>
              <a:latin typeface="Poppins"/>
              <a:ea typeface="Poppins"/>
              <a:cs typeface="Poppins"/>
              <a:sym typeface="Poppins"/>
            </a:endParaRPr>
          </a:p>
        </p:txBody>
      </p:sp>
      <p:sp>
        <p:nvSpPr>
          <p:cNvPr id="54" name="Google Shape;54;p7"/>
          <p:cNvSpPr txBox="1"/>
          <p:nvPr/>
        </p:nvSpPr>
        <p:spPr>
          <a:xfrm>
            <a:off x="11470170" y="5094275"/>
            <a:ext cx="3562800" cy="4340700"/>
          </a:xfrm>
          <a:prstGeom prst="rect">
            <a:avLst/>
          </a:prstGeom>
          <a:noFill/>
          <a:ln>
            <a:noFill/>
          </a:ln>
        </p:spPr>
        <p:txBody>
          <a:bodyPr anchorCtr="0" anchor="t" bIns="91425" lIns="91425" spcFirstLastPara="1" rIns="91425" wrap="square" tIns="91425">
            <a:spAutoFit/>
          </a:bodyPr>
          <a:lstStyle/>
          <a:p>
            <a:pPr indent="0" lvl="1" marL="0" marR="0" rtl="0" algn="ctr">
              <a:lnSpc>
                <a:spcPct val="150000"/>
              </a:lnSpc>
              <a:spcBef>
                <a:spcPts val="0"/>
              </a:spcBef>
              <a:spcAft>
                <a:spcPts val="0"/>
              </a:spcAft>
              <a:buClr>
                <a:srgbClr val="000000"/>
              </a:buClr>
              <a:buSzPts val="8500"/>
              <a:buFont typeface="Arial"/>
              <a:buNone/>
            </a:pPr>
            <a:r>
              <a:rPr b="1" i="0" lang="en-US" sz="8000" u="none" cap="none" strike="noStrike">
                <a:solidFill>
                  <a:srgbClr val="FF0000"/>
                </a:solidFill>
                <a:highlight>
                  <a:srgbClr val="FFFFFF"/>
                </a:highlight>
                <a:latin typeface="Poppins"/>
                <a:ea typeface="Poppins"/>
                <a:cs typeface="Poppins"/>
                <a:sym typeface="Poppins"/>
              </a:rPr>
              <a:t>u</a:t>
            </a:r>
            <a:r>
              <a:rPr b="1" i="0" lang="en-US" sz="8000" u="none" cap="none" strike="noStrike">
                <a:solidFill>
                  <a:schemeClr val="accent1"/>
                </a:solidFill>
                <a:highlight>
                  <a:srgbClr val="FFFFFF"/>
                </a:highlight>
                <a:latin typeface="Poppins"/>
                <a:ea typeface="Poppins"/>
                <a:cs typeface="Poppins"/>
                <a:sym typeface="Poppins"/>
              </a:rPr>
              <a:t>s</a:t>
            </a:r>
            <a:r>
              <a:rPr b="1" i="0" lang="en-US" sz="7000" u="none" cap="none" strike="noStrike">
                <a:solidFill>
                  <a:srgbClr val="242424"/>
                </a:solidFill>
                <a:highlight>
                  <a:srgbClr val="FFFFFF"/>
                </a:highlight>
                <a:latin typeface="Poppins"/>
                <a:ea typeface="Poppins"/>
                <a:cs typeface="Poppins"/>
                <a:sym typeface="Poppins"/>
              </a:rPr>
              <a:t>  </a:t>
            </a:r>
            <a:endParaRPr b="1" i="0" sz="7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000"/>
              <a:buFont typeface="Arial"/>
              <a:buNone/>
            </a:pPr>
            <a:r>
              <a:rPr b="1" i="0" lang="en-US" sz="6000" u="none" cap="none" strike="noStrike">
                <a:solidFill>
                  <a:srgbClr val="242424"/>
                </a:solidFill>
                <a:highlight>
                  <a:srgbClr val="FFFFFF"/>
                </a:highlight>
                <a:latin typeface="Poppins"/>
                <a:ea typeface="Poppins"/>
                <a:cs typeface="Poppins"/>
                <a:sym typeface="Poppins"/>
              </a:rPr>
              <a:t>/</a:t>
            </a:r>
            <a:r>
              <a:rPr b="1" i="0" lang="en-US" sz="6000" u="none" cap="none" strike="noStrike">
                <a:solidFill>
                  <a:srgbClr val="FF0000"/>
                </a:solidFill>
                <a:highlight>
                  <a:srgbClr val="FFFFFF"/>
                </a:highlight>
                <a:latin typeface="Poppins"/>
                <a:ea typeface="Poppins"/>
                <a:cs typeface="Poppins"/>
                <a:sym typeface="Poppins"/>
              </a:rPr>
              <a:t>ŭ</a:t>
            </a:r>
            <a:r>
              <a:rPr b="1" i="0" lang="en-US" sz="6000" u="none" cap="none" strike="noStrike">
                <a:solidFill>
                  <a:srgbClr val="242424"/>
                </a:solidFill>
                <a:highlight>
                  <a:srgbClr val="FFFFFF"/>
                </a:highlight>
                <a:latin typeface="Poppins"/>
                <a:ea typeface="Poppins"/>
                <a:cs typeface="Poppins"/>
                <a:sym typeface="Poppins"/>
              </a:rPr>
              <a:t>/ /</a:t>
            </a:r>
            <a:r>
              <a:rPr b="1" i="0" lang="en-US" sz="6000" u="none" cap="none" strike="noStrike">
                <a:solidFill>
                  <a:srgbClr val="006FB6"/>
                </a:solidFill>
                <a:highlight>
                  <a:srgbClr val="FFFFFF"/>
                </a:highlight>
                <a:latin typeface="Poppins"/>
                <a:ea typeface="Poppins"/>
                <a:cs typeface="Poppins"/>
                <a:sym typeface="Poppins"/>
              </a:rPr>
              <a:t>s</a:t>
            </a:r>
            <a:r>
              <a:rPr b="1" i="0" lang="en-US" sz="6000" u="none" cap="none" strike="noStrike">
                <a:solidFill>
                  <a:srgbClr val="242424"/>
                </a:solidFill>
                <a:highlight>
                  <a:srgbClr val="FFFFFF"/>
                </a:highlight>
                <a:latin typeface="Poppins"/>
                <a:ea typeface="Poppins"/>
                <a:cs typeface="Poppins"/>
                <a:sym typeface="Poppins"/>
              </a:rPr>
              <a:t>/ = </a:t>
            </a:r>
            <a:r>
              <a:rPr b="1" i="0" lang="en-US" sz="6000" u="none" cap="none" strike="noStrike">
                <a:solidFill>
                  <a:srgbClr val="FF0000"/>
                </a:solidFill>
                <a:highlight>
                  <a:srgbClr val="FFFFFF"/>
                </a:highlight>
                <a:latin typeface="Poppins"/>
                <a:ea typeface="Poppins"/>
                <a:cs typeface="Poppins"/>
                <a:sym typeface="Poppins"/>
              </a:rPr>
              <a:t>u</a:t>
            </a:r>
            <a:r>
              <a:rPr b="1" i="0" lang="en-US" sz="6000" u="none" cap="none" strike="noStrike">
                <a:solidFill>
                  <a:srgbClr val="006FB6"/>
                </a:solidFill>
                <a:highlight>
                  <a:srgbClr val="FFFFFF"/>
                </a:highlight>
                <a:latin typeface="Poppins"/>
                <a:ea typeface="Poppins"/>
                <a:cs typeface="Poppins"/>
                <a:sym typeface="Poppins"/>
              </a:rPr>
              <a:t>s </a:t>
            </a:r>
            <a:endParaRPr b="1" i="0" sz="6000" u="none" cap="none" strike="noStrike">
              <a:solidFill>
                <a:srgbClr val="006FB6"/>
              </a:solidFill>
              <a:highlight>
                <a:srgbClr val="FFFFFF"/>
              </a:highlight>
              <a:latin typeface="Poppins"/>
              <a:ea typeface="Poppins"/>
              <a:cs typeface="Poppins"/>
              <a:sym typeface="Poppins"/>
            </a:endParaRPr>
          </a:p>
        </p:txBody>
      </p:sp>
      <p:sp>
        <p:nvSpPr>
          <p:cNvPr id="55" name="Google Shape;55;p7"/>
          <p:cNvSpPr/>
          <p:nvPr/>
        </p:nvSpPr>
        <p:spPr>
          <a:xfrm>
            <a:off x="11930683" y="5275494"/>
            <a:ext cx="2641828" cy="1153975"/>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7"/>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57" name="Google Shape;57;p7"/>
          <p:cNvPicPr preferRelativeResize="0"/>
          <p:nvPr/>
        </p:nvPicPr>
        <p:blipFill rotWithShape="1">
          <a:blip r:embed="rId5">
            <a:alphaModFix/>
          </a:blip>
          <a:srcRect b="0" l="9" r="6" t="0"/>
          <a:stretch/>
        </p:blipFill>
        <p:spPr>
          <a:xfrm>
            <a:off x="7709065" y="2479619"/>
            <a:ext cx="11598175" cy="8306827"/>
          </a:xfrm>
          <a:prstGeom prst="rect">
            <a:avLst/>
          </a:prstGeom>
          <a:noFill/>
          <a:ln>
            <a:noFill/>
          </a:ln>
        </p:spPr>
      </p:pic>
      <p:pic>
        <p:nvPicPr>
          <p:cNvPr id="58" name="Google Shape;58;p7"/>
          <p:cNvPicPr preferRelativeResize="0"/>
          <p:nvPr/>
        </p:nvPicPr>
        <p:blipFill rotWithShape="1">
          <a:blip r:embed="rId6">
            <a:alphaModFix/>
          </a:blip>
          <a:srcRect b="514" l="0" r="0" t="514"/>
          <a:stretch/>
        </p:blipFill>
        <p:spPr>
          <a:xfrm>
            <a:off x="9570920" y="2799761"/>
            <a:ext cx="7893945" cy="7565512"/>
          </a:xfrm>
          <a:prstGeom prst="rect">
            <a:avLst/>
          </a:prstGeom>
          <a:noFill/>
          <a:ln>
            <a:noFill/>
          </a:ln>
        </p:spPr>
      </p:pic>
      <p:pic>
        <p:nvPicPr>
          <p:cNvPr id="59" name="Google Shape;59;p7"/>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000"/>
                                        <p:tgtEl>
                                          <p:spTgt spid="52"/>
                                        </p:tgtEl>
                                      </p:cBhvr>
                                    </p:animEffec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8"/>
          <p:cNvSpPr txBox="1"/>
          <p:nvPr>
            <p:ph type="title"/>
          </p:nvPr>
        </p:nvSpPr>
        <p:spPr>
          <a:xfrm>
            <a:off x="610317" y="626011"/>
            <a:ext cx="55872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sz="7600"/>
              <a:t>Blend </a:t>
            </a:r>
            <a:br>
              <a:rPr lang="en-US" sz="7600"/>
            </a:br>
            <a:r>
              <a:rPr lang="en-US" sz="7600"/>
              <a:t>the sounds</a:t>
            </a:r>
            <a:endParaRPr/>
          </a:p>
        </p:txBody>
      </p:sp>
      <p:pic>
        <p:nvPicPr>
          <p:cNvPr id="65" name="Google Shape;65;p8"/>
          <p:cNvPicPr preferRelativeResize="0"/>
          <p:nvPr/>
        </p:nvPicPr>
        <p:blipFill rotWithShape="1">
          <a:blip r:embed="rId3">
            <a:alphaModFix/>
          </a:blip>
          <a:srcRect b="0" l="0" r="0" t="0"/>
          <a:stretch/>
        </p:blipFill>
        <p:spPr>
          <a:xfrm rot="5400000">
            <a:off x="6358738" y="2376356"/>
            <a:ext cx="10744693" cy="6814629"/>
          </a:xfrm>
          <a:prstGeom prst="rect">
            <a:avLst/>
          </a:prstGeom>
          <a:noFill/>
          <a:ln>
            <a:noFill/>
          </a:ln>
        </p:spPr>
      </p:pic>
      <p:sp>
        <p:nvSpPr>
          <p:cNvPr id="66" name="Google Shape;66;p8"/>
          <p:cNvSpPr txBox="1"/>
          <p:nvPr/>
        </p:nvSpPr>
        <p:spPr>
          <a:xfrm>
            <a:off x="10351074" y="1845009"/>
            <a:ext cx="4076412" cy="24851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0"/>
              <a:buFont typeface="Arial"/>
              <a:buNone/>
            </a:pPr>
            <a:r>
              <a:rPr b="1" i="0" lang="en-US" sz="13000" u="none" cap="none" strike="noStrike">
                <a:solidFill>
                  <a:schemeClr val="lt1"/>
                </a:solidFill>
                <a:latin typeface="Poppins"/>
                <a:ea typeface="Poppins"/>
                <a:cs typeface="Poppins"/>
                <a:sym typeface="Poppins"/>
              </a:rPr>
              <a:t> u p</a:t>
            </a:r>
            <a:endParaRPr b="1" i="0" sz="13000" u="none" cap="none" strike="noStrike">
              <a:solidFill>
                <a:schemeClr val="lt1"/>
              </a:solidFill>
              <a:latin typeface="Poppins"/>
              <a:ea typeface="Poppins"/>
              <a:cs typeface="Poppins"/>
              <a:sym typeface="Poppins"/>
            </a:endParaRPr>
          </a:p>
        </p:txBody>
      </p:sp>
      <p:sp>
        <p:nvSpPr>
          <p:cNvPr id="67" name="Google Shape;67;p8"/>
          <p:cNvSpPr txBox="1"/>
          <p:nvPr/>
        </p:nvSpPr>
        <p:spPr>
          <a:xfrm>
            <a:off x="10577810" y="5211202"/>
            <a:ext cx="4252174" cy="265132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0"/>
              <a:buFont typeface="Arial"/>
              <a:buNone/>
            </a:pPr>
            <a:r>
              <a:rPr b="1" i="0" lang="en-US" sz="13000" u="none" cap="none" strike="noStrike">
                <a:solidFill>
                  <a:schemeClr val="lt1"/>
                </a:solidFill>
                <a:latin typeface="Poppins"/>
                <a:ea typeface="Poppins"/>
                <a:cs typeface="Poppins"/>
                <a:sym typeface="Poppins"/>
              </a:rPr>
              <a:t>u m</a:t>
            </a:r>
            <a:endParaRPr b="1" i="0" sz="13000" u="none" cap="none" strike="noStrike">
              <a:solidFill>
                <a:schemeClr val="lt1"/>
              </a:solidFill>
              <a:latin typeface="Poppins"/>
              <a:ea typeface="Poppins"/>
              <a:cs typeface="Poppins"/>
              <a:sym typeface="Poppins"/>
            </a:endParaRPr>
          </a:p>
        </p:txBody>
      </p:sp>
      <p:sp>
        <p:nvSpPr>
          <p:cNvPr id="68" name="Google Shape;68;p8"/>
          <p:cNvSpPr/>
          <p:nvPr/>
        </p:nvSpPr>
        <p:spPr>
          <a:xfrm>
            <a:off x="10936509" y="4172984"/>
            <a:ext cx="534319" cy="38462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8"/>
          <p:cNvSpPr/>
          <p:nvPr/>
        </p:nvSpPr>
        <p:spPr>
          <a:xfrm>
            <a:off x="12531645" y="4172984"/>
            <a:ext cx="534319" cy="38462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8"/>
          <p:cNvSpPr/>
          <p:nvPr/>
        </p:nvSpPr>
        <p:spPr>
          <a:xfrm>
            <a:off x="10903406" y="7562529"/>
            <a:ext cx="534319" cy="38462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8"/>
          <p:cNvSpPr/>
          <p:nvPr/>
        </p:nvSpPr>
        <p:spPr>
          <a:xfrm>
            <a:off x="12612456" y="7562529"/>
            <a:ext cx="534319" cy="38462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8"/>
          <p:cNvSpPr/>
          <p:nvPr/>
        </p:nvSpPr>
        <p:spPr>
          <a:xfrm>
            <a:off x="10979782" y="4756426"/>
            <a:ext cx="2090616" cy="38462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8"/>
          <p:cNvSpPr/>
          <p:nvPr/>
        </p:nvSpPr>
        <p:spPr>
          <a:xfrm>
            <a:off x="10903406" y="8116194"/>
            <a:ext cx="2243369" cy="384624"/>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8"/>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5" name="Google Shape;75;p8"/>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76" name="Google Shape;76;p8"/>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 to help us read </a:t>
            </a:r>
            <a:br>
              <a:rPr b="1" i="0" lang="en-US" sz="3450" u="none" cap="none" strike="noStrike">
                <a:solidFill>
                  <a:srgbClr val="0071B5"/>
                </a:solidFill>
                <a:latin typeface="Poppins"/>
                <a:ea typeface="Poppins"/>
                <a:cs typeface="Poppins"/>
                <a:sym typeface="Poppins"/>
              </a:rPr>
            </a:br>
            <a:r>
              <a:rPr b="1" i="0" lang="en-US"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77" name="Google Shape;77;p8"/>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200"/>
                                        <p:tgtEl>
                                          <p:spTgt spid="73"/>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9"/>
          <p:cNvSpPr txBox="1"/>
          <p:nvPr>
            <p:ph type="title"/>
          </p:nvPr>
        </p:nvSpPr>
        <p:spPr>
          <a:xfrm>
            <a:off x="610317" y="626011"/>
            <a:ext cx="639464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Read </a:t>
            </a:r>
            <a:br>
              <a:rPr lang="en-US"/>
            </a:br>
            <a:r>
              <a:rPr lang="en-US"/>
              <a:t>the words</a:t>
            </a:r>
            <a:endParaRPr/>
          </a:p>
        </p:txBody>
      </p:sp>
      <p:grpSp>
        <p:nvGrpSpPr>
          <p:cNvPr id="83" name="Google Shape;83;p9"/>
          <p:cNvGrpSpPr/>
          <p:nvPr/>
        </p:nvGrpSpPr>
        <p:grpSpPr>
          <a:xfrm>
            <a:off x="8158738" y="3572625"/>
            <a:ext cx="4206502" cy="2983640"/>
            <a:chOff x="5784675" y="818500"/>
            <a:chExt cx="2737800" cy="1941900"/>
          </a:xfrm>
        </p:grpSpPr>
        <p:sp>
          <p:nvSpPr>
            <p:cNvPr id="84" name="Google Shape;84;p9"/>
            <p:cNvSpPr/>
            <p:nvPr/>
          </p:nvSpPr>
          <p:spPr>
            <a:xfrm>
              <a:off x="5784675" y="818500"/>
              <a:ext cx="2737800" cy="19419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up</a:t>
              </a:r>
              <a:endParaRPr b="1" i="0" sz="10000" u="none" cap="none" strike="noStrike">
                <a:solidFill>
                  <a:srgbClr val="006FB6"/>
                </a:solidFill>
                <a:latin typeface="Poppins"/>
                <a:ea typeface="Poppins"/>
                <a:cs typeface="Poppins"/>
                <a:sym typeface="Poppins"/>
              </a:endParaRPr>
            </a:p>
          </p:txBody>
        </p:sp>
      </p:grpSp>
      <p:grpSp>
        <p:nvGrpSpPr>
          <p:cNvPr id="86" name="Google Shape;86;p9"/>
          <p:cNvGrpSpPr/>
          <p:nvPr/>
        </p:nvGrpSpPr>
        <p:grpSpPr>
          <a:xfrm>
            <a:off x="14173915" y="3572625"/>
            <a:ext cx="4206502" cy="2983640"/>
            <a:chOff x="5840360" y="1637849"/>
            <a:chExt cx="2737800" cy="1941900"/>
          </a:xfrm>
        </p:grpSpPr>
        <p:sp>
          <p:nvSpPr>
            <p:cNvPr id="87" name="Google Shape;87;p9"/>
            <p:cNvSpPr/>
            <p:nvPr/>
          </p:nvSpPr>
          <p:spPr>
            <a:xfrm>
              <a:off x="5840360" y="1637849"/>
              <a:ext cx="2737800" cy="19419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9"/>
            <p:cNvSpPr/>
            <p:nvPr/>
          </p:nvSpPr>
          <p:spPr>
            <a:xfrm>
              <a:off x="6032210" y="1820249"/>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006FB6"/>
                  </a:solidFill>
                  <a:latin typeface="Poppins"/>
                  <a:ea typeface="Poppins"/>
                  <a:cs typeface="Poppins"/>
                  <a:sym typeface="Poppins"/>
                </a:rPr>
                <a:t>us</a:t>
              </a:r>
              <a:endParaRPr b="1" i="0" sz="10000" u="none" cap="none" strike="noStrike">
                <a:solidFill>
                  <a:srgbClr val="006FB6"/>
                </a:solidFill>
                <a:latin typeface="Poppins"/>
                <a:ea typeface="Poppins"/>
                <a:cs typeface="Poppins"/>
                <a:sym typeface="Poppins"/>
              </a:endParaRPr>
            </a:p>
          </p:txBody>
        </p:sp>
      </p:grpSp>
      <p:sp>
        <p:nvSpPr>
          <p:cNvPr id="89" name="Google Shape;89;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0" name="Google Shape;90;p9"/>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91" name="Google Shape;91;p9"/>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92" name="Google Shape;92;p9"/>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3" name="Google Shape;93;p9"/>
          <p:cNvPicPr preferRelativeResize="0"/>
          <p:nvPr/>
        </p:nvPicPr>
        <p:blipFill rotWithShape="1">
          <a:blip r:embed="rId5">
            <a:alphaModFix/>
          </a:blip>
          <a:srcRect b="0" l="0" r="0" t="0"/>
          <a:stretch/>
        </p:blipFill>
        <p:spPr>
          <a:xfrm>
            <a:off x="16005800" y="8767550"/>
            <a:ext cx="2375023" cy="17164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ppt_w</p:attrName>
                                        </p:attrNameLst>
                                      </p:cBhvr>
                                      <p:tavLst>
                                        <p:tav fmla="" tm="0">
                                          <p:val>
                                            <p:strVal val="0"/>
                                          </p:val>
                                        </p:tav>
                                        <p:tav fmla="" tm="100000">
                                          <p:val>
                                            <p:strVal val="#ppt_w"/>
                                          </p:val>
                                        </p:tav>
                                      </p:tavLst>
                                    </p:anim>
                                    <p:anim calcmode="lin" valueType="num">
                                      <p:cBhvr additive="base">
                                        <p:cTn dur="1000"/>
                                        <p:tgtEl>
                                          <p:spTgt spid="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ppt_w</p:attrName>
                                        </p:attrNameLst>
                                      </p:cBhvr>
                                      <p:tavLst>
                                        <p:tav fmla="" tm="0">
                                          <p:val>
                                            <p:strVal val="0"/>
                                          </p:val>
                                        </p:tav>
                                        <p:tav fmla="" tm="100000">
                                          <p:val>
                                            <p:strVal val="#ppt_w"/>
                                          </p:val>
                                        </p:tav>
                                      </p:tavLst>
                                    </p:anim>
                                    <p:anim calcmode="lin" valueType="num">
                                      <p:cBhvr additive="base">
                                        <p:cTn dur="1000"/>
                                        <p:tgtEl>
                                          <p:spTgt spid="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0"/>
          <p:cNvSpPr txBox="1"/>
          <p:nvPr>
            <p:ph type="title"/>
          </p:nvPr>
        </p:nvSpPr>
        <p:spPr>
          <a:xfrm>
            <a:off x="610317" y="626011"/>
            <a:ext cx="5522934" cy="2539157"/>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Decode the words</a:t>
            </a:r>
            <a:endParaRPr/>
          </a:p>
        </p:txBody>
      </p:sp>
      <p:sp>
        <p:nvSpPr>
          <p:cNvPr id="99" name="Google Shape;99;p10"/>
          <p:cNvSpPr txBox="1"/>
          <p:nvPr/>
        </p:nvSpPr>
        <p:spPr>
          <a:xfrm>
            <a:off x="8068660" y="2730446"/>
            <a:ext cx="11035962" cy="5848458"/>
          </a:xfrm>
          <a:prstGeom prst="rect">
            <a:avLst/>
          </a:prstGeom>
          <a:noFill/>
          <a:ln>
            <a:noFill/>
          </a:ln>
        </p:spPr>
        <p:txBody>
          <a:bodyPr anchorCtr="0" anchor="t" bIns="91425" lIns="91425" spcFirstLastPara="1" rIns="91425" wrap="square" tIns="91425">
            <a:noAutofit/>
          </a:bodyPr>
          <a:lstStyle/>
          <a:p>
            <a:pPr indent="0" lvl="1" marL="0" marR="0" rtl="0" algn="ctr">
              <a:lnSpc>
                <a:spcPct val="150000"/>
              </a:lnSpc>
              <a:spcBef>
                <a:spcPts val="0"/>
              </a:spcBef>
              <a:spcAft>
                <a:spcPts val="0"/>
              </a:spcAft>
              <a:buClr>
                <a:srgbClr val="000000"/>
              </a:buClr>
              <a:buSzPts val="13000"/>
              <a:buFont typeface="Arial"/>
              <a:buNone/>
            </a:pPr>
            <a:r>
              <a:t/>
            </a:r>
            <a:endParaRPr b="1" i="0" sz="13000"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3000"/>
              <a:buFont typeface="Arial"/>
              <a:buNone/>
            </a:pPr>
            <a:r>
              <a:rPr b="1" i="0" lang="en-US" sz="13000" u="none" cap="none" strike="noStrike">
                <a:solidFill>
                  <a:srgbClr val="006FB6"/>
                </a:solidFill>
                <a:latin typeface="Poppins"/>
                <a:ea typeface="Poppins"/>
                <a:cs typeface="Poppins"/>
                <a:sym typeface="Poppins"/>
              </a:rPr>
              <a:t>uv       ut</a:t>
            </a:r>
            <a:endParaRPr b="1" i="0" sz="13000" u="none" cap="none" strike="noStrike">
              <a:solidFill>
                <a:srgbClr val="006FB6"/>
              </a:solidFill>
              <a:latin typeface="Poppins"/>
              <a:ea typeface="Poppins"/>
              <a:cs typeface="Poppins"/>
              <a:sym typeface="Poppins"/>
            </a:endParaRPr>
          </a:p>
        </p:txBody>
      </p:sp>
      <p:sp>
        <p:nvSpPr>
          <p:cNvPr id="100" name="Google Shape;100;p10"/>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pic>
        <p:nvPicPr>
          <p:cNvPr id="101" name="Google Shape;101;p10"/>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02" name="Google Shape;102;p10"/>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ppt_w</p:attrName>
                                        </p:attrNameLst>
                                      </p:cBhvr>
                                      <p:tavLst>
                                        <p:tav fmla="" tm="0">
                                          <p:val>
                                            <p:strVal val="0"/>
                                          </p:val>
                                        </p:tav>
                                        <p:tav fmla="" tm="100000">
                                          <p:val>
                                            <p:strVal val="#ppt_w"/>
                                          </p:val>
                                        </p:tav>
                                      </p:tavLst>
                                    </p:anim>
                                    <p:anim calcmode="lin" valueType="num">
                                      <p:cBhvr additive="base">
                                        <p:cTn dur="10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1"/>
          <p:cNvSpPr txBox="1"/>
          <p:nvPr>
            <p:ph type="title"/>
          </p:nvPr>
        </p:nvSpPr>
        <p:spPr>
          <a:xfrm>
            <a:off x="610316" y="626011"/>
            <a:ext cx="5398597"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Spell </a:t>
            </a:r>
            <a:br>
              <a:rPr lang="en-US"/>
            </a:br>
            <a:r>
              <a:rPr lang="en-US"/>
              <a:t>the words</a:t>
            </a:r>
            <a:endParaRPr/>
          </a:p>
        </p:txBody>
      </p:sp>
      <p:grpSp>
        <p:nvGrpSpPr>
          <p:cNvPr id="108" name="Google Shape;108;p11"/>
          <p:cNvGrpSpPr/>
          <p:nvPr/>
        </p:nvGrpSpPr>
        <p:grpSpPr>
          <a:xfrm>
            <a:off x="8739499" y="2123123"/>
            <a:ext cx="4094824" cy="5288015"/>
            <a:chOff x="3421212" y="1285175"/>
            <a:chExt cx="1644113" cy="2570676"/>
          </a:xfrm>
        </p:grpSpPr>
        <p:sp>
          <p:nvSpPr>
            <p:cNvPr id="109" name="Google Shape;109;p11"/>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chemeClr val="lt1"/>
                </a:solidFill>
                <a:latin typeface="Arial"/>
                <a:ea typeface="Arial"/>
                <a:cs typeface="Arial"/>
                <a:sym typeface="Arial"/>
              </a:endParaRPr>
            </a:p>
          </p:txBody>
        </p:sp>
        <p:sp>
          <p:nvSpPr>
            <p:cNvPr id="110" name="Google Shape;110;p11"/>
            <p:cNvSpPr txBox="1"/>
            <p:nvPr/>
          </p:nvSpPr>
          <p:spPr>
            <a:xfrm>
              <a:off x="3421212" y="1765410"/>
              <a:ext cx="12999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18500" u="none" cap="none" strike="noStrike">
                  <a:solidFill>
                    <a:schemeClr val="lt1"/>
                  </a:solidFill>
                  <a:latin typeface="Poppins"/>
                  <a:ea typeface="Poppins"/>
                  <a:cs typeface="Poppins"/>
                  <a:sym typeface="Poppins"/>
                </a:rPr>
                <a:t>u</a:t>
              </a:r>
              <a:endParaRPr b="1" i="0" sz="18500" u="none" cap="none" strike="noStrike">
                <a:solidFill>
                  <a:srgbClr val="000000"/>
                </a:solidFill>
                <a:latin typeface="Poppins"/>
                <a:ea typeface="Poppins"/>
                <a:cs typeface="Poppins"/>
                <a:sym typeface="Poppins"/>
              </a:endParaRPr>
            </a:p>
          </p:txBody>
        </p:sp>
      </p:grpSp>
      <p:grpSp>
        <p:nvGrpSpPr>
          <p:cNvPr id="111" name="Google Shape;111;p11"/>
          <p:cNvGrpSpPr/>
          <p:nvPr/>
        </p:nvGrpSpPr>
        <p:grpSpPr>
          <a:xfrm>
            <a:off x="11717290" y="2623442"/>
            <a:ext cx="6399464" cy="3808191"/>
            <a:chOff x="4613246" y="1533620"/>
            <a:chExt cx="2569449" cy="1851287"/>
          </a:xfrm>
        </p:grpSpPr>
        <p:sp>
          <p:nvSpPr>
            <p:cNvPr id="112" name="Google Shape;112;p11"/>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rgbClr val="96C93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rgbClr val="000000"/>
                </a:solidFill>
                <a:latin typeface="Arial"/>
                <a:ea typeface="Arial"/>
                <a:cs typeface="Arial"/>
                <a:sym typeface="Arial"/>
              </a:endParaRPr>
            </a:p>
          </p:txBody>
        </p:sp>
        <p:sp>
          <p:nvSpPr>
            <p:cNvPr id="113" name="Google Shape;113;p11"/>
            <p:cNvSpPr txBox="1"/>
            <p:nvPr/>
          </p:nvSpPr>
          <p:spPr>
            <a:xfrm>
              <a:off x="5020708" y="1533620"/>
              <a:ext cx="17283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18500" u="none" cap="none" strike="noStrike">
                  <a:solidFill>
                    <a:schemeClr val="lt1"/>
                  </a:solidFill>
                  <a:latin typeface="Poppins"/>
                  <a:ea typeface="Poppins"/>
                  <a:cs typeface="Poppins"/>
                  <a:sym typeface="Poppins"/>
                </a:rPr>
                <a:t>g</a:t>
              </a:r>
              <a:endParaRPr b="1" i="0" sz="18500" u="none" cap="none" strike="noStrike">
                <a:solidFill>
                  <a:srgbClr val="000000"/>
                </a:solidFill>
                <a:latin typeface="Poppins"/>
                <a:ea typeface="Poppins"/>
                <a:cs typeface="Poppins"/>
                <a:sym typeface="Poppins"/>
              </a:endParaRPr>
            </a:p>
          </p:txBody>
        </p:sp>
      </p:grpSp>
      <p:sp>
        <p:nvSpPr>
          <p:cNvPr id="114" name="Google Shape;114;p11"/>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15" name="Google Shape;115;p11"/>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16" name="Google Shape;116;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2"/>
          <p:cNvSpPr txBox="1"/>
          <p:nvPr>
            <p:ph type="title"/>
          </p:nvPr>
        </p:nvSpPr>
        <p:spPr>
          <a:xfrm>
            <a:off x="610317" y="626011"/>
            <a:ext cx="512101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Spell </a:t>
            </a:r>
            <a:br>
              <a:rPr lang="en-US"/>
            </a:br>
            <a:r>
              <a:rPr lang="en-US"/>
              <a:t>the words</a:t>
            </a:r>
            <a:endParaRPr/>
          </a:p>
        </p:txBody>
      </p:sp>
      <p:grpSp>
        <p:nvGrpSpPr>
          <p:cNvPr id="122" name="Google Shape;122;p12"/>
          <p:cNvGrpSpPr/>
          <p:nvPr/>
        </p:nvGrpSpPr>
        <p:grpSpPr>
          <a:xfrm>
            <a:off x="8782844" y="2123123"/>
            <a:ext cx="4094824" cy="5288015"/>
            <a:chOff x="3421212" y="1285175"/>
            <a:chExt cx="1644113" cy="2570676"/>
          </a:xfrm>
        </p:grpSpPr>
        <p:sp>
          <p:nvSpPr>
            <p:cNvPr id="123" name="Google Shape;123;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chemeClr val="lt1"/>
                </a:solidFill>
                <a:latin typeface="Arial"/>
                <a:ea typeface="Arial"/>
                <a:cs typeface="Arial"/>
                <a:sym typeface="Arial"/>
              </a:endParaRPr>
            </a:p>
          </p:txBody>
        </p:sp>
        <p:sp>
          <p:nvSpPr>
            <p:cNvPr id="124" name="Google Shape;124;p12"/>
            <p:cNvSpPr txBox="1"/>
            <p:nvPr/>
          </p:nvSpPr>
          <p:spPr>
            <a:xfrm>
              <a:off x="3421212" y="1758526"/>
              <a:ext cx="12999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0000" u="none" cap="none" strike="noStrike">
                  <a:solidFill>
                    <a:schemeClr val="lt1"/>
                  </a:solidFill>
                  <a:latin typeface="Poppins"/>
                  <a:ea typeface="Poppins"/>
                  <a:cs typeface="Poppins"/>
                  <a:sym typeface="Poppins"/>
                </a:rPr>
                <a:t>u</a:t>
              </a:r>
              <a:endParaRPr b="1" i="0" sz="20000" u="none" cap="none" strike="noStrike">
                <a:solidFill>
                  <a:srgbClr val="000000"/>
                </a:solidFill>
                <a:latin typeface="Poppins"/>
                <a:ea typeface="Poppins"/>
                <a:cs typeface="Poppins"/>
                <a:sym typeface="Poppins"/>
              </a:endParaRPr>
            </a:p>
          </p:txBody>
        </p:sp>
      </p:grpSp>
      <p:grpSp>
        <p:nvGrpSpPr>
          <p:cNvPr id="125" name="Google Shape;125;p12"/>
          <p:cNvGrpSpPr/>
          <p:nvPr/>
        </p:nvGrpSpPr>
        <p:grpSpPr>
          <a:xfrm>
            <a:off x="11760635" y="3020770"/>
            <a:ext cx="6053836" cy="3429016"/>
            <a:chOff x="4613246" y="1726773"/>
            <a:chExt cx="2569449" cy="1658134"/>
          </a:xfrm>
        </p:grpSpPr>
        <p:sp>
          <p:nvSpPr>
            <p:cNvPr id="126" name="Google Shape;126;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rgbClr val="96C93E"/>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900"/>
                <a:buFont typeface="Arial"/>
                <a:buNone/>
              </a:pPr>
              <a:r>
                <a:t/>
              </a:r>
              <a:endParaRPr b="0" i="0" sz="4900" u="none" cap="none" strike="noStrike">
                <a:solidFill>
                  <a:srgbClr val="000000"/>
                </a:solidFill>
                <a:latin typeface="Arial"/>
                <a:ea typeface="Arial"/>
                <a:cs typeface="Arial"/>
                <a:sym typeface="Arial"/>
              </a:endParaRPr>
            </a:p>
          </p:txBody>
        </p:sp>
        <p:sp>
          <p:nvSpPr>
            <p:cNvPr id="127" name="Google Shape;127;p12"/>
            <p:cNvSpPr txBox="1"/>
            <p:nvPr/>
          </p:nvSpPr>
          <p:spPr>
            <a:xfrm>
              <a:off x="4981372" y="1726773"/>
              <a:ext cx="1728300" cy="14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3100"/>
                <a:buFont typeface="Arial"/>
                <a:buNone/>
              </a:pPr>
              <a:r>
                <a:rPr b="1" i="0" lang="en-US" sz="20000" u="none" cap="none" strike="noStrike">
                  <a:solidFill>
                    <a:schemeClr val="lt1"/>
                  </a:solidFill>
                  <a:latin typeface="Poppins"/>
                  <a:ea typeface="Poppins"/>
                  <a:cs typeface="Poppins"/>
                  <a:sym typeface="Poppins"/>
                </a:rPr>
                <a:t>s</a:t>
              </a:r>
              <a:endParaRPr b="1" i="0" sz="20000" u="none" cap="none" strike="noStrike">
                <a:solidFill>
                  <a:srgbClr val="000000"/>
                </a:solidFill>
                <a:latin typeface="Poppins"/>
                <a:ea typeface="Poppins"/>
                <a:cs typeface="Poppins"/>
                <a:sym typeface="Poppins"/>
              </a:endParaRPr>
            </a:p>
          </p:txBody>
        </p:sp>
      </p:grpSp>
      <p:pic>
        <p:nvPicPr>
          <p:cNvPr id="128" name="Google Shape;128;p12"/>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29" name="Google Shape;129;p12"/>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title"/>
          </p:nvPr>
        </p:nvSpPr>
        <p:spPr>
          <a:xfrm>
            <a:off x="610316" y="626011"/>
            <a:ext cx="5839469" cy="3508653"/>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High </a:t>
            </a:r>
            <a:br>
              <a:rPr lang="en-US"/>
            </a:br>
            <a:r>
              <a:rPr lang="en-US"/>
              <a:t>Frequency </a:t>
            </a:r>
            <a:br>
              <a:rPr lang="en-US"/>
            </a:br>
            <a:r>
              <a:rPr lang="en-US"/>
              <a:t>Words</a:t>
            </a:r>
            <a:endParaRPr/>
          </a:p>
        </p:txBody>
      </p:sp>
      <p:grpSp>
        <p:nvGrpSpPr>
          <p:cNvPr id="135" name="Google Shape;135;p13"/>
          <p:cNvGrpSpPr/>
          <p:nvPr/>
        </p:nvGrpSpPr>
        <p:grpSpPr>
          <a:xfrm>
            <a:off x="9850739" y="4040870"/>
            <a:ext cx="7144693" cy="3808734"/>
            <a:chOff x="5784675" y="818500"/>
            <a:chExt cx="2737800" cy="1941900"/>
          </a:xfrm>
        </p:grpSpPr>
        <p:sp>
          <p:nvSpPr>
            <p:cNvPr id="136" name="Google Shape;136;p13"/>
            <p:cNvSpPr/>
            <p:nvPr/>
          </p:nvSpPr>
          <p:spPr>
            <a:xfrm>
              <a:off x="5784675" y="818500"/>
              <a:ext cx="2737800" cy="1941900"/>
            </a:xfrm>
            <a:prstGeom prst="rect">
              <a:avLst/>
            </a:prstGeom>
            <a:solidFill>
              <a:srgbClr val="EB692E"/>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n-US" sz="10000" u="none" cap="none" strike="noStrike">
                  <a:solidFill>
                    <a:srgbClr val="EB692E"/>
                  </a:solidFill>
                  <a:latin typeface="Poppins"/>
                  <a:ea typeface="Poppins"/>
                  <a:cs typeface="Poppins"/>
                  <a:sym typeface="Poppins"/>
                </a:rPr>
                <a:t>of</a:t>
              </a:r>
              <a:endParaRPr b="1" i="0" sz="10000" u="none" cap="none" strike="noStrike">
                <a:solidFill>
                  <a:srgbClr val="EB692E"/>
                </a:solidFill>
                <a:latin typeface="Poppins"/>
                <a:ea typeface="Poppins"/>
                <a:cs typeface="Poppins"/>
                <a:sym typeface="Poppins"/>
              </a:endParaRPr>
            </a:p>
          </p:txBody>
        </p:sp>
      </p:grpSp>
      <p:sp>
        <p:nvSpPr>
          <p:cNvPr id="138" name="Google Shape;138;p13"/>
          <p:cNvSpPr/>
          <p:nvPr/>
        </p:nvSpPr>
        <p:spPr>
          <a:xfrm>
            <a:off x="13578840" y="5212081"/>
            <a:ext cx="676003" cy="130302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3"/>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0" name="Google Shape;140;p13"/>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41" name="Google Shape;141;p13"/>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42" name="Google Shape;142;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ppt_w</p:attrName>
                                        </p:attrNameLst>
                                      </p:cBhvr>
                                      <p:tavLst>
                                        <p:tav fmla="" tm="0">
                                          <p:val>
                                            <p:strVal val="0"/>
                                          </p:val>
                                        </p:tav>
                                        <p:tav fmla="" tm="100000">
                                          <p:val>
                                            <p:strVal val="#ppt_w"/>
                                          </p:val>
                                        </p:tav>
                                      </p:tavLst>
                                    </p:anim>
                                    <p:anim calcmode="lin" valueType="num">
                                      <p:cBhvr additive="base">
                                        <p:cTn dur="1000"/>
                                        <p:tgtEl>
                                          <p:spTgt spid="1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8"/>
                                        </p:tgtEl>
                                      </p:cBhvr>
                                    </p:animEffect>
                                    <p:set>
                                      <p:cBhvr>
                                        <p:cTn dur="1" fill="hold">
                                          <p:stCondLst>
                                            <p:cond delay="1000"/>
                                          </p:stCondLst>
                                        </p:cTn>
                                        <p:tgtEl>
                                          <p:spTgt spid="13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