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20104100" cy="1130935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7">
          <p15:clr>
            <a:srgbClr val="000000"/>
          </p15:clr>
        </p15:guide>
        <p15:guide id="2" orient="horz" pos="3562">
          <p15:clr>
            <a:srgbClr val="A4A3A4"/>
          </p15:clr>
        </p15:guide>
        <p15:guide id="3" pos="5417">
          <p15:clr>
            <a:srgbClr val="747775"/>
          </p15:clr>
        </p15:guide>
        <p15:guide id="4" pos="41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7"/>
        <p:guide pos="3562" orient="horz"/>
        <p:guide pos="5417"/>
        <p:guide pos="4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See lesson plan for specific instructional guidance.</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Poppins"/>
                <a:ea typeface="Poppins"/>
                <a:cs typeface="Poppins"/>
                <a:sym typeface="Poppins"/>
              </a:rPr>
              <a:t>Introduce the Sound!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Learning new sounds is so cool! Repeat our chant after me!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"It's time to learn new sounds!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We use the sound rule to help us read!"</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Say one sentence at a time of the Introduce the Sound chant and ask the students to repeat after you.</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learn a super cool new rule today!</a:t>
            </a:r>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US" sz="1200">
                <a:solidFill>
                  <a:schemeClr val="dk1"/>
                </a:solidFill>
                <a:latin typeface="Poppins"/>
                <a:ea typeface="Poppins"/>
                <a:cs typeface="Poppins"/>
                <a:sym typeface="Poppins"/>
              </a:rPr>
              <a:t>Letter Mat</a:t>
            </a:r>
            <a:r>
              <a:rPr lang="en-US" sz="1200">
                <a:solidFill>
                  <a:schemeClr val="dk1"/>
                </a:solidFill>
                <a:latin typeface="Poppins"/>
                <a:ea typeface="Poppins"/>
                <a:cs typeface="Poppins"/>
                <a:sym typeface="Poppins"/>
              </a:rPr>
              <a:t>. Then, we'll go back and point out the vowels and consonants.</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some super cool vowels. In our last lesson we found out that some vowels can say their name. Vowels are so cool that they can make different sounds. Another sound a vowel can make is a short sound. When we have a vowel and a consonant, it is a VC pattern. When we say these words the vowel says a short sound. For example, on is a VC word, so we read the word /o/ /n/ = on.</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Do: Show students the </a:t>
            </a:r>
            <a:r>
              <a:rPr b="1" lang="en-US" sz="1200">
                <a:solidFill>
                  <a:schemeClr val="dk1"/>
                </a:solidFill>
                <a:latin typeface="Poppins"/>
                <a:ea typeface="Poppins"/>
                <a:cs typeface="Poppins"/>
                <a:sym typeface="Poppins"/>
              </a:rPr>
              <a:t>Sound Letter Card for o.</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Say: Let's look at short o. This vowel makes the /o/ sound like /o/ in olive or the long o sound like in old. When we see this card, we'll say the short sound /o/ then the long sound /o/ because we've learned 2 sounds an o can make. We will explore the short o vowel sound during this lesson, /o/.</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4: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Blend the Sounds!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Blending sounds helps us read the words smoothly! Repeat our chant after 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blend the sounds!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blend the sounds to help us read the words smoothly!"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Say one sentence at a time of the Blend the Sounds chant and ask the students to repeat after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practice blending the sounds in some words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When we blend the sounds in words, it helps us read the words smoothly. Let's try it.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Look at our words for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look at the word </a:t>
            </a:r>
            <a:r>
              <a:rPr i="1" lang="en-US" sz="1200">
                <a:solidFill>
                  <a:schemeClr val="dk1"/>
                </a:solidFill>
                <a:latin typeface="Calibri"/>
                <a:ea typeface="Calibri"/>
                <a:cs typeface="Calibri"/>
                <a:sym typeface="Calibri"/>
              </a:rPr>
              <a:t>on.</a:t>
            </a:r>
            <a:r>
              <a:rPr lang="en-US" sz="1200">
                <a:solidFill>
                  <a:schemeClr val="dk1"/>
                </a:solidFill>
                <a:latin typeface="Calibri"/>
                <a:ea typeface="Calibri"/>
                <a:cs typeface="Calibri"/>
                <a:sym typeface="Calibri"/>
              </a:rPr>
              <a:t> This word has two letters, one vowel, the letter "o" and one consonant, the letter "n". In this word the vowel says the short sound. What sound is it making? Share with a partner next to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share the sound. Take notes on the students that can accurately name and articulate the sound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the vowel is saying a short sound /o/ like in olive. When we read this word we blend the /o/ sound with the /n/ sound. /o/ /n/ = 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Look at our next word for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It is fun to use make believe words to practice sound rules. We are going to use some make believe words to help us practice today. Let's look at the make believe word og. This word has two letters, one vowel, the letter "o" and one consonant, the letter "g". In this word the vowel says the short sound. What sound is it making? Share with a partner next to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share the sound. Take notes on the students that can accurately name and articulate the sound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the vowel is saying a short sound /o/ like in olive. When we read this word we blend the /o/ sound with the /g/ sound. /o/ /g/ = og. Great thinking! Awesome job blending the sounds today!</a:t>
            </a:r>
            <a:endParaRPr b="1" sz="1200">
              <a:solidFill>
                <a:schemeClr val="dk1"/>
              </a:solidFill>
              <a:latin typeface="Calibri"/>
              <a:ea typeface="Calibri"/>
              <a:cs typeface="Calibri"/>
              <a:sym typeface="Calibri"/>
            </a:endParaRPr>
          </a:p>
        </p:txBody>
      </p:sp>
      <p:sp>
        <p:nvSpPr>
          <p:cNvPr id="64" name="Google Shape;64;p14: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5" name="Google Shape;65;p14: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5: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Read the Words!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When we practice reading the words, it can help us read the words faster and faster. This helps us learn to read smoothly like when we are speaking! Repeat our chant after 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read the words!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read the words, so we can read smoothly, like we are speaking!"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Say one sentence at a time of the Read the Words chant and ask the students to repeat after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practice reading words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We are going to read the words. When we practice reading the words, it helps us read faster and faster. This helps us focus on what we can learn from the words.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Look at our words for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look at the first word. When we read this word, we say "on". Your turn.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read the word. Take notes on the students that can accurately articulate the sound and read the word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the word is "on".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look at the next word. How would you read this word?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read the word. Take notes on the students that can accurately articulate the sound and read the word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the word is "oz".</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Great thinking! Awesome job reading the words today!</a:t>
            </a:r>
            <a:endParaRPr b="1" sz="1200">
              <a:solidFill>
                <a:schemeClr val="dk1"/>
              </a:solidFill>
              <a:latin typeface="Calibri"/>
              <a:ea typeface="Calibri"/>
              <a:cs typeface="Calibri"/>
              <a:sym typeface="Calibri"/>
            </a:endParaRPr>
          </a:p>
        </p:txBody>
      </p:sp>
      <p:sp>
        <p:nvSpPr>
          <p:cNvPr id="83" name="Google Shape;83;p15: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4" name="Google Shape;84;p15: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Decode the Words!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Decoding is when you break up the sounds in a word and read each sound one at a time. Then you blend the sounds together to read the word! Repeat our chant after 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decode the sounds in the words!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decode the sounds in the words so we can read the words!"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Say one sentence at a time of the Decode the Words chant and ask the students to repeat after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practice decoding the sounds in words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Look at our words for today. Remember, we are going to use some make believe words to help us practice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look at the word </a:t>
            </a:r>
            <a:r>
              <a:rPr i="1" lang="en-US" sz="1200">
                <a:solidFill>
                  <a:schemeClr val="dk1"/>
                </a:solidFill>
                <a:latin typeface="Calibri"/>
                <a:ea typeface="Calibri"/>
                <a:cs typeface="Calibri"/>
                <a:sym typeface="Calibri"/>
              </a:rPr>
              <a:t>om</a:t>
            </a:r>
            <a:r>
              <a:rPr lang="en-US" sz="1200">
                <a:solidFill>
                  <a:schemeClr val="dk1"/>
                </a:solidFill>
                <a:latin typeface="Calibri"/>
                <a:ea typeface="Calibri"/>
                <a:cs typeface="Calibri"/>
                <a:sym typeface="Calibri"/>
              </a:rPr>
              <a:t>. This word has two letters, one vowel, the letter "o" and one consonant, the letter "m". In this word the vowel says the short sound o. When we decode this word, we say /o/ /m/ = om.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Model decoding the word as you push an object up in </a:t>
            </a:r>
            <a:r>
              <a:rPr b="1" lang="en-US" sz="1200">
                <a:solidFill>
                  <a:schemeClr val="dk1"/>
                </a:solidFill>
                <a:latin typeface="Calibri"/>
                <a:ea typeface="Calibri"/>
                <a:cs typeface="Calibri"/>
                <a:sym typeface="Calibri"/>
              </a:rPr>
              <a:t>Double Decker Elkonin Boxes.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Do it with 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decode the word. Take notes on the students that can accurately articulate the sound and read the word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when we decode this word, we say /o/ /m/ = om. Let's look at the next word. How would you decode this word?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as students decode the word. Take notes on the students that can accurately articulate the sound and read the word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when we decode this word, we say /o/ /v/ = ov. Great thinking! Awesome job decoding words today!</a:t>
            </a:r>
            <a:endParaRPr b="1" sz="1200">
              <a:solidFill>
                <a:schemeClr val="dk1"/>
              </a:solidFill>
              <a:latin typeface="Calibri"/>
              <a:ea typeface="Calibri"/>
              <a:cs typeface="Calibri"/>
              <a:sym typeface="Calibri"/>
            </a:endParaRPr>
          </a:p>
        </p:txBody>
      </p:sp>
      <p:sp>
        <p:nvSpPr>
          <p:cNvPr id="100" name="Google Shape;100;p1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1" name="Google Shape;101;p16: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Spell the Words!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When we can spell words, it shows that we met the target. When we hear the sounds, we can match the sounds to the correct letters and spell the word! Repeat our chant after 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spell the words!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It's time to spell the words to show we understand the rule!"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Say one sentence at a time of the Spell the Words chant and ask the students to repeat after you.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practice spelling words with the words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We are going to spell the words. Remember, when we can spell words with the correct rule, it shows that we met the target. When we hear the sounds, we can match the sounds to the correct letters and spell the word!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Listen to our words for today. Remember, we are going to use some make believe words to help us practice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The word is </a:t>
            </a:r>
            <a:r>
              <a:rPr i="1" lang="en-US" sz="1200">
                <a:solidFill>
                  <a:schemeClr val="dk1"/>
                </a:solidFill>
                <a:latin typeface="Calibri"/>
                <a:ea typeface="Calibri"/>
                <a:cs typeface="Calibri"/>
                <a:sym typeface="Calibri"/>
              </a:rPr>
              <a:t>ob</a:t>
            </a:r>
            <a:r>
              <a:rPr lang="en-US" sz="1200">
                <a:solidFill>
                  <a:schemeClr val="dk1"/>
                </a:solidFill>
                <a:latin typeface="Calibri"/>
                <a:ea typeface="Calibri"/>
                <a:cs typeface="Calibri"/>
                <a:sym typeface="Calibri"/>
              </a:rPr>
              <a:t>. How would we spell the word </a:t>
            </a:r>
            <a:r>
              <a:rPr i="1" lang="en-US" sz="1200">
                <a:solidFill>
                  <a:schemeClr val="dk1"/>
                </a:solidFill>
                <a:latin typeface="Calibri"/>
                <a:ea typeface="Calibri"/>
                <a:cs typeface="Calibri"/>
                <a:sym typeface="Calibri"/>
              </a:rPr>
              <a:t>ob</a:t>
            </a:r>
            <a:r>
              <a:rPr lang="en-US" sz="1200">
                <a:solidFill>
                  <a:schemeClr val="dk1"/>
                </a:solidFill>
                <a:latin typeface="Calibri"/>
                <a:ea typeface="Calibri"/>
                <a:cs typeface="Calibri"/>
                <a:sym typeface="Calibri"/>
              </a:rPr>
              <a:t>? Let's listen to the sounds and match the sound to the correct letter. The word is "ob". I hear "o-b" and I know that sound for /o/ = the letter o and the sound for /b/ = the letter b so I know it is spelled with the letters o and b, ob. Great your </a:t>
            </a:r>
            <a:r>
              <a:rPr b="1" lang="en-US" sz="1200">
                <a:solidFill>
                  <a:schemeClr val="dk1"/>
                </a:solidFill>
                <a:latin typeface="Calibri"/>
                <a:ea typeface="Calibri"/>
                <a:cs typeface="Calibri"/>
                <a:sym typeface="Calibri"/>
              </a:rPr>
              <a:t>whiteboards </a:t>
            </a:r>
            <a:r>
              <a:rPr lang="en-US" sz="1200">
                <a:solidFill>
                  <a:schemeClr val="dk1"/>
                </a:solidFill>
                <a:latin typeface="Calibri"/>
                <a:ea typeface="Calibri"/>
                <a:cs typeface="Calibri"/>
                <a:sym typeface="Calibri"/>
              </a:rPr>
              <a:t>and spell the words.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when we spell the word ob, we write the letters ob.</a:t>
            </a:r>
            <a:endParaRPr b="1" sz="1200">
              <a:solidFill>
                <a:schemeClr val="dk1"/>
              </a:solidFill>
              <a:latin typeface="Calibri"/>
              <a:ea typeface="Calibri"/>
              <a:cs typeface="Calibri"/>
              <a:sym typeface="Calibri"/>
            </a:endParaRPr>
          </a:p>
        </p:txBody>
      </p:sp>
      <p:sp>
        <p:nvSpPr>
          <p:cNvPr id="110" name="Google Shape;110;p1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1" name="Google Shape;111;p17: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Spell the Words!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The word is </a:t>
            </a:r>
            <a:r>
              <a:rPr i="1" lang="en-US" sz="1200">
                <a:solidFill>
                  <a:schemeClr val="dk1"/>
                </a:solidFill>
                <a:latin typeface="Calibri"/>
                <a:ea typeface="Calibri"/>
                <a:cs typeface="Calibri"/>
                <a:sym typeface="Calibri"/>
              </a:rPr>
              <a:t>ox</a:t>
            </a:r>
            <a:r>
              <a:rPr lang="en-US" sz="1200">
                <a:solidFill>
                  <a:schemeClr val="dk1"/>
                </a:solidFill>
                <a:latin typeface="Calibri"/>
                <a:ea typeface="Calibri"/>
                <a:cs typeface="Calibri"/>
                <a:sym typeface="Calibri"/>
              </a:rPr>
              <a:t>. How would you spell this word?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Yes, when we spell the word ox, we write the letters ox. Great thinking! Awesome job spelling words today!</a:t>
            </a:r>
            <a:endParaRPr sz="1200">
              <a:solidFill>
                <a:schemeClr val="dk1"/>
              </a:solidFill>
              <a:latin typeface="Calibri"/>
              <a:ea typeface="Calibri"/>
              <a:cs typeface="Calibri"/>
              <a:sym typeface="Calibri"/>
            </a:endParaRPr>
          </a:p>
        </p:txBody>
      </p:sp>
      <p:sp>
        <p:nvSpPr>
          <p:cNvPr id="125" name="Google Shape;125;p1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6" name="Google Shape;126;p18: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High Frequency Words!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see high frequency words all the time!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Let's figure out how to read them!"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Say one sentence at a time of the High Frequency Words chant and ask the students to repeat after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Let's read our high frequency words!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Today, we're learning 1 word that uses rules you haven't learned yet.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Point to the word </a:t>
            </a:r>
            <a:r>
              <a:rPr i="1" lang="en-US" sz="1200">
                <a:solidFill>
                  <a:schemeClr val="dk1"/>
                </a:solidFill>
                <a:latin typeface="Calibri"/>
                <a:ea typeface="Calibri"/>
                <a:cs typeface="Calibri"/>
                <a:sym typeface="Calibri"/>
              </a:rPr>
              <a:t>play</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This word starts with two consonant, /p/ /l/. Next, it has a vowel team that work together to say /a/. /p/ /l/ /a/ says "play". This word says "play" Read it with 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Point to the word </a:t>
            </a:r>
            <a:r>
              <a:rPr i="1" lang="en-US" sz="1200">
                <a:solidFill>
                  <a:schemeClr val="dk1"/>
                </a:solidFill>
                <a:latin typeface="Calibri"/>
                <a:ea typeface="Calibri"/>
                <a:cs typeface="Calibri"/>
                <a:sym typeface="Calibri"/>
              </a:rPr>
              <a:t>play</a:t>
            </a:r>
            <a:r>
              <a:rPr lang="en-US" sz="1200">
                <a:solidFill>
                  <a:schemeClr val="dk1"/>
                </a:solidFill>
                <a:latin typeface="Calibri"/>
                <a:ea typeface="Calibri"/>
                <a:cs typeface="Calibri"/>
                <a:sym typeface="Calibri"/>
              </a:rPr>
              <a:t> as students read.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What's this word again?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Point to </a:t>
            </a:r>
            <a:r>
              <a:rPr i="1" lang="en-US" sz="1200">
                <a:solidFill>
                  <a:schemeClr val="dk1"/>
                </a:solidFill>
                <a:latin typeface="Calibri"/>
                <a:ea typeface="Calibri"/>
                <a:cs typeface="Calibri"/>
                <a:sym typeface="Calibri"/>
              </a:rPr>
              <a:t>play</a:t>
            </a:r>
            <a:r>
              <a:rPr lang="en-US" sz="1200">
                <a:solidFill>
                  <a:schemeClr val="dk1"/>
                </a:solidFill>
                <a:latin typeface="Calibri"/>
                <a:ea typeface="Calibri"/>
                <a:cs typeface="Calibri"/>
                <a:sym typeface="Calibri"/>
              </a:rPr>
              <a:t>. Take notes on the students that can accurately read the word and students that may need reteaching and/or additional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Nice! Let's read all our high frequency words again.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Do: Go through all the HFW words learned to this point.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Say: Excellent work reading our high frequency words!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play</a:t>
            </a:r>
            <a:endParaRPr b="1" sz="1200">
              <a:solidFill>
                <a:schemeClr val="dk1"/>
              </a:solidFill>
              <a:latin typeface="Calibri"/>
              <a:ea typeface="Calibri"/>
              <a:cs typeface="Calibri"/>
              <a:sym typeface="Calibri"/>
            </a:endParaRPr>
          </a:p>
        </p:txBody>
      </p:sp>
      <p:sp>
        <p:nvSpPr>
          <p:cNvPr id="139" name="Google Shape;139;p1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0" name="Google Shape;140;p19:notes"/>
          <p:cNvSpPr/>
          <p:nvPr>
            <p:ph idx="2" type="sldImg"/>
          </p:nvPr>
        </p:nvSpPr>
        <p:spPr>
          <a:xfrm>
            <a:off x="-508000" y="139700"/>
            <a:ext cx="2767013" cy="15573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sz="7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sz="7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562">
          <p15:clr>
            <a:srgbClr val="FBAE40"/>
          </p15:clr>
        </p15:guide>
        <p15:guide id="2" pos="63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4"/>
          <p:cNvSpPr txBox="1"/>
          <p:nvPr>
            <p:ph type="ctrTitle"/>
          </p:nvPr>
        </p:nvSpPr>
        <p:spPr>
          <a:xfrm>
            <a:off x="1507807" y="3505898"/>
            <a:ext cx="17088486"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nvSpPr>
        <p:spPr>
          <a:xfrm>
            <a:off x="13405042" y="10286743"/>
            <a:ext cx="1032000" cy="3387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2199"/>
              <a:buFont typeface="Arial"/>
              <a:buNone/>
            </a:pPr>
            <a:r>
              <a:rPr b="0" i="0" lang="en-US" sz="2199" u="none" cap="none" strike="noStrike">
                <a:solidFill>
                  <a:srgbClr val="FFFFFF"/>
                </a:solidFill>
                <a:latin typeface="Questrial"/>
                <a:ea typeface="Questrial"/>
                <a:cs typeface="Questrial"/>
                <a:sym typeface="Questrial"/>
              </a:rPr>
              <a:t>saw</a:t>
            </a:r>
            <a:endParaRPr b="0" i="0" sz="2199" u="none" cap="none" strike="noStrike">
              <a:solidFill>
                <a:srgbClr val="FFFFFF"/>
              </a:solidFill>
              <a:latin typeface="Questrial"/>
              <a:ea typeface="Questrial"/>
              <a:cs typeface="Questrial"/>
              <a:sym typeface="Questrial"/>
            </a:endParaRPr>
          </a:p>
        </p:txBody>
      </p:sp>
      <p:pic>
        <p:nvPicPr>
          <p:cNvPr id="48" name="Google Shape;48;p8"/>
          <p:cNvPicPr preferRelativeResize="0"/>
          <p:nvPr/>
        </p:nvPicPr>
        <p:blipFill rotWithShape="1">
          <a:blip r:embed="rId3">
            <a:alphaModFix/>
          </a:blip>
          <a:srcRect b="0" l="0" r="0" t="0"/>
          <a:stretch/>
        </p:blipFill>
        <p:spPr>
          <a:xfrm>
            <a:off x="10994210" y="1267031"/>
            <a:ext cx="3803556" cy="9706846"/>
          </a:xfrm>
          <a:prstGeom prst="rect">
            <a:avLst/>
          </a:prstGeom>
          <a:noFill/>
          <a:ln>
            <a:noFill/>
          </a:ln>
        </p:spPr>
      </p:pic>
      <p:sp>
        <p:nvSpPr>
          <p:cNvPr id="49" name="Google Shape;49;p8"/>
          <p:cNvSpPr/>
          <p:nvPr/>
        </p:nvSpPr>
        <p:spPr>
          <a:xfrm>
            <a:off x="11856611" y="2110284"/>
            <a:ext cx="2145000" cy="26016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US" sz="3408" u="none" cap="none" strike="noStrike">
                <a:solidFill>
                  <a:srgbClr val="FFFFFF"/>
                </a:solidFill>
                <a:latin typeface="Poppins"/>
                <a:ea typeface="Poppins"/>
                <a:cs typeface="Poppins"/>
                <a:sym typeface="Poppins"/>
              </a:rPr>
              <a:t>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US"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50" name="Google Shape;50;p8"/>
          <p:cNvSpPr txBox="1"/>
          <p:nvPr/>
        </p:nvSpPr>
        <p:spPr>
          <a:xfrm>
            <a:off x="11159765" y="4973035"/>
            <a:ext cx="3501300" cy="47052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US" sz="9454" u="none" cap="none" strike="noStrike">
                <a:solidFill>
                  <a:srgbClr val="FF0000"/>
                </a:solidFill>
                <a:highlight>
                  <a:srgbClr val="FFFFFF"/>
                </a:highlight>
                <a:latin typeface="Poppins"/>
                <a:ea typeface="Poppins"/>
                <a:cs typeface="Poppins"/>
                <a:sym typeface="Poppins"/>
              </a:rPr>
              <a:t>o</a:t>
            </a:r>
            <a:r>
              <a:rPr b="1" i="0" lang="en-US" sz="9454" u="none" cap="none" strike="noStrike">
                <a:solidFill>
                  <a:schemeClr val="accent1"/>
                </a:solidFill>
                <a:highlight>
                  <a:srgbClr val="FFFFFF"/>
                </a:highlight>
                <a:latin typeface="Poppins"/>
                <a:ea typeface="Poppins"/>
                <a:cs typeface="Poppins"/>
                <a:sym typeface="Poppins"/>
              </a:rPr>
              <a:t>n</a:t>
            </a:r>
            <a:r>
              <a:rPr b="1" i="0" lang="en-US" sz="9454" u="none" cap="none" strike="noStrike">
                <a:solidFill>
                  <a:srgbClr val="242424"/>
                </a:solidFill>
                <a:highlight>
                  <a:srgbClr val="FFFFFF"/>
                </a:highlight>
                <a:latin typeface="Poppins"/>
                <a:ea typeface="Poppins"/>
                <a:cs typeface="Poppins"/>
                <a:sym typeface="Poppins"/>
              </a:rPr>
              <a:t> </a:t>
            </a:r>
            <a:r>
              <a:rPr b="1" i="0" lang="en-US"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500"/>
              <a:buFont typeface="Arial"/>
              <a:buNone/>
            </a:pPr>
            <a:r>
              <a:rPr b="1" i="0" lang="en-US" sz="5500" u="none" cap="none" strike="noStrike">
                <a:solidFill>
                  <a:srgbClr val="242424"/>
                </a:solidFill>
                <a:highlight>
                  <a:srgbClr val="FFFFFF"/>
                </a:highlight>
                <a:latin typeface="Poppins"/>
                <a:ea typeface="Poppins"/>
                <a:cs typeface="Poppins"/>
                <a:sym typeface="Poppins"/>
              </a:rPr>
              <a:t>/</a:t>
            </a:r>
            <a:r>
              <a:rPr b="1" i="0" lang="en-US" sz="5500" u="none" cap="none" strike="noStrike">
                <a:solidFill>
                  <a:srgbClr val="FF0000"/>
                </a:solidFill>
                <a:highlight>
                  <a:srgbClr val="FFFFFF"/>
                </a:highlight>
                <a:latin typeface="Poppins"/>
                <a:ea typeface="Poppins"/>
                <a:cs typeface="Poppins"/>
                <a:sym typeface="Poppins"/>
              </a:rPr>
              <a:t>ŏ</a:t>
            </a:r>
            <a:r>
              <a:rPr b="1" i="0" lang="en-US" sz="5500" u="none" cap="none" strike="noStrike">
                <a:solidFill>
                  <a:srgbClr val="242424"/>
                </a:solidFill>
                <a:highlight>
                  <a:srgbClr val="FFFFFF"/>
                </a:highlight>
                <a:latin typeface="Poppins"/>
                <a:ea typeface="Poppins"/>
                <a:cs typeface="Poppins"/>
                <a:sym typeface="Poppins"/>
              </a:rPr>
              <a:t>/ /</a:t>
            </a:r>
            <a:r>
              <a:rPr b="1" i="0" lang="en-US" sz="5500" u="none" cap="none" strike="noStrike">
                <a:solidFill>
                  <a:srgbClr val="006FB6"/>
                </a:solidFill>
                <a:highlight>
                  <a:srgbClr val="FFFFFF"/>
                </a:highlight>
                <a:latin typeface="Poppins"/>
                <a:ea typeface="Poppins"/>
                <a:cs typeface="Poppins"/>
                <a:sym typeface="Poppins"/>
              </a:rPr>
              <a:t>n</a:t>
            </a:r>
            <a:r>
              <a:rPr b="1" i="0" lang="en-US" sz="5500" u="none" cap="none" strike="noStrike">
                <a:solidFill>
                  <a:srgbClr val="242424"/>
                </a:solidFill>
                <a:highlight>
                  <a:srgbClr val="FFFFFF"/>
                </a:highlight>
                <a:latin typeface="Poppins"/>
                <a:ea typeface="Poppins"/>
                <a:cs typeface="Poppins"/>
                <a:sym typeface="Poppins"/>
              </a:rPr>
              <a:t>/ = </a:t>
            </a:r>
            <a:r>
              <a:rPr b="1" i="0" lang="en-US" sz="5500" u="none" cap="none" strike="noStrike">
                <a:solidFill>
                  <a:srgbClr val="FF0000"/>
                </a:solidFill>
                <a:highlight>
                  <a:srgbClr val="FFFFFF"/>
                </a:highlight>
                <a:latin typeface="Poppins"/>
                <a:ea typeface="Poppins"/>
                <a:cs typeface="Poppins"/>
                <a:sym typeface="Poppins"/>
              </a:rPr>
              <a:t>o</a:t>
            </a:r>
            <a:r>
              <a:rPr b="1" i="0" lang="en-US" sz="5500" u="none" cap="none" strike="noStrike">
                <a:solidFill>
                  <a:srgbClr val="006FB6"/>
                </a:solidFill>
                <a:highlight>
                  <a:srgbClr val="FFFFFF"/>
                </a:highlight>
                <a:latin typeface="Poppins"/>
                <a:ea typeface="Poppins"/>
                <a:cs typeface="Poppins"/>
                <a:sym typeface="Poppins"/>
              </a:rPr>
              <a:t>n </a:t>
            </a:r>
            <a:endParaRPr b="1" i="0" sz="5500" u="none" cap="none" strike="noStrike">
              <a:solidFill>
                <a:srgbClr val="006FB6"/>
              </a:solidFill>
              <a:highlight>
                <a:srgbClr val="FFFFFF"/>
              </a:highlight>
              <a:latin typeface="Poppins"/>
              <a:ea typeface="Poppins"/>
              <a:cs typeface="Poppins"/>
              <a:sym typeface="Poppins"/>
            </a:endParaRPr>
          </a:p>
        </p:txBody>
      </p:sp>
      <p:sp>
        <p:nvSpPr>
          <p:cNvPr id="51" name="Google Shape;51;p8"/>
          <p:cNvSpPr/>
          <p:nvPr/>
        </p:nvSpPr>
        <p:spPr>
          <a:xfrm>
            <a:off x="11655772" y="5369998"/>
            <a:ext cx="2596200" cy="1224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2" name="Google Shape;52;p8"/>
          <p:cNvSpPr txBox="1"/>
          <p:nvPr>
            <p:ph type="title"/>
          </p:nvPr>
        </p:nvSpPr>
        <p:spPr>
          <a:xfrm>
            <a:off x="610316" y="626011"/>
            <a:ext cx="5670438" cy="233910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771BA"/>
              </a:buClr>
              <a:buSzPts val="2700"/>
              <a:buNone/>
            </a:pPr>
            <a:r>
              <a:rPr b="1" lang="en-US" sz="7600">
                <a:solidFill>
                  <a:srgbClr val="0071B5"/>
                </a:solidFill>
                <a:latin typeface="Poppins Black"/>
                <a:ea typeface="Poppins Black"/>
                <a:cs typeface="Poppins Black"/>
                <a:sym typeface="Poppins Black"/>
              </a:rPr>
              <a:t>Introduce the sounds</a:t>
            </a:r>
            <a:endParaRPr b="1" sz="7600">
              <a:solidFill>
                <a:srgbClr val="0771BA"/>
              </a:solidFill>
              <a:latin typeface="Calibri"/>
              <a:ea typeface="Calibri"/>
              <a:cs typeface="Calibri"/>
              <a:sym typeface="Calibri"/>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8"/>
          <p:cNvSpPr txBox="1"/>
          <p:nvPr/>
        </p:nvSpPr>
        <p:spPr>
          <a:xfrm>
            <a:off x="610317" y="6347814"/>
            <a:ext cx="5856961" cy="2668659"/>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9" name="Google Shape;59;p8"/>
          <p:cNvPicPr preferRelativeResize="0"/>
          <p:nvPr/>
        </p:nvPicPr>
        <p:blipFill rotWithShape="1">
          <a:blip r:embed="rId5">
            <a:alphaModFix/>
          </a:blip>
          <a:srcRect b="0" l="9" r="6" t="0"/>
          <a:stretch/>
        </p:blipFill>
        <p:spPr>
          <a:xfrm>
            <a:off x="7280263" y="2309247"/>
            <a:ext cx="11398181" cy="8811712"/>
          </a:xfrm>
          <a:prstGeom prst="rect">
            <a:avLst/>
          </a:prstGeom>
          <a:noFill/>
          <a:ln>
            <a:noFill/>
          </a:ln>
        </p:spPr>
      </p:pic>
      <p:pic>
        <p:nvPicPr>
          <p:cNvPr id="60" name="Google Shape;60;p8"/>
          <p:cNvPicPr preferRelativeResize="0"/>
          <p:nvPr/>
        </p:nvPicPr>
        <p:blipFill rotWithShape="1">
          <a:blip r:embed="rId6">
            <a:alphaModFix/>
          </a:blip>
          <a:srcRect b="0" l="709" r="716" t="0"/>
          <a:stretch/>
        </p:blipFill>
        <p:spPr>
          <a:xfrm>
            <a:off x="9122717" y="2664704"/>
            <a:ext cx="7757828" cy="8025339"/>
          </a:xfrm>
          <a:prstGeom prst="rect">
            <a:avLst/>
          </a:prstGeom>
          <a:noFill/>
          <a:ln>
            <a:noFill/>
          </a:ln>
        </p:spPr>
      </p:pic>
      <p:pic>
        <p:nvPicPr>
          <p:cNvPr id="61" name="Google Shape;61;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3">
            <a:alphaModFix/>
          </a:blip>
          <a:srcRect b="0" l="0" r="0" t="0"/>
          <a:stretch/>
        </p:blipFill>
        <p:spPr>
          <a:xfrm rot="5400000">
            <a:off x="6853319" y="2012482"/>
            <a:ext cx="10705420" cy="7524197"/>
          </a:xfrm>
          <a:prstGeom prst="rect">
            <a:avLst/>
          </a:prstGeom>
          <a:noFill/>
          <a:ln>
            <a:noFill/>
          </a:ln>
        </p:spPr>
      </p:pic>
      <p:sp>
        <p:nvSpPr>
          <p:cNvPr id="68" name="Google Shape;68;p9"/>
          <p:cNvSpPr txBox="1"/>
          <p:nvPr/>
        </p:nvSpPr>
        <p:spPr>
          <a:xfrm>
            <a:off x="9856813" y="1906538"/>
            <a:ext cx="4206823"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5089"/>
              <a:buFont typeface="Arial"/>
              <a:buNone/>
            </a:pPr>
            <a:r>
              <a:rPr b="1" i="0" lang="en-US" sz="15089" u="none" cap="none" strike="noStrike">
                <a:solidFill>
                  <a:schemeClr val="lt1"/>
                </a:solidFill>
                <a:latin typeface="Poppins"/>
                <a:ea typeface="Poppins"/>
                <a:cs typeface="Poppins"/>
                <a:sym typeface="Poppins"/>
              </a:rPr>
              <a:t>  o n</a:t>
            </a:r>
            <a:endParaRPr b="1" i="0" sz="15089" u="none" cap="none" strike="noStrike">
              <a:solidFill>
                <a:schemeClr val="lt1"/>
              </a:solidFill>
              <a:latin typeface="Poppins"/>
              <a:ea typeface="Poppins"/>
              <a:cs typeface="Poppins"/>
              <a:sym typeface="Poppins"/>
            </a:endParaRPr>
          </a:p>
        </p:txBody>
      </p:sp>
      <p:sp>
        <p:nvSpPr>
          <p:cNvPr id="69" name="Google Shape;69;p9"/>
          <p:cNvSpPr txBox="1"/>
          <p:nvPr/>
        </p:nvSpPr>
        <p:spPr>
          <a:xfrm>
            <a:off x="10056777" y="5694910"/>
            <a:ext cx="4388208"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5000"/>
              <a:buFont typeface="Arial"/>
              <a:buNone/>
            </a:pPr>
            <a:r>
              <a:rPr b="1" i="0" lang="en-US" sz="15000" u="none" cap="none" strike="noStrike">
                <a:solidFill>
                  <a:schemeClr val="lt1"/>
                </a:solidFill>
                <a:latin typeface="Poppins"/>
                <a:ea typeface="Poppins"/>
                <a:cs typeface="Poppins"/>
                <a:sym typeface="Poppins"/>
              </a:rPr>
              <a:t>  o g</a:t>
            </a:r>
            <a:endParaRPr b="1" i="0" sz="15000" u="none" cap="none" strike="noStrike">
              <a:solidFill>
                <a:schemeClr val="lt1"/>
              </a:solidFill>
              <a:latin typeface="Poppins"/>
              <a:ea typeface="Poppins"/>
              <a:cs typeface="Poppins"/>
              <a:sym typeface="Poppins"/>
            </a:endParaRPr>
          </a:p>
        </p:txBody>
      </p:sp>
      <p:sp>
        <p:nvSpPr>
          <p:cNvPr id="70" name="Google Shape;70;p9"/>
          <p:cNvSpPr/>
          <p:nvPr/>
        </p:nvSpPr>
        <p:spPr>
          <a:xfrm>
            <a:off x="11340465" y="4096328"/>
            <a:ext cx="551412"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1" name="Google Shape;71;p9"/>
          <p:cNvSpPr/>
          <p:nvPr/>
        </p:nvSpPr>
        <p:spPr>
          <a:xfrm>
            <a:off x="12862783" y="4096328"/>
            <a:ext cx="551412"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2" name="Google Shape;72;p9"/>
          <p:cNvSpPr/>
          <p:nvPr/>
        </p:nvSpPr>
        <p:spPr>
          <a:xfrm>
            <a:off x="11462514" y="8336514"/>
            <a:ext cx="551412"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3" name="Google Shape;73;p9"/>
          <p:cNvSpPr/>
          <p:nvPr/>
        </p:nvSpPr>
        <p:spPr>
          <a:xfrm>
            <a:off x="13156517" y="8336514"/>
            <a:ext cx="551412"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4" name="Google Shape;74;p9"/>
          <p:cNvSpPr/>
          <p:nvPr/>
        </p:nvSpPr>
        <p:spPr>
          <a:xfrm>
            <a:off x="11340568" y="4689705"/>
            <a:ext cx="2073730"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5" name="Google Shape;75;p9"/>
          <p:cNvSpPr/>
          <p:nvPr/>
        </p:nvSpPr>
        <p:spPr>
          <a:xfrm>
            <a:off x="11462512" y="8958528"/>
            <a:ext cx="2245222" cy="383218"/>
          </a:xfrm>
          <a:prstGeom prst="rightArrow">
            <a:avLst>
              <a:gd fmla="val 50000" name="adj1"/>
              <a:gd fmla="val 50000" name="adj2"/>
            </a:avLst>
          </a:prstGeom>
          <a:solidFill>
            <a:srgbClr val="EDC31B"/>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76" name="Google Shape;76;p9"/>
          <p:cNvSpPr txBox="1"/>
          <p:nvPr>
            <p:ph type="title"/>
          </p:nvPr>
        </p:nvSpPr>
        <p:spPr>
          <a:xfrm>
            <a:off x="610316" y="626011"/>
            <a:ext cx="592912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Blend </a:t>
            </a:r>
            <a:br>
              <a:rPr lang="en-US"/>
            </a:br>
            <a:r>
              <a:rPr lang="en-US"/>
              <a:t>the sounds</a:t>
            </a:r>
            <a:endParaRPr/>
          </a:p>
        </p:txBody>
      </p:sp>
      <p:sp>
        <p:nvSpPr>
          <p:cNvPr id="77" name="Google Shape;77;p9"/>
          <p:cNvSpPr txBox="1"/>
          <p:nvPr/>
        </p:nvSpPr>
        <p:spPr>
          <a:xfrm>
            <a:off x="610317" y="5966810"/>
            <a:ext cx="54099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blend the sounds to help us read the words smoothly!</a:t>
            </a:r>
            <a:endParaRPr b="0" i="0" sz="1400" u="none" cap="none" strike="noStrike">
              <a:solidFill>
                <a:srgbClr val="000000"/>
              </a:solidFill>
              <a:latin typeface="Arial"/>
              <a:ea typeface="Arial"/>
              <a:cs typeface="Arial"/>
              <a:sym typeface="Arial"/>
            </a:endParaRPr>
          </a:p>
        </p:txBody>
      </p:sp>
      <p:sp>
        <p:nvSpPr>
          <p:cNvPr id="78" name="Google Shape;78;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pic>
        <p:nvPicPr>
          <p:cNvPr id="80" name="Google Shape;80;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0"/>
          <p:cNvGrpSpPr/>
          <p:nvPr/>
        </p:nvGrpSpPr>
        <p:grpSpPr>
          <a:xfrm>
            <a:off x="7860402" y="4100163"/>
            <a:ext cx="4383296" cy="3109038"/>
            <a:chOff x="5784675" y="818500"/>
            <a:chExt cx="2737800" cy="1941900"/>
          </a:xfrm>
        </p:grpSpPr>
        <p:sp>
          <p:nvSpPr>
            <p:cNvPr id="87" name="Google Shape;87;p10"/>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88" name="Google Shape;88;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US" sz="10993" u="none" cap="none" strike="noStrike">
                  <a:solidFill>
                    <a:srgbClr val="006FB6"/>
                  </a:solidFill>
                  <a:latin typeface="Poppins"/>
                  <a:ea typeface="Poppins"/>
                  <a:cs typeface="Poppins"/>
                  <a:sym typeface="Poppins"/>
                </a:rPr>
                <a:t>on</a:t>
              </a:r>
              <a:endParaRPr b="1" i="0" sz="10993" u="none" cap="none" strike="noStrike">
                <a:solidFill>
                  <a:srgbClr val="006FB6"/>
                </a:solidFill>
                <a:latin typeface="Poppins"/>
                <a:ea typeface="Poppins"/>
                <a:cs typeface="Poppins"/>
                <a:sym typeface="Poppins"/>
              </a:endParaRPr>
            </a:p>
          </p:txBody>
        </p:sp>
      </p:grpSp>
      <p:grpSp>
        <p:nvGrpSpPr>
          <p:cNvPr id="89" name="Google Shape;89;p10"/>
          <p:cNvGrpSpPr/>
          <p:nvPr/>
        </p:nvGrpSpPr>
        <p:grpSpPr>
          <a:xfrm>
            <a:off x="13759604" y="4100163"/>
            <a:ext cx="4383296" cy="3109038"/>
            <a:chOff x="5784675" y="818500"/>
            <a:chExt cx="2737800" cy="1941900"/>
          </a:xfrm>
        </p:grpSpPr>
        <p:sp>
          <p:nvSpPr>
            <p:cNvPr id="90" name="Google Shape;90;p10"/>
            <p:cNvSpPr/>
            <p:nvPr/>
          </p:nvSpPr>
          <p:spPr>
            <a:xfrm>
              <a:off x="5784675" y="818500"/>
              <a:ext cx="2737800" cy="1941900"/>
            </a:xfrm>
            <a:prstGeom prst="rect">
              <a:avLst/>
            </a:prstGeom>
            <a:solidFill>
              <a:srgbClr val="006FB6"/>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91" name="Google Shape;91;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US" sz="10993" u="none" cap="none" strike="noStrike">
                  <a:solidFill>
                    <a:srgbClr val="006FB6"/>
                  </a:solidFill>
                  <a:latin typeface="Poppins"/>
                  <a:ea typeface="Poppins"/>
                  <a:cs typeface="Poppins"/>
                  <a:sym typeface="Poppins"/>
                </a:rPr>
                <a:t>oz</a:t>
              </a:r>
              <a:endParaRPr b="1" i="0" sz="10993" u="none" cap="none" strike="noStrike">
                <a:solidFill>
                  <a:srgbClr val="006FB6"/>
                </a:solidFill>
                <a:latin typeface="Poppins"/>
                <a:ea typeface="Poppins"/>
                <a:cs typeface="Poppins"/>
                <a:sym typeface="Poppins"/>
              </a:endParaRPr>
            </a:p>
          </p:txBody>
        </p:sp>
      </p:grpSp>
      <p:sp>
        <p:nvSpPr>
          <p:cNvPr id="92" name="Google Shape;92;p10"/>
          <p:cNvSpPr txBox="1"/>
          <p:nvPr>
            <p:ph type="title"/>
          </p:nvPr>
        </p:nvSpPr>
        <p:spPr>
          <a:xfrm>
            <a:off x="610316" y="626011"/>
            <a:ext cx="6654435"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Read </a:t>
            </a:r>
            <a:br>
              <a:rPr lang="en-US"/>
            </a:br>
            <a:r>
              <a:rPr lang="en-US"/>
              <a:t>the words</a:t>
            </a:r>
            <a:endParaRPr/>
          </a:p>
        </p:txBody>
      </p:sp>
      <p:sp>
        <p:nvSpPr>
          <p:cNvPr id="93" name="Google Shape;93;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4" name="Google Shape;94;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5" name="Google Shape;95;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96" name="Google Shape;96;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7" name="Google Shape;97;p10"/>
          <p:cNvPicPr preferRelativeResize="0"/>
          <p:nvPr/>
        </p:nvPicPr>
        <p:blipFill rotWithShape="1">
          <a:blip r:embed="rId5">
            <a:alphaModFix/>
          </a:blip>
          <a:srcRect b="0" l="0" r="0" t="0"/>
          <a:stretch/>
        </p:blipFill>
        <p:spPr>
          <a:xfrm>
            <a:off x="15698300" y="8661224"/>
            <a:ext cx="2444351" cy="17665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txBox="1"/>
          <p:nvPr/>
        </p:nvSpPr>
        <p:spPr>
          <a:xfrm>
            <a:off x="6452978" y="2476527"/>
            <a:ext cx="13493756" cy="5798793"/>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US" sz="12092" u="none" cap="none" strike="noStrike">
                <a:solidFill>
                  <a:srgbClr val="006FB6"/>
                </a:solidFill>
                <a:latin typeface="Poppins"/>
                <a:ea typeface="Poppins"/>
                <a:cs typeface="Poppins"/>
                <a:sym typeface="Poppins"/>
              </a:rPr>
              <a:t>om       ov</a:t>
            </a:r>
            <a:endParaRPr b="1" i="0" sz="6376" u="none" cap="none" strike="noStrike">
              <a:solidFill>
                <a:srgbClr val="006FB6"/>
              </a:solidFill>
              <a:latin typeface="Poppins"/>
              <a:ea typeface="Poppins"/>
              <a:cs typeface="Poppins"/>
              <a:sym typeface="Poppins"/>
            </a:endParaRPr>
          </a:p>
        </p:txBody>
      </p:sp>
      <p:sp>
        <p:nvSpPr>
          <p:cNvPr id="104" name="Google Shape;104;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Decode </a:t>
            </a:r>
            <a:br>
              <a:rPr lang="en-US"/>
            </a:br>
            <a:r>
              <a:rPr lang="en-US"/>
              <a:t>the words</a:t>
            </a:r>
            <a:endParaRPr/>
          </a:p>
        </p:txBody>
      </p:sp>
      <p:sp>
        <p:nvSpPr>
          <p:cNvPr id="105" name="Google Shape;105;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06" name="Google Shape;106;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7" name="Google Shape;107;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2"/>
          <p:cNvGrpSpPr/>
          <p:nvPr/>
        </p:nvGrpSpPr>
        <p:grpSpPr>
          <a:xfrm>
            <a:off x="8632781" y="2825997"/>
            <a:ext cx="3585939" cy="5651917"/>
            <a:chOff x="3434323" y="1285175"/>
            <a:chExt cx="1631002" cy="2570676"/>
          </a:xfrm>
        </p:grpSpPr>
        <p:sp>
          <p:nvSpPr>
            <p:cNvPr id="114" name="Google Shape;114;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15" name="Google Shape;115;p12"/>
            <p:cNvSpPr txBox="1"/>
            <p:nvPr/>
          </p:nvSpPr>
          <p:spPr>
            <a:xfrm>
              <a:off x="3434325" y="1756176"/>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US" sz="21986" u="none" cap="none" strike="noStrike">
                  <a:solidFill>
                    <a:schemeClr val="lt1"/>
                  </a:solidFill>
                  <a:latin typeface="Poppins"/>
                  <a:ea typeface="Poppins"/>
                  <a:cs typeface="Poppins"/>
                  <a:sym typeface="Poppins"/>
                </a:rPr>
                <a:t>o</a:t>
              </a:r>
              <a:endParaRPr b="1" i="0" sz="21986" u="none" cap="none" strike="noStrike">
                <a:solidFill>
                  <a:srgbClr val="000000"/>
                </a:solidFill>
                <a:latin typeface="Poppins"/>
                <a:ea typeface="Poppins"/>
                <a:cs typeface="Poppins"/>
                <a:sym typeface="Poppins"/>
              </a:endParaRPr>
            </a:p>
          </p:txBody>
        </p:sp>
      </p:grpSp>
      <p:grpSp>
        <p:nvGrpSpPr>
          <p:cNvPr id="116" name="Google Shape;116;p12"/>
          <p:cNvGrpSpPr/>
          <p:nvPr/>
        </p:nvGrpSpPr>
        <p:grpSpPr>
          <a:xfrm>
            <a:off x="11224775" y="3846299"/>
            <a:ext cx="5649219" cy="3596193"/>
            <a:chOff x="4613246" y="1749240"/>
            <a:chExt cx="2569449" cy="1635667"/>
          </a:xfrm>
        </p:grpSpPr>
        <p:sp>
          <p:nvSpPr>
            <p:cNvPr id="117" name="Google Shape;117;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sp>
          <p:nvSpPr>
            <p:cNvPr id="118" name="Google Shape;118;p12"/>
            <p:cNvSpPr txBox="1"/>
            <p:nvPr/>
          </p:nvSpPr>
          <p:spPr>
            <a:xfrm>
              <a:off x="4948370" y="174924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US"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sp>
        <p:nvSpPr>
          <p:cNvPr id="119" name="Google Shape;119;p12"/>
          <p:cNvSpPr txBox="1"/>
          <p:nvPr>
            <p:ph type="title"/>
          </p:nvPr>
        </p:nvSpPr>
        <p:spPr>
          <a:xfrm>
            <a:off x="610317" y="626011"/>
            <a:ext cx="582787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sp>
        <p:nvSpPr>
          <p:cNvPr id="120" name="Google Shape;120;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1" name="Google Shape;121;p12"/>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22" name="Google Shape;122;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13"/>
          <p:cNvGrpSpPr/>
          <p:nvPr/>
        </p:nvGrpSpPr>
        <p:grpSpPr>
          <a:xfrm>
            <a:off x="8648021" y="2825997"/>
            <a:ext cx="3585939" cy="5651917"/>
            <a:chOff x="3434323" y="1285175"/>
            <a:chExt cx="1631002" cy="2570676"/>
          </a:xfrm>
        </p:grpSpPr>
        <p:sp>
          <p:nvSpPr>
            <p:cNvPr id="129" name="Google Shape;129;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rgbClr val="006FB6"/>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30" name="Google Shape;130;p13"/>
            <p:cNvSpPr txBox="1"/>
            <p:nvPr/>
          </p:nvSpPr>
          <p:spPr>
            <a:xfrm>
              <a:off x="3434325" y="1749244"/>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US" sz="21986" u="none" cap="none" strike="noStrike">
                  <a:solidFill>
                    <a:schemeClr val="lt1"/>
                  </a:solidFill>
                  <a:latin typeface="Poppins"/>
                  <a:ea typeface="Poppins"/>
                  <a:cs typeface="Poppins"/>
                  <a:sym typeface="Poppins"/>
                </a:rPr>
                <a:t>o</a:t>
              </a:r>
              <a:endParaRPr b="1" i="0" sz="21986" u="none" cap="none" strike="noStrike">
                <a:solidFill>
                  <a:srgbClr val="000000"/>
                </a:solidFill>
                <a:latin typeface="Poppins"/>
                <a:ea typeface="Poppins"/>
                <a:cs typeface="Poppins"/>
                <a:sym typeface="Poppins"/>
              </a:endParaRPr>
            </a:p>
          </p:txBody>
        </p:sp>
      </p:grpSp>
      <p:grpSp>
        <p:nvGrpSpPr>
          <p:cNvPr id="131" name="Google Shape;131;p13"/>
          <p:cNvGrpSpPr/>
          <p:nvPr/>
        </p:nvGrpSpPr>
        <p:grpSpPr>
          <a:xfrm>
            <a:off x="11240015" y="3831058"/>
            <a:ext cx="5649219" cy="3611434"/>
            <a:chOff x="4613246" y="1742308"/>
            <a:chExt cx="2569449" cy="1642599"/>
          </a:xfrm>
        </p:grpSpPr>
        <p:sp>
          <p:nvSpPr>
            <p:cNvPr id="132" name="Google Shape;132;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rgbClr val="96C93E"/>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sp>
          <p:nvSpPr>
            <p:cNvPr id="133" name="Google Shape;133;p13"/>
            <p:cNvSpPr txBox="1"/>
            <p:nvPr/>
          </p:nvSpPr>
          <p:spPr>
            <a:xfrm>
              <a:off x="5033820" y="1742308"/>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US" sz="21986" u="none" cap="none" strike="noStrike">
                  <a:solidFill>
                    <a:schemeClr val="lt1"/>
                  </a:solidFill>
                  <a:latin typeface="Poppins"/>
                  <a:ea typeface="Poppins"/>
                  <a:cs typeface="Poppins"/>
                  <a:sym typeface="Poppins"/>
                </a:rPr>
                <a:t>x</a:t>
              </a:r>
              <a:endParaRPr b="1" i="0" sz="21986" u="none" cap="none" strike="noStrike">
                <a:solidFill>
                  <a:srgbClr val="000000"/>
                </a:solidFill>
                <a:latin typeface="Poppins"/>
                <a:ea typeface="Poppins"/>
                <a:cs typeface="Poppins"/>
                <a:sym typeface="Poppins"/>
              </a:endParaRPr>
            </a:p>
          </p:txBody>
        </p:sp>
      </p:grpSp>
      <p:sp>
        <p:nvSpPr>
          <p:cNvPr id="134" name="Google Shape;134;p13"/>
          <p:cNvSpPr txBox="1"/>
          <p:nvPr>
            <p:ph type="title"/>
          </p:nvPr>
        </p:nvSpPr>
        <p:spPr>
          <a:xfrm>
            <a:off x="610317" y="626011"/>
            <a:ext cx="602696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US"/>
              <a:t>Spell </a:t>
            </a:r>
            <a:br>
              <a:rPr lang="en-US"/>
            </a:br>
            <a:r>
              <a:rPr lang="en-US"/>
              <a:t>the words</a:t>
            </a:r>
            <a:endParaRPr/>
          </a:p>
        </p:txBody>
      </p:sp>
      <p:pic>
        <p:nvPicPr>
          <p:cNvPr id="135" name="Google Shape;135;p13"/>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36" name="Google Shape;136;p13"/>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14"/>
          <p:cNvGrpSpPr/>
          <p:nvPr/>
        </p:nvGrpSpPr>
        <p:grpSpPr>
          <a:xfrm>
            <a:off x="9969857" y="4100138"/>
            <a:ext cx="5832155" cy="3109038"/>
            <a:chOff x="5800492" y="818500"/>
            <a:chExt cx="2737800" cy="1941900"/>
          </a:xfrm>
        </p:grpSpPr>
        <p:sp>
          <p:nvSpPr>
            <p:cNvPr id="143" name="Google Shape;143;p14"/>
            <p:cNvSpPr/>
            <p:nvPr/>
          </p:nvSpPr>
          <p:spPr>
            <a:xfrm>
              <a:off x="5800492" y="818500"/>
              <a:ext cx="2737800" cy="1941900"/>
            </a:xfrm>
            <a:prstGeom prst="rect">
              <a:avLst/>
            </a:prstGeom>
            <a:solidFill>
              <a:srgbClr val="EB692E"/>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144" name="Google Shape;144;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US" sz="10993" u="none" cap="none" strike="noStrike">
                  <a:solidFill>
                    <a:srgbClr val="EB692E"/>
                  </a:solidFill>
                  <a:latin typeface="Poppins"/>
                  <a:ea typeface="Poppins"/>
                  <a:cs typeface="Poppins"/>
                  <a:sym typeface="Poppins"/>
                </a:rPr>
                <a:t>play</a:t>
              </a:r>
              <a:endParaRPr b="1" i="0" sz="10993" u="none" cap="none" strike="noStrike">
                <a:solidFill>
                  <a:srgbClr val="EB692E"/>
                </a:solidFill>
                <a:latin typeface="Poppins"/>
                <a:ea typeface="Poppins"/>
                <a:cs typeface="Poppins"/>
                <a:sym typeface="Poppins"/>
              </a:endParaRPr>
            </a:p>
          </p:txBody>
        </p:sp>
      </p:grpSp>
      <p:sp>
        <p:nvSpPr>
          <p:cNvPr id="145" name="Google Shape;145;p14"/>
          <p:cNvSpPr/>
          <p:nvPr/>
        </p:nvSpPr>
        <p:spPr>
          <a:xfrm>
            <a:off x="12605657" y="4849586"/>
            <a:ext cx="1910443" cy="178094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146" name="Google Shape;146;p14"/>
          <p:cNvSpPr txBox="1"/>
          <p:nvPr>
            <p:ph type="title"/>
          </p:nvPr>
        </p:nvSpPr>
        <p:spPr>
          <a:xfrm>
            <a:off x="610317" y="626011"/>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US"/>
              <a:t>High </a:t>
            </a:r>
            <a:br>
              <a:rPr lang="en-US"/>
            </a:br>
            <a:r>
              <a:rPr lang="en-US"/>
              <a:t>Frequency </a:t>
            </a:r>
            <a:br>
              <a:rPr lang="en-US"/>
            </a:br>
            <a:r>
              <a:rPr lang="en-US"/>
              <a:t>Words</a:t>
            </a:r>
            <a:endParaRPr/>
          </a:p>
        </p:txBody>
      </p:sp>
      <p:sp>
        <p:nvSpPr>
          <p:cNvPr id="147" name="Google Shape;147;p14"/>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US"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8" name="Google Shape;148;p14"/>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49" name="Google Shape;149;p14"/>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US"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50" name="Google Shape;150;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5"/>
                                        </p:tgtEl>
                                      </p:cBhvr>
                                    </p:animEffect>
                                    <p:set>
                                      <p:cBhvr>
                                        <p:cTn dur="1" fill="hold">
                                          <p:stCondLst>
                                            <p:cond delay="1000"/>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