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guide id="3" pos="502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 pos="502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US" sz="1200">
                <a:solidFill>
                  <a:schemeClr val="dk1"/>
                </a:solidFill>
                <a:latin typeface="Poppins"/>
                <a:ea typeface="Poppins"/>
                <a:cs typeface="Poppins"/>
                <a:sym typeface="Poppins"/>
              </a:rPr>
              <a:t>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add this short sound to a consonant, we get vowel consonant or VC words. When we say these words the vowel says a short sound. For example, ed is a VC word, so we read the word /e/ /d/ = ed.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e</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short e. This vowel makes the /e/ sound like /e/ in egg or the long e sound like in meal. When we see this card, we'll say the short sound /e/ then the long sound /e/ because we've learned 2 sounds an e can make. We will explore the short e vowel sound during this lesson, /e/.</a:t>
            </a:r>
            <a:endParaRPr/>
          </a:p>
        </p:txBody>
      </p:sp>
      <p:sp>
        <p:nvSpPr>
          <p:cNvPr id="37" name="Google Shape;37;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Ed.</a:t>
            </a:r>
            <a:r>
              <a:rPr lang="en-US" sz="1200">
                <a:solidFill>
                  <a:schemeClr val="dk1"/>
                </a:solidFill>
                <a:latin typeface="Poppins"/>
                <a:ea typeface="Poppins"/>
                <a:cs typeface="Poppins"/>
                <a:sym typeface="Poppins"/>
              </a:rPr>
              <a:t> This word has two letters, one vowel, the letter "e" and one consonant, the letter "d". This word follows the vowel consonant pattern so the vowel makes the short vowel sound.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/e/ like in egg. When we read this word we blend the /e/ sound with the /d/ sound. /e/ /d/ = ed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next word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It is fun to use make believe words to practice sound rules. We are going to use some make believe words to help us practice today. Let's look at the make believe word et. This word has two letters, one vowel, the letter "e" and one consonant, the letter "t".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/e/ like in egg. When we read this word we blend the /e/ sound with the /t/ sound. /e/ /t/ = et. Great thinking! Awesome job blending the sounds today!</a:t>
            </a:r>
            <a:endParaRPr/>
          </a:p>
        </p:txBody>
      </p:sp>
      <p:sp>
        <p:nvSpPr>
          <p:cNvPr id="56" name="Google Shape;56;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"Ed".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"Ed".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pretend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"et". Great thinking! Awesome job reading the words today!</a:t>
            </a:r>
            <a:endParaRPr b="1" sz="1200">
              <a:solidFill>
                <a:schemeClr val="dk1"/>
              </a:solidFill>
              <a:latin typeface="Poppins"/>
              <a:ea typeface="Poppins"/>
              <a:cs typeface="Poppins"/>
              <a:sym typeface="Poppins"/>
            </a:endParaRPr>
          </a:p>
        </p:txBody>
      </p:sp>
      <p:sp>
        <p:nvSpPr>
          <p:cNvPr id="74" name="Google Shape;74;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we are going to use some make believe words to help us practice today. Let's look at the word Ed. This word has two letters, one vowel, the letter "e" and one consonant, the letter "d". In this word the vowel says the short sound . When we decode this word, we say /E/ /d/ = Ed.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Model decoding the word as you push an object up in </a:t>
            </a:r>
            <a:r>
              <a:rPr b="1" lang="en-US" sz="1200">
                <a:solidFill>
                  <a:schemeClr val="dk1"/>
                </a:solidFill>
                <a:latin typeface="Poppins"/>
                <a:ea typeface="Poppins"/>
                <a:cs typeface="Poppins"/>
                <a:sym typeface="Poppins"/>
              </a:rPr>
              <a:t>Double Decker Elkonin Boxes</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Do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/E/ /d/ = Ed.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decode this word using your </a:t>
            </a:r>
            <a:r>
              <a:rPr b="1" lang="en-US" sz="1200">
                <a:solidFill>
                  <a:schemeClr val="dk1"/>
                </a:solidFill>
                <a:latin typeface="Poppins"/>
                <a:ea typeface="Poppins"/>
                <a:cs typeface="Poppins"/>
                <a:sym typeface="Poppins"/>
              </a:rPr>
              <a:t>Double Decker Elkonin Boxes</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pretend word, we say /e/ /t/ = et. Great thinking! Awesome job decoding words today!</a:t>
            </a:r>
            <a:endParaRPr b="1" sz="1200">
              <a:solidFill>
                <a:schemeClr val="dk1"/>
              </a:solidFill>
              <a:latin typeface="Poppins"/>
              <a:ea typeface="Poppins"/>
              <a:cs typeface="Poppins"/>
              <a:sym typeface="Poppins"/>
            </a:endParaRPr>
          </a:p>
        </p:txBody>
      </p:sp>
      <p:sp>
        <p:nvSpPr>
          <p:cNvPr id="90" name="Google Shape;90;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to show we understand the rule!"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Spell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spelling words with the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to our words for today. Remember, we are going to use some make believe words to help us practice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ep</a:t>
            </a:r>
            <a:r>
              <a:rPr lang="en-US" sz="1200">
                <a:solidFill>
                  <a:schemeClr val="dk1"/>
                </a:solidFill>
                <a:latin typeface="Poppins"/>
                <a:ea typeface="Poppins"/>
                <a:cs typeface="Poppins"/>
                <a:sym typeface="Poppins"/>
              </a:rPr>
              <a:t>. How would we spell the word </a:t>
            </a:r>
            <a:r>
              <a:rPr i="1" lang="en-US" sz="1200">
                <a:solidFill>
                  <a:schemeClr val="dk1"/>
                </a:solidFill>
                <a:latin typeface="Poppins"/>
                <a:ea typeface="Poppins"/>
                <a:cs typeface="Poppins"/>
                <a:sym typeface="Poppins"/>
              </a:rPr>
              <a:t>ep</a:t>
            </a:r>
            <a:r>
              <a:rPr lang="en-US" sz="1200">
                <a:solidFill>
                  <a:schemeClr val="dk1"/>
                </a:solidFill>
                <a:latin typeface="Poppins"/>
                <a:ea typeface="Poppins"/>
                <a:cs typeface="Poppins"/>
                <a:sym typeface="Poppins"/>
              </a:rPr>
              <a:t>? Let's listen to the sounds and match the sound to the correct letter. The word is "ep". I hear "e-p" and I know that sound for /e/ = the letter e and the sound for /p/ = the letter p so I know it is spelled with the letters e and p, ep. Grab your </a:t>
            </a:r>
            <a:r>
              <a:rPr b="1" lang="en-US" sz="1200">
                <a:solidFill>
                  <a:schemeClr val="dk1"/>
                </a:solidFill>
                <a:latin typeface="Poppins"/>
                <a:ea typeface="Poppins"/>
                <a:cs typeface="Poppins"/>
                <a:sym typeface="Poppins"/>
              </a:rPr>
              <a:t>whiteboards </a:t>
            </a:r>
            <a:r>
              <a:rPr lang="en-US" sz="1200">
                <a:solidFill>
                  <a:schemeClr val="dk1"/>
                </a:solidFill>
                <a:latin typeface="Poppins"/>
                <a:ea typeface="Poppins"/>
                <a:cs typeface="Poppins"/>
                <a:sym typeface="Poppins"/>
              </a:rPr>
              <a:t>and </a:t>
            </a:r>
            <a:r>
              <a:rPr b="1" lang="en-US" sz="1200">
                <a:solidFill>
                  <a:schemeClr val="dk1"/>
                </a:solidFill>
                <a:latin typeface="Poppins"/>
                <a:ea typeface="Poppins"/>
                <a:cs typeface="Poppins"/>
                <a:sym typeface="Poppins"/>
              </a:rPr>
              <a:t>markers </a:t>
            </a:r>
            <a:r>
              <a:rPr lang="en-US" sz="1200">
                <a:solidFill>
                  <a:schemeClr val="dk1"/>
                </a:solidFill>
                <a:latin typeface="Poppins"/>
                <a:ea typeface="Poppins"/>
                <a:cs typeface="Poppins"/>
                <a:sym typeface="Poppins"/>
              </a:rPr>
              <a:t>to spell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ep, we write the letters e-p.</a:t>
            </a:r>
            <a:endParaRPr b="1" sz="1200">
              <a:solidFill>
                <a:schemeClr val="dk1"/>
              </a:solidFill>
              <a:latin typeface="Poppins"/>
              <a:ea typeface="Poppins"/>
              <a:cs typeface="Poppins"/>
              <a:sym typeface="Poppins"/>
            </a:endParaRPr>
          </a:p>
        </p:txBody>
      </p:sp>
      <p:sp>
        <p:nvSpPr>
          <p:cNvPr id="99" name="Google Shape;99;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em</a:t>
            </a:r>
            <a:r>
              <a:rPr lang="en-US" sz="1200">
                <a:solidFill>
                  <a:schemeClr val="dk1"/>
                </a:solidFill>
                <a:latin typeface="Poppins"/>
                <a:ea typeface="Poppins"/>
                <a:cs typeface="Poppins"/>
                <a:sym typeface="Poppins"/>
              </a:rPr>
              <a:t>. How would you spell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em, we write the letters e-m. Great thinking! Awesome job spelling words today!</a:t>
            </a:r>
            <a:endParaRPr/>
          </a:p>
        </p:txBody>
      </p:sp>
      <p:sp>
        <p:nvSpPr>
          <p:cNvPr id="113" name="Google Shape;113;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High Frequency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see high frequency words all the time!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Let's figure out how to read them!"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High Frequency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read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Today we are going to learn a new high frequency word that uses a rule you haven't learned yet. Look at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like.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This rule ends with an e. This e doesn't make its own sound, but it does boss the middle vowel into saying its long sound. We'd read this word /l/ /i/ /k/. Read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Why does the i make the long vowel sound again?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and correct students as they explain bossy 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 Let's review all our high frequency words so far.</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Quickly review all the HFW to this point.</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like</a:t>
            </a:r>
            <a:endParaRPr b="1" sz="1200">
              <a:solidFill>
                <a:schemeClr val="dk1"/>
              </a:solidFill>
              <a:latin typeface="Poppins"/>
              <a:ea typeface="Poppins"/>
              <a:cs typeface="Poppins"/>
              <a:sym typeface="Poppins"/>
            </a:endParaRPr>
          </a:p>
        </p:txBody>
      </p:sp>
      <p:sp>
        <p:nvSpPr>
          <p:cNvPr id="126" name="Google Shape;126;p1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3"/>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3"/>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ph type="title"/>
          </p:nvPr>
        </p:nvSpPr>
        <p:spPr>
          <a:xfrm>
            <a:off x="610317" y="626011"/>
            <a:ext cx="634842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Introduce the sounds</a:t>
            </a:r>
            <a:endParaRPr/>
          </a:p>
        </p:txBody>
      </p:sp>
      <p:grpSp>
        <p:nvGrpSpPr>
          <p:cNvPr id="40" name="Google Shape;40;p6"/>
          <p:cNvGrpSpPr/>
          <p:nvPr/>
        </p:nvGrpSpPr>
        <p:grpSpPr>
          <a:xfrm>
            <a:off x="599448" y="3308558"/>
            <a:ext cx="2489999" cy="2588607"/>
            <a:chOff x="599452" y="3110429"/>
            <a:chExt cx="2680589" cy="2786745"/>
          </a:xfrm>
        </p:grpSpPr>
        <p:sp>
          <p:nvSpPr>
            <p:cNvPr id="41" name="Google Shape;41;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6"/>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43" name="Google Shape;43;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6"/>
          <p:cNvSpPr txBox="1"/>
          <p:nvPr/>
        </p:nvSpPr>
        <p:spPr>
          <a:xfrm>
            <a:off x="13369650" y="10156515"/>
            <a:ext cx="927358" cy="32849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Questrial"/>
                <a:ea typeface="Questrial"/>
                <a:cs typeface="Questrial"/>
                <a:sym typeface="Questrial"/>
              </a:rPr>
              <a:t>saw</a:t>
            </a:r>
            <a:endParaRPr b="0" i="0" sz="1000" u="none" cap="none" strike="noStrike">
              <a:solidFill>
                <a:srgbClr val="FFFFFF"/>
              </a:solidFill>
              <a:latin typeface="Questrial"/>
              <a:ea typeface="Questrial"/>
              <a:cs typeface="Questrial"/>
              <a:sym typeface="Questrial"/>
            </a:endParaRPr>
          </a:p>
        </p:txBody>
      </p:sp>
      <p:pic>
        <p:nvPicPr>
          <p:cNvPr id="46" name="Google Shape;46;p6"/>
          <p:cNvPicPr preferRelativeResize="0"/>
          <p:nvPr/>
        </p:nvPicPr>
        <p:blipFill rotWithShape="1">
          <a:blip r:embed="rId4">
            <a:alphaModFix/>
          </a:blip>
          <a:srcRect b="0" l="0" r="0" t="0"/>
          <a:stretch/>
        </p:blipFill>
        <p:spPr>
          <a:xfrm>
            <a:off x="11393225" y="1382350"/>
            <a:ext cx="3417453" cy="9410770"/>
          </a:xfrm>
          <a:prstGeom prst="rect">
            <a:avLst/>
          </a:prstGeom>
          <a:noFill/>
          <a:ln>
            <a:noFill/>
          </a:ln>
        </p:spPr>
      </p:pic>
      <p:sp>
        <p:nvSpPr>
          <p:cNvPr id="47" name="Google Shape;47;p6"/>
          <p:cNvSpPr/>
          <p:nvPr/>
        </p:nvSpPr>
        <p:spPr>
          <a:xfrm>
            <a:off x="12138346" y="2251656"/>
            <a:ext cx="1927174" cy="2522335"/>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US" sz="3200" u="none" cap="none" strike="noStrike">
                <a:solidFill>
                  <a:srgbClr val="FFFFFF"/>
                </a:solidFill>
                <a:latin typeface="Poppins"/>
                <a:ea typeface="Poppins"/>
                <a:cs typeface="Poppins"/>
                <a:sym typeface="Poppins"/>
              </a:rPr>
              <a:t>VC </a:t>
            </a:r>
            <a:endParaRPr b="1" i="0" sz="32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US" sz="3200" u="none" cap="none" strike="noStrike">
                <a:solidFill>
                  <a:srgbClr val="FFFFFF"/>
                </a:solidFill>
                <a:latin typeface="Poppins"/>
                <a:ea typeface="Poppins"/>
                <a:cs typeface="Poppins"/>
                <a:sym typeface="Poppins"/>
              </a:rPr>
              <a:t>Words  </a:t>
            </a:r>
            <a:endParaRPr b="1" i="0" sz="3200" u="none" cap="none" strike="noStrike">
              <a:solidFill>
                <a:srgbClr val="FFFFFF"/>
              </a:solidFill>
              <a:latin typeface="Poppins"/>
              <a:ea typeface="Poppins"/>
              <a:cs typeface="Poppins"/>
              <a:sym typeface="Poppins"/>
            </a:endParaRPr>
          </a:p>
        </p:txBody>
      </p:sp>
      <p:sp>
        <p:nvSpPr>
          <p:cNvPr id="48" name="Google Shape;48;p6"/>
          <p:cNvSpPr txBox="1"/>
          <p:nvPr/>
        </p:nvSpPr>
        <p:spPr>
          <a:xfrm>
            <a:off x="11528949" y="5077133"/>
            <a:ext cx="3145987" cy="5239866"/>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8500"/>
              <a:buFont typeface="Arial"/>
              <a:buNone/>
            </a:pPr>
            <a:r>
              <a:rPr b="1" i="0" lang="en-US" sz="8500" u="none" cap="none" strike="noStrike">
                <a:solidFill>
                  <a:srgbClr val="FF0000"/>
                </a:solidFill>
                <a:highlight>
                  <a:srgbClr val="FFFFFF"/>
                </a:highlight>
                <a:latin typeface="Poppins"/>
                <a:ea typeface="Poppins"/>
                <a:cs typeface="Poppins"/>
                <a:sym typeface="Poppins"/>
              </a:rPr>
              <a:t>e</a:t>
            </a:r>
            <a:r>
              <a:rPr b="1" i="0" lang="en-US" sz="8500" u="none" cap="none" strike="noStrike">
                <a:solidFill>
                  <a:schemeClr val="accent1"/>
                </a:solidFill>
                <a:highlight>
                  <a:srgbClr val="FFFFFF"/>
                </a:highlight>
                <a:latin typeface="Poppins"/>
                <a:ea typeface="Poppins"/>
                <a:cs typeface="Poppins"/>
                <a:sym typeface="Poppins"/>
              </a:rPr>
              <a:t>d</a:t>
            </a:r>
            <a:r>
              <a:rPr b="1" i="0" lang="en-US" sz="4300" u="none" cap="none" strike="noStrike">
                <a:solidFill>
                  <a:srgbClr val="242424"/>
                </a:solidFill>
                <a:highlight>
                  <a:srgbClr val="FFFFFF"/>
                </a:highlight>
                <a:latin typeface="Poppins"/>
                <a:ea typeface="Poppins"/>
                <a:cs typeface="Poppins"/>
                <a:sym typeface="Poppins"/>
              </a:rPr>
              <a:t> </a:t>
            </a:r>
            <a:r>
              <a:rPr b="1" i="0" lang="en-US" sz="3000" u="none" cap="none" strike="noStrike">
                <a:solidFill>
                  <a:srgbClr val="242424"/>
                </a:solidFill>
                <a:highlight>
                  <a:srgbClr val="FFFFFF"/>
                </a:highlight>
                <a:latin typeface="Poppins"/>
                <a:ea typeface="Poppins"/>
                <a:cs typeface="Poppins"/>
                <a:sym typeface="Poppins"/>
              </a:rPr>
              <a:t> </a:t>
            </a:r>
            <a:endParaRPr b="1" i="0" sz="3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000"/>
              <a:buFont typeface="Arial"/>
              <a:buNone/>
            </a:pPr>
            <a:r>
              <a:rPr b="1" i="0" lang="en-US" sz="6000" u="none" cap="none" strike="noStrike">
                <a:solidFill>
                  <a:srgbClr val="242424"/>
                </a:solidFill>
                <a:highlight>
                  <a:srgbClr val="FFFFFF"/>
                </a:highlight>
                <a:latin typeface="Poppins"/>
                <a:ea typeface="Poppins"/>
                <a:cs typeface="Poppins"/>
                <a:sym typeface="Poppins"/>
              </a:rPr>
              <a:t>/</a:t>
            </a:r>
            <a:r>
              <a:rPr b="1" i="0" lang="en-US" sz="6000" u="none" cap="none" strike="noStrike">
                <a:solidFill>
                  <a:srgbClr val="FF0000"/>
                </a:solidFill>
                <a:highlight>
                  <a:srgbClr val="FFFFFF"/>
                </a:highlight>
                <a:latin typeface="Poppins"/>
                <a:ea typeface="Poppins"/>
                <a:cs typeface="Poppins"/>
                <a:sym typeface="Poppins"/>
              </a:rPr>
              <a:t>ĕ</a:t>
            </a:r>
            <a:r>
              <a:rPr b="1" i="0" lang="en-US" sz="6000" u="none" cap="none" strike="noStrike">
                <a:solidFill>
                  <a:srgbClr val="242424"/>
                </a:solidFill>
                <a:highlight>
                  <a:srgbClr val="FFFFFF"/>
                </a:highlight>
                <a:latin typeface="Poppins"/>
                <a:ea typeface="Poppins"/>
                <a:cs typeface="Poppins"/>
                <a:sym typeface="Poppins"/>
              </a:rPr>
              <a:t>/ /</a:t>
            </a:r>
            <a:r>
              <a:rPr b="1" i="0" lang="en-US" sz="6000" u="none" cap="none" strike="noStrike">
                <a:solidFill>
                  <a:srgbClr val="006FB6"/>
                </a:solidFill>
                <a:highlight>
                  <a:srgbClr val="FFFFFF"/>
                </a:highlight>
                <a:latin typeface="Poppins"/>
                <a:ea typeface="Poppins"/>
                <a:cs typeface="Poppins"/>
                <a:sym typeface="Poppins"/>
              </a:rPr>
              <a:t>d</a:t>
            </a:r>
            <a:r>
              <a:rPr b="1" i="0" lang="en-US" sz="6000" u="none" cap="none" strike="noStrike">
                <a:solidFill>
                  <a:srgbClr val="242424"/>
                </a:solidFill>
                <a:highlight>
                  <a:srgbClr val="FFFFFF"/>
                </a:highlight>
                <a:latin typeface="Poppins"/>
                <a:ea typeface="Poppins"/>
                <a:cs typeface="Poppins"/>
                <a:sym typeface="Poppins"/>
              </a:rPr>
              <a:t>/ = </a:t>
            </a:r>
            <a:r>
              <a:rPr b="1" i="0" lang="en-US" sz="6000" u="none" cap="none" strike="noStrike">
                <a:solidFill>
                  <a:srgbClr val="FF0000"/>
                </a:solidFill>
                <a:highlight>
                  <a:srgbClr val="FFFFFF"/>
                </a:highlight>
                <a:latin typeface="Poppins"/>
                <a:ea typeface="Poppins"/>
                <a:cs typeface="Poppins"/>
                <a:sym typeface="Poppins"/>
              </a:rPr>
              <a:t>e</a:t>
            </a:r>
            <a:r>
              <a:rPr b="1" i="0" lang="en-US" sz="6000" u="none" cap="none" strike="noStrike">
                <a:solidFill>
                  <a:srgbClr val="006FB6"/>
                </a:solidFill>
                <a:highlight>
                  <a:srgbClr val="FFFFFF"/>
                </a:highlight>
                <a:latin typeface="Poppins"/>
                <a:ea typeface="Poppins"/>
                <a:cs typeface="Poppins"/>
                <a:sym typeface="Poppins"/>
              </a:rPr>
              <a:t>d </a:t>
            </a:r>
            <a:endParaRPr b="1" i="0" sz="6000" u="none" cap="none" strike="noStrike">
              <a:solidFill>
                <a:srgbClr val="006FB6"/>
              </a:solidFill>
              <a:highlight>
                <a:srgbClr val="FFFFFF"/>
              </a:highlight>
              <a:latin typeface="Poppins"/>
              <a:ea typeface="Poppins"/>
              <a:cs typeface="Poppins"/>
              <a:sym typeface="Poppins"/>
            </a:endParaRPr>
          </a:p>
          <a:p>
            <a:pPr indent="0" lvl="1" marL="457200" marR="0" rtl="0" algn="l">
              <a:lnSpc>
                <a:spcPct val="150000"/>
              </a:lnSpc>
              <a:spcBef>
                <a:spcPts val="0"/>
              </a:spcBef>
              <a:spcAft>
                <a:spcPts val="0"/>
              </a:spcAft>
              <a:buClr>
                <a:srgbClr val="000000"/>
              </a:buClr>
              <a:buSzPts val="1000"/>
              <a:buFont typeface="Arial"/>
              <a:buNone/>
            </a:pPr>
            <a:r>
              <a:t/>
            </a:r>
            <a:endParaRPr b="1" i="0" sz="1000" u="none" cap="none" strike="noStrike">
              <a:solidFill>
                <a:srgbClr val="242424"/>
              </a:solidFill>
              <a:latin typeface="Calibri"/>
              <a:ea typeface="Calibri"/>
              <a:cs typeface="Calibri"/>
              <a:sym typeface="Calibri"/>
            </a:endParaRPr>
          </a:p>
        </p:txBody>
      </p:sp>
      <p:sp>
        <p:nvSpPr>
          <p:cNvPr id="49" name="Google Shape;49;p6"/>
          <p:cNvSpPr/>
          <p:nvPr/>
        </p:nvSpPr>
        <p:spPr>
          <a:xfrm>
            <a:off x="11935580" y="5251644"/>
            <a:ext cx="2332800" cy="1186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1" name="Google Shape;51;p6"/>
          <p:cNvPicPr preferRelativeResize="0"/>
          <p:nvPr/>
        </p:nvPicPr>
        <p:blipFill rotWithShape="1">
          <a:blip r:embed="rId5">
            <a:alphaModFix/>
          </a:blip>
          <a:srcRect b="0" l="9" r="6" t="0"/>
          <a:stretch/>
        </p:blipFill>
        <p:spPr>
          <a:xfrm>
            <a:off x="7981402" y="2380289"/>
            <a:ext cx="10241144" cy="8542937"/>
          </a:xfrm>
          <a:prstGeom prst="rect">
            <a:avLst/>
          </a:prstGeom>
          <a:noFill/>
          <a:ln>
            <a:noFill/>
          </a:ln>
        </p:spPr>
      </p:pic>
      <p:pic>
        <p:nvPicPr>
          <p:cNvPr id="52" name="Google Shape;52;p6"/>
          <p:cNvPicPr preferRelativeResize="0"/>
          <p:nvPr/>
        </p:nvPicPr>
        <p:blipFill rotWithShape="1">
          <a:blip r:embed="rId6">
            <a:alphaModFix/>
          </a:blip>
          <a:srcRect b="0" l="29" r="26" t="0"/>
          <a:stretch/>
        </p:blipFill>
        <p:spPr>
          <a:xfrm>
            <a:off x="9635347" y="3141230"/>
            <a:ext cx="6970324" cy="7780553"/>
          </a:xfrm>
          <a:prstGeom prst="rect">
            <a:avLst/>
          </a:prstGeom>
          <a:noFill/>
          <a:ln>
            <a:noFill/>
          </a:ln>
        </p:spPr>
      </p:pic>
      <p:pic>
        <p:nvPicPr>
          <p:cNvPr id="53" name="Google Shape;53;p6"/>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7"/>
          <p:cNvSpPr txBox="1"/>
          <p:nvPr>
            <p:ph type="title"/>
          </p:nvPr>
        </p:nvSpPr>
        <p:spPr>
          <a:xfrm>
            <a:off x="610317" y="626011"/>
            <a:ext cx="5278340" cy="2539157"/>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the sounds</a:t>
            </a:r>
            <a:endParaRPr/>
          </a:p>
        </p:txBody>
      </p:sp>
      <p:sp>
        <p:nvSpPr>
          <p:cNvPr id="59" name="Google Shape;59;p7"/>
          <p:cNvSpPr txBox="1"/>
          <p:nvPr/>
        </p:nvSpPr>
        <p:spPr>
          <a:xfrm>
            <a:off x="612000" y="5966810"/>
            <a:ext cx="5409783"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the words smoothly!</a:t>
            </a:r>
            <a:endParaRPr b="0" i="0" sz="1400" u="none" cap="none" strike="noStrike">
              <a:solidFill>
                <a:srgbClr val="000000"/>
              </a:solidFill>
              <a:latin typeface="Arial"/>
              <a:ea typeface="Arial"/>
              <a:cs typeface="Arial"/>
              <a:sym typeface="Arial"/>
            </a:endParaRPr>
          </a:p>
        </p:txBody>
      </p:sp>
      <p:pic>
        <p:nvPicPr>
          <p:cNvPr id="60" name="Google Shape;60;p7"/>
          <p:cNvPicPr preferRelativeResize="0"/>
          <p:nvPr/>
        </p:nvPicPr>
        <p:blipFill rotWithShape="1">
          <a:blip r:embed="rId3">
            <a:alphaModFix/>
          </a:blip>
          <a:srcRect b="0" l="0" r="0" t="0"/>
          <a:stretch/>
        </p:blipFill>
        <p:spPr>
          <a:xfrm rot="5400000">
            <a:off x="7009515" y="2437063"/>
            <a:ext cx="10455194" cy="6868259"/>
          </a:xfrm>
          <a:prstGeom prst="rect">
            <a:avLst/>
          </a:prstGeom>
          <a:noFill/>
          <a:ln>
            <a:noFill/>
          </a:ln>
        </p:spPr>
      </p:pic>
      <p:sp>
        <p:nvSpPr>
          <p:cNvPr id="61" name="Google Shape;61;p7"/>
          <p:cNvSpPr txBox="1"/>
          <p:nvPr/>
        </p:nvSpPr>
        <p:spPr>
          <a:xfrm>
            <a:off x="10073085" y="2139282"/>
            <a:ext cx="4108493" cy="24182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0"/>
              <a:buFont typeface="Arial"/>
              <a:buNone/>
            </a:pPr>
            <a:r>
              <a:rPr b="1" i="0" lang="en-US" sz="14000" u="none" cap="none" strike="noStrike">
                <a:solidFill>
                  <a:schemeClr val="lt1"/>
                </a:solidFill>
                <a:latin typeface="Poppins"/>
                <a:ea typeface="Poppins"/>
                <a:cs typeface="Poppins"/>
                <a:sym typeface="Poppins"/>
              </a:rPr>
              <a:t>  Ed</a:t>
            </a:r>
            <a:endParaRPr b="1" i="0" sz="14000" u="none" cap="none" strike="noStrike">
              <a:solidFill>
                <a:schemeClr val="lt1"/>
              </a:solidFill>
              <a:latin typeface="Poppins"/>
              <a:ea typeface="Poppins"/>
              <a:cs typeface="Poppins"/>
              <a:sym typeface="Poppins"/>
            </a:endParaRPr>
          </a:p>
        </p:txBody>
      </p:sp>
      <p:sp>
        <p:nvSpPr>
          <p:cNvPr id="62" name="Google Shape;62;p7"/>
          <p:cNvSpPr txBox="1"/>
          <p:nvPr/>
        </p:nvSpPr>
        <p:spPr>
          <a:xfrm>
            <a:off x="10144389" y="5930545"/>
            <a:ext cx="4285639" cy="257988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0"/>
              <a:buFont typeface="Arial"/>
              <a:buNone/>
            </a:pPr>
            <a:r>
              <a:rPr b="1" i="0" lang="en-US" sz="14000" u="none" cap="none" strike="noStrike">
                <a:solidFill>
                  <a:schemeClr val="lt1"/>
                </a:solidFill>
                <a:latin typeface="Poppins"/>
                <a:ea typeface="Poppins"/>
                <a:cs typeface="Poppins"/>
                <a:sym typeface="Poppins"/>
              </a:rPr>
              <a:t>e t</a:t>
            </a:r>
            <a:endParaRPr b="1" i="0" sz="14000" u="none" cap="none" strike="noStrike">
              <a:solidFill>
                <a:schemeClr val="lt1"/>
              </a:solidFill>
              <a:latin typeface="Poppins"/>
              <a:ea typeface="Poppins"/>
              <a:cs typeface="Poppins"/>
              <a:sym typeface="Poppins"/>
            </a:endParaRPr>
          </a:p>
        </p:txBody>
      </p:sp>
      <p:sp>
        <p:nvSpPr>
          <p:cNvPr id="63" name="Google Shape;63;p7"/>
          <p:cNvSpPr/>
          <p:nvPr/>
        </p:nvSpPr>
        <p:spPr>
          <a:xfrm>
            <a:off x="1163183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7"/>
          <p:cNvSpPr/>
          <p:nvPr/>
        </p:nvSpPr>
        <p:spPr>
          <a:xfrm>
            <a:off x="1287106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a:off x="11530888"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12916787"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
          <p:cNvSpPr/>
          <p:nvPr/>
        </p:nvSpPr>
        <p:spPr>
          <a:xfrm>
            <a:off x="11631910" y="4868418"/>
            <a:ext cx="1823399" cy="468759"/>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11530888" y="9006800"/>
            <a:ext cx="2109724" cy="478354"/>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0" name="Google Shape;70;p7"/>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71" name="Google Shape;71;p7"/>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8"/>
          <p:cNvSpPr txBox="1"/>
          <p:nvPr>
            <p:ph type="title"/>
          </p:nvPr>
        </p:nvSpPr>
        <p:spPr>
          <a:xfrm>
            <a:off x="610316" y="626011"/>
            <a:ext cx="5932373"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sp>
        <p:nvSpPr>
          <p:cNvPr id="77" name="Google Shape;77;p8"/>
          <p:cNvSpPr txBox="1"/>
          <p:nvPr/>
        </p:nvSpPr>
        <p:spPr>
          <a:xfrm>
            <a:off x="610316" y="6093125"/>
            <a:ext cx="6095283"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grpSp>
        <p:nvGrpSpPr>
          <p:cNvPr id="78" name="Google Shape;78;p8"/>
          <p:cNvGrpSpPr/>
          <p:nvPr/>
        </p:nvGrpSpPr>
        <p:grpSpPr>
          <a:xfrm>
            <a:off x="7602166" y="3171811"/>
            <a:ext cx="4545593" cy="3224155"/>
            <a:chOff x="5784675" y="818500"/>
            <a:chExt cx="2737800" cy="1941900"/>
          </a:xfrm>
        </p:grpSpPr>
        <p:sp>
          <p:nvSpPr>
            <p:cNvPr id="79" name="Google Shape;79;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Ed</a:t>
              </a:r>
              <a:endParaRPr b="1" i="0" sz="10000" u="none" cap="none" strike="noStrike">
                <a:solidFill>
                  <a:srgbClr val="006FB6"/>
                </a:solidFill>
                <a:latin typeface="Poppins"/>
                <a:ea typeface="Poppins"/>
                <a:cs typeface="Poppins"/>
                <a:sym typeface="Poppins"/>
              </a:endParaRPr>
            </a:p>
          </p:txBody>
        </p:sp>
      </p:grpSp>
      <p:grpSp>
        <p:nvGrpSpPr>
          <p:cNvPr id="81" name="Google Shape;81;p8"/>
          <p:cNvGrpSpPr/>
          <p:nvPr/>
        </p:nvGrpSpPr>
        <p:grpSpPr>
          <a:xfrm>
            <a:off x="14019287" y="3171811"/>
            <a:ext cx="4545593" cy="3224155"/>
            <a:chOff x="5784675" y="818500"/>
            <a:chExt cx="2737800" cy="1941900"/>
          </a:xfrm>
        </p:grpSpPr>
        <p:sp>
          <p:nvSpPr>
            <p:cNvPr id="82" name="Google Shape;82;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et</a:t>
              </a:r>
              <a:endParaRPr b="1" i="0" sz="10000" u="none" cap="none" strike="noStrike">
                <a:solidFill>
                  <a:srgbClr val="006FB6"/>
                </a:solidFill>
                <a:latin typeface="Poppins"/>
                <a:ea typeface="Poppins"/>
                <a:cs typeface="Poppins"/>
                <a:sym typeface="Poppins"/>
              </a:endParaRPr>
            </a:p>
          </p:txBody>
        </p:sp>
      </p:grpSp>
      <p:sp>
        <p:nvSpPr>
          <p:cNvPr id="84" name="Google Shape;84;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8"/>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86" name="Google Shape;86;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7" name="Google Shape;87;p8"/>
          <p:cNvPicPr preferRelativeResize="0"/>
          <p:nvPr/>
        </p:nvPicPr>
        <p:blipFill rotWithShape="1">
          <a:blip r:embed="rId5">
            <a:alphaModFix/>
          </a:blip>
          <a:srcRect b="0" l="0" r="0" t="0"/>
          <a:stretch/>
        </p:blipFill>
        <p:spPr>
          <a:xfrm>
            <a:off x="16068524" y="7915225"/>
            <a:ext cx="2556876" cy="1847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9"/>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a:t>
            </a:r>
            <a:br>
              <a:rPr lang="en-US"/>
            </a:br>
            <a:r>
              <a:rPr lang="en-US"/>
              <a:t>the words</a:t>
            </a:r>
            <a:endParaRPr/>
          </a:p>
        </p:txBody>
      </p:sp>
      <p:sp>
        <p:nvSpPr>
          <p:cNvPr id="93" name="Google Shape;93;p9"/>
          <p:cNvSpPr txBox="1"/>
          <p:nvPr/>
        </p:nvSpPr>
        <p:spPr>
          <a:xfrm>
            <a:off x="610316" y="5965093"/>
            <a:ext cx="5775244"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
        <p:nvSpPr>
          <p:cNvPr id="94" name="Google Shape;94;p9"/>
          <p:cNvSpPr txBox="1"/>
          <p:nvPr/>
        </p:nvSpPr>
        <p:spPr>
          <a:xfrm>
            <a:off x="7724234" y="4257687"/>
            <a:ext cx="11099117" cy="5189437"/>
          </a:xfrm>
          <a:prstGeom prst="rect">
            <a:avLst/>
          </a:prstGeom>
          <a:noFill/>
          <a:ln>
            <a:noFill/>
          </a:ln>
        </p:spPr>
        <p:txBody>
          <a:bodyPr anchorCtr="0" anchor="t" bIns="91425" lIns="91425" spcFirstLastPara="1" rIns="91425" wrap="square" tIns="91425">
            <a:noAutofit/>
          </a:bodyPr>
          <a:lstStyle/>
          <a:p>
            <a:pPr indent="0" lvl="1" marL="0" marR="0" rtl="0" algn="ctr">
              <a:lnSpc>
                <a:spcPct val="150000"/>
              </a:lnSpc>
              <a:spcBef>
                <a:spcPts val="0"/>
              </a:spcBef>
              <a:spcAft>
                <a:spcPts val="0"/>
              </a:spcAft>
              <a:buClr>
                <a:srgbClr val="000000"/>
              </a:buClr>
              <a:buSzPts val="5500"/>
              <a:buFont typeface="Arial"/>
              <a:buNone/>
            </a:pPr>
            <a:r>
              <a:t/>
            </a:r>
            <a:endParaRPr b="1" i="0" sz="5500"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00"/>
              <a:buFont typeface="Arial"/>
              <a:buNone/>
            </a:pPr>
            <a:r>
              <a:rPr b="1" i="0" lang="en-US" sz="12000" u="none" cap="none" strike="noStrike">
                <a:solidFill>
                  <a:srgbClr val="006FB6"/>
                </a:solidFill>
                <a:latin typeface="Poppins"/>
                <a:ea typeface="Poppins"/>
                <a:cs typeface="Poppins"/>
                <a:sym typeface="Poppins"/>
              </a:rPr>
              <a:t>Ed</a:t>
            </a:r>
            <a:r>
              <a:rPr b="1" i="0" lang="en-US" sz="5500" u="none" cap="none" strike="noStrike">
                <a:solidFill>
                  <a:schemeClr val="accent1"/>
                </a:solidFill>
                <a:latin typeface="Poppins"/>
                <a:ea typeface="Poppins"/>
                <a:cs typeface="Poppins"/>
                <a:sym typeface="Poppins"/>
              </a:rPr>
              <a:t>                  </a:t>
            </a:r>
            <a:r>
              <a:rPr b="1" i="0" lang="en-US" sz="12000" u="none" cap="none" strike="noStrike">
                <a:solidFill>
                  <a:srgbClr val="006FB6"/>
                </a:solidFill>
                <a:latin typeface="Poppins"/>
                <a:ea typeface="Poppins"/>
                <a:cs typeface="Poppins"/>
                <a:sym typeface="Poppins"/>
              </a:rPr>
              <a:t>et</a:t>
            </a:r>
            <a:endParaRPr b="1" i="0" sz="12000" u="none" cap="none" strike="noStrike">
              <a:solidFill>
                <a:srgbClr val="006FB6"/>
              </a:solidFill>
              <a:latin typeface="Poppins"/>
              <a:ea typeface="Poppins"/>
              <a:cs typeface="Poppins"/>
              <a:sym typeface="Poppins"/>
            </a:endParaRPr>
          </a:p>
        </p:txBody>
      </p:sp>
      <p:pic>
        <p:nvPicPr>
          <p:cNvPr id="95" name="Google Shape;95;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610317" y="626011"/>
            <a:ext cx="561706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sp>
        <p:nvSpPr>
          <p:cNvPr id="102" name="Google Shape;102;p10"/>
          <p:cNvSpPr txBox="1"/>
          <p:nvPr/>
        </p:nvSpPr>
        <p:spPr>
          <a:xfrm>
            <a:off x="610316" y="6152789"/>
            <a:ext cx="4910399" cy="3730488"/>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grpSp>
        <p:nvGrpSpPr>
          <p:cNvPr id="103" name="Google Shape;103;p10"/>
          <p:cNvGrpSpPr/>
          <p:nvPr/>
        </p:nvGrpSpPr>
        <p:grpSpPr>
          <a:xfrm>
            <a:off x="8705296" y="2629588"/>
            <a:ext cx="3838619" cy="6050174"/>
            <a:chOff x="3434323" y="1285175"/>
            <a:chExt cx="1631002" cy="2570676"/>
          </a:xfrm>
        </p:grpSpPr>
        <p:sp>
          <p:nvSpPr>
            <p:cNvPr id="104" name="Google Shape;104;p10"/>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05" name="Google Shape;105;p10"/>
            <p:cNvSpPr txBox="1"/>
            <p:nvPr/>
          </p:nvSpPr>
          <p:spPr>
            <a:xfrm>
              <a:off x="3434325" y="1691340"/>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e</a:t>
              </a:r>
              <a:endParaRPr b="1" i="0" sz="25000" u="none" cap="none" strike="noStrike">
                <a:solidFill>
                  <a:srgbClr val="000000"/>
                </a:solidFill>
                <a:latin typeface="Poppins"/>
                <a:ea typeface="Poppins"/>
                <a:cs typeface="Poppins"/>
                <a:sym typeface="Poppins"/>
              </a:endParaRPr>
            </a:p>
          </p:txBody>
        </p:sp>
      </p:grpSp>
      <p:grpSp>
        <p:nvGrpSpPr>
          <p:cNvPr id="106" name="Google Shape;106;p10"/>
          <p:cNvGrpSpPr/>
          <p:nvPr/>
        </p:nvGrpSpPr>
        <p:grpSpPr>
          <a:xfrm>
            <a:off x="11479932" y="3400287"/>
            <a:ext cx="6047286" cy="4171092"/>
            <a:chOff x="4613246" y="1612640"/>
            <a:chExt cx="2569449" cy="1772267"/>
          </a:xfrm>
        </p:grpSpPr>
        <p:sp>
          <p:nvSpPr>
            <p:cNvPr id="107" name="Google Shape;107;p10"/>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08" name="Google Shape;108;p10"/>
            <p:cNvSpPr txBox="1"/>
            <p:nvPr/>
          </p:nvSpPr>
          <p:spPr>
            <a:xfrm>
              <a:off x="4930218" y="1612640"/>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p</a:t>
              </a:r>
              <a:endParaRPr b="1" i="0" sz="25000" u="none" cap="none" strike="noStrike">
                <a:solidFill>
                  <a:srgbClr val="000000"/>
                </a:solidFill>
                <a:latin typeface="Poppins"/>
                <a:ea typeface="Poppins"/>
                <a:cs typeface="Poppins"/>
                <a:sym typeface="Poppins"/>
              </a:endParaRPr>
            </a:p>
          </p:txBody>
        </p:sp>
      </p:grpSp>
      <p:pic>
        <p:nvPicPr>
          <p:cNvPr id="109" name="Google Shape;109;p10"/>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610317" y="626011"/>
            <a:ext cx="6279214"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Spell </a:t>
            </a:r>
            <a:br>
              <a:rPr lang="en-US"/>
            </a:br>
            <a:r>
              <a:rPr lang="en-US"/>
              <a:t>the words</a:t>
            </a:r>
            <a:endParaRPr/>
          </a:p>
        </p:txBody>
      </p:sp>
      <p:grpSp>
        <p:nvGrpSpPr>
          <p:cNvPr id="116" name="Google Shape;116;p11"/>
          <p:cNvGrpSpPr/>
          <p:nvPr/>
        </p:nvGrpSpPr>
        <p:grpSpPr>
          <a:xfrm>
            <a:off x="8674816" y="2629588"/>
            <a:ext cx="3838619" cy="6050174"/>
            <a:chOff x="3434323" y="1285175"/>
            <a:chExt cx="1631002" cy="2570676"/>
          </a:xfrm>
        </p:grpSpPr>
        <p:sp>
          <p:nvSpPr>
            <p:cNvPr id="117" name="Google Shape;117;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18" name="Google Shape;118;p11"/>
            <p:cNvSpPr txBox="1"/>
            <p:nvPr/>
          </p:nvSpPr>
          <p:spPr>
            <a:xfrm>
              <a:off x="3434325" y="1692877"/>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e</a:t>
              </a:r>
              <a:endParaRPr b="1" i="0" sz="25000" u="none" cap="none" strike="noStrike">
                <a:solidFill>
                  <a:srgbClr val="000000"/>
                </a:solidFill>
                <a:latin typeface="Poppins"/>
                <a:ea typeface="Poppins"/>
                <a:cs typeface="Poppins"/>
                <a:sym typeface="Poppins"/>
              </a:endParaRPr>
            </a:p>
          </p:txBody>
        </p:sp>
      </p:grpSp>
      <p:grpSp>
        <p:nvGrpSpPr>
          <p:cNvPr id="119" name="Google Shape;119;p11"/>
          <p:cNvGrpSpPr/>
          <p:nvPr/>
        </p:nvGrpSpPr>
        <p:grpSpPr>
          <a:xfrm>
            <a:off x="11449452" y="3512917"/>
            <a:ext cx="6047286" cy="4058462"/>
            <a:chOff x="4613246" y="1660495"/>
            <a:chExt cx="2569449" cy="1724412"/>
          </a:xfrm>
        </p:grpSpPr>
        <p:sp>
          <p:nvSpPr>
            <p:cNvPr id="120" name="Google Shape;120;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21" name="Google Shape;121;p11"/>
            <p:cNvSpPr txBox="1"/>
            <p:nvPr/>
          </p:nvSpPr>
          <p:spPr>
            <a:xfrm>
              <a:off x="5033820" y="1660495"/>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5000" u="none" cap="none" strike="noStrike">
                  <a:solidFill>
                    <a:schemeClr val="lt1"/>
                  </a:solidFill>
                  <a:latin typeface="Poppins"/>
                  <a:ea typeface="Poppins"/>
                  <a:cs typeface="Poppins"/>
                  <a:sym typeface="Poppins"/>
                </a:rPr>
                <a:t>m</a:t>
              </a:r>
              <a:endParaRPr b="1" i="0" sz="25000" u="none" cap="none" strike="noStrike">
                <a:solidFill>
                  <a:srgbClr val="000000"/>
                </a:solidFill>
                <a:latin typeface="Poppins"/>
                <a:ea typeface="Poppins"/>
                <a:cs typeface="Poppins"/>
                <a:sym typeface="Poppins"/>
              </a:endParaRPr>
            </a:p>
          </p:txBody>
        </p:sp>
      </p:grpSp>
      <p:pic>
        <p:nvPicPr>
          <p:cNvPr id="122" name="Google Shape;122;p11"/>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23" name="Google Shape;123;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610317" y="626011"/>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sp>
        <p:nvSpPr>
          <p:cNvPr id="129" name="Google Shape;129;p12"/>
          <p:cNvSpPr txBox="1"/>
          <p:nvPr/>
        </p:nvSpPr>
        <p:spPr>
          <a:xfrm>
            <a:off x="610316" y="6709301"/>
            <a:ext cx="5963905" cy="2668659"/>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grpSp>
        <p:nvGrpSpPr>
          <p:cNvPr id="130" name="Google Shape;130;p12"/>
          <p:cNvGrpSpPr/>
          <p:nvPr/>
        </p:nvGrpSpPr>
        <p:grpSpPr>
          <a:xfrm>
            <a:off x="9462216" y="3857664"/>
            <a:ext cx="5556770" cy="2962235"/>
            <a:chOff x="5800492" y="818500"/>
            <a:chExt cx="2737800" cy="1941900"/>
          </a:xfrm>
        </p:grpSpPr>
        <p:sp>
          <p:nvSpPr>
            <p:cNvPr id="131" name="Google Shape;131;p12"/>
            <p:cNvSpPr/>
            <p:nvPr/>
          </p:nvSpPr>
          <p:spPr>
            <a:xfrm>
              <a:off x="5800492"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1000"/>
                <a:buFont typeface="Arial"/>
                <a:buNone/>
              </a:pPr>
              <a:r>
                <a:rPr b="1" i="0" lang="en-US" sz="11000" u="none" cap="none" strike="noStrike">
                  <a:solidFill>
                    <a:srgbClr val="EB692E"/>
                  </a:solidFill>
                  <a:latin typeface="Poppins"/>
                  <a:ea typeface="Poppins"/>
                  <a:cs typeface="Poppins"/>
                  <a:sym typeface="Poppins"/>
                </a:rPr>
                <a:t>like</a:t>
              </a:r>
              <a:endParaRPr b="1" i="0" sz="11000" u="none" cap="none" strike="noStrike">
                <a:solidFill>
                  <a:srgbClr val="EB692E"/>
                </a:solidFill>
                <a:latin typeface="Poppins"/>
                <a:ea typeface="Poppins"/>
                <a:cs typeface="Poppins"/>
                <a:sym typeface="Poppins"/>
              </a:endParaRPr>
            </a:p>
          </p:txBody>
        </p:sp>
      </p:grpSp>
      <p:sp>
        <p:nvSpPr>
          <p:cNvPr id="133" name="Google Shape;133;p12"/>
          <p:cNvSpPr/>
          <p:nvPr/>
        </p:nvSpPr>
        <p:spPr>
          <a:xfrm>
            <a:off x="12573796" y="4498464"/>
            <a:ext cx="969484" cy="1460319"/>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12"/>
          <p:cNvSpPr/>
          <p:nvPr/>
        </p:nvSpPr>
        <p:spPr>
          <a:xfrm>
            <a:off x="11350429" y="4518783"/>
            <a:ext cx="468000" cy="144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6" name="Google Shape;136;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137" name="Google Shape;137;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