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2" r:id="rId4"/>
  </p:sldMasterIdLst>
  <p:notesMasterIdLst>
    <p:notesMasterId r:id="rId5"/>
  </p:notesMasterIdLst>
  <p:sldIdLst>
    <p:sldId id="256" r:id="rId6"/>
    <p:sldId id="257" r:id="rId7"/>
    <p:sldId id="258" r:id="rId8"/>
    <p:sldId id="259" r:id="rId9"/>
    <p:sldId id="260" r:id="rId10"/>
    <p:sldId id="261" r:id="rId11"/>
    <p:sldId id="262" r:id="rId12"/>
  </p:sldIdLst>
  <p:sldSz cy="11309350" cx="20104100"/>
  <p:notesSz cx="20104100" cy="11309350"/>
  <p:embeddedFontLst>
    <p:embeddedFont>
      <p:font typeface="Poppins"/>
      <p:regular r:id="rId13"/>
      <p:bold r:id="rId14"/>
      <p:italic r:id="rId15"/>
      <p:boldItalic r:id="rId16"/>
    </p:embeddedFont>
    <p:embeddedFont>
      <p:font typeface="Poppins Black"/>
      <p:bold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000000"/>
          </p15:clr>
        </p15:guide>
        <p15:guide id="2" pos="367">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367"/>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Poppins-regular.fnt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italic.fntdata"/><Relationship Id="rId14" Type="http://schemas.openxmlformats.org/officeDocument/2006/relationships/font" Target="fonts/Poppins-bold.fntdata"/><Relationship Id="rId17" Type="http://schemas.openxmlformats.org/officeDocument/2006/relationships/font" Target="fonts/PoppinsBlack-bold.fntdata"/><Relationship Id="rId16" Type="http://schemas.openxmlformats.org/officeDocument/2006/relationships/font" Target="fonts/Poppins-boldItalic.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PoppinsBlack-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2010400" y="5371925"/>
            <a:ext cx="16083275" cy="50892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 name="Shape 35"/>
        <p:cNvGrpSpPr/>
        <p:nvPr/>
      </p:nvGrpSpPr>
      <p:grpSpPr>
        <a:xfrm>
          <a:off x="0" y="0"/>
          <a:ext cx="0" cy="0"/>
          <a:chOff x="0" y="0"/>
          <a:chExt cx="0" cy="0"/>
        </a:xfrm>
      </p:grpSpPr>
      <p:sp>
        <p:nvSpPr>
          <p:cNvPr id="36" name="Google Shape;36;p1:notes"/>
          <p:cNvSpPr txBox="1"/>
          <p:nvPr>
            <p:ph idx="1" type="body"/>
          </p:nvPr>
        </p:nvSpPr>
        <p:spPr>
          <a:xfrm>
            <a:off x="2010400" y="5371925"/>
            <a:ext cx="16083275" cy="508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See lesson plan for specific instructional guidance.</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US" sz="1200">
                <a:solidFill>
                  <a:schemeClr val="dk1"/>
                </a:solidFill>
                <a:latin typeface="Poppins"/>
                <a:ea typeface="Poppins"/>
                <a:cs typeface="Poppins"/>
                <a:sym typeface="Poppins"/>
              </a:rPr>
              <a:t>Introduce the Sound!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Learning new sounds is so cool! Repeat our chant after me!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"It's time to learn new sounds!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We use the sound rule to help us read!"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Say one sentence at a time of the Introduce the Sound chant and ask the students to repeat after you.</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Let's learn a super cool new rule today! </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Letters are either a vowel (a, e, i, o, u) or a consonant (other letters). Knowing the difference between a vowel and consonant can help you decode words and read them. Let's look at some super cool vowels that say their name "A" and "I". When we say these words, the vowel says its name.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Hold up the </a:t>
            </a:r>
            <a:r>
              <a:rPr b="1" lang="en-US" sz="1200">
                <a:solidFill>
                  <a:schemeClr val="dk1"/>
                </a:solidFill>
                <a:latin typeface="Poppins"/>
                <a:ea typeface="Poppins"/>
                <a:cs typeface="Poppins"/>
                <a:sym typeface="Poppins"/>
              </a:rPr>
              <a:t>High Frequency Word Cards for A and I</a:t>
            </a:r>
            <a:r>
              <a:rPr lang="en-US" sz="1200">
                <a:solidFill>
                  <a:schemeClr val="dk1"/>
                </a:solidFill>
                <a:latin typeface="Poppins"/>
                <a:ea typeface="Poppins"/>
                <a:cs typeface="Poppins"/>
                <a:sym typeface="Poppins"/>
              </a:rPr>
              <a:t>.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Read these with me. For example, A is a vowel and a word, so we read the word /a/ = a. We will explore vowels and consonants during this lesson. </a:t>
            </a:r>
            <a:endParaRPr b="1" sz="1200">
              <a:solidFill>
                <a:schemeClr val="dk1"/>
              </a:solidFill>
              <a:latin typeface="Poppins"/>
              <a:ea typeface="Poppins"/>
              <a:cs typeface="Poppins"/>
              <a:sym typeface="Poppins"/>
            </a:endParaRPr>
          </a:p>
        </p:txBody>
      </p:sp>
      <p:sp>
        <p:nvSpPr>
          <p:cNvPr id="37" name="Google Shape;37;p1:notes"/>
          <p:cNvSpPr/>
          <p:nvPr>
            <p:ph idx="2" type="sldImg"/>
          </p:nvPr>
        </p:nvSpPr>
        <p:spPr>
          <a:xfrm>
            <a:off x="6283325" y="847725"/>
            <a:ext cx="7539038" cy="4241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2:notes"/>
          <p:cNvSpPr txBox="1"/>
          <p:nvPr>
            <p:ph idx="1" type="body"/>
          </p:nvPr>
        </p:nvSpPr>
        <p:spPr>
          <a:xfrm>
            <a:off x="2010400" y="5371925"/>
            <a:ext cx="16083275" cy="508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See lesson plan for specific instructional guidance.</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US" sz="1200">
                <a:solidFill>
                  <a:schemeClr val="dk1"/>
                </a:solidFill>
                <a:latin typeface="Poppins"/>
                <a:ea typeface="Poppins"/>
                <a:cs typeface="Poppins"/>
                <a:sym typeface="Poppins"/>
              </a:rPr>
              <a:t>Blend the Sounds!</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Blending sounds helps us read the words smoothly! Repeat our chant after me!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"It's time to blend the sounds!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It's time to blend the sounds to help us read the words smoothly!"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Say one sentence at a time of the Blend the Sounds chant and ask the students to repeat after you.</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Let's practice blending the sounds in some words today!</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When we blend the sounds in words, it helps us read the words smoothly. Let's try it.</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Look at our words for today.</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Let's look at the word "A". This word has one letter, the letter is a vowel. In this word the vowel says its name. What sound is it making? Share with a partner next to you.</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Listen as students share the sound. Take notes on the students that can accurately name and articulate the sound and students that may need reteaching and/or additional support.</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Yes, the vowel is saying its name. The letter is "A", so the sound is also "A". When we read this word we say "A".</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Look at our next word for today.</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Let's look at the word "I". This word has one letter, the letter is a vowel. In this word the vowel says its name. What sound is it making? Share with a partner next to you.</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Listen as students share the sound. Take notes on the students that can accurately name and articulate the sound and students that may need reteaching and/or additional support.</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Yes, the vowel is saying its name. The letter is "I", so the sound is also "I". When we read this word we say "I". Great thinking! Awesome job blending the sounds today!</a:t>
            </a:r>
            <a:endParaRPr b="1" sz="1200">
              <a:solidFill>
                <a:schemeClr val="dk1"/>
              </a:solidFill>
              <a:latin typeface="Poppins"/>
              <a:ea typeface="Poppins"/>
              <a:cs typeface="Poppins"/>
              <a:sym typeface="Poppins"/>
            </a:endParaRPr>
          </a:p>
        </p:txBody>
      </p:sp>
      <p:sp>
        <p:nvSpPr>
          <p:cNvPr id="58" name="Google Shape;58;p2:notes"/>
          <p:cNvSpPr/>
          <p:nvPr>
            <p:ph idx="2" type="sldImg"/>
          </p:nvPr>
        </p:nvSpPr>
        <p:spPr>
          <a:xfrm>
            <a:off x="6283325" y="847725"/>
            <a:ext cx="7539038" cy="4241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3:notes"/>
          <p:cNvSpPr txBox="1"/>
          <p:nvPr>
            <p:ph idx="1" type="body"/>
          </p:nvPr>
        </p:nvSpPr>
        <p:spPr>
          <a:xfrm>
            <a:off x="2010400" y="5371925"/>
            <a:ext cx="16083275" cy="508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See lesson plan for specific instructional guidance.</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US" sz="1200">
                <a:solidFill>
                  <a:schemeClr val="dk1"/>
                </a:solidFill>
                <a:latin typeface="Poppins"/>
                <a:ea typeface="Poppins"/>
                <a:cs typeface="Poppins"/>
                <a:sym typeface="Poppins"/>
              </a:rPr>
              <a:t>Read the Words!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"It's time to read the words!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It's time to read the words, so we can read smoothly, like we are speaking!"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Say one sentence at a time of the Read the Words chant and ask the students to repeat after you.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Let's practice reading words today!</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Look at our words for today.</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Let's look at the first word. When we read this word, we say "A". Your turn.</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Listen as students read the word. Take notes on the students that can accurately articulate the sound and read the word and students that may need reteaching and/or additional support.</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Yes, the word is "A".</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Let's look at the next word. How would you read this word?</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Listen as students read the word. Take notes on the students that can accurately articulate the sound and read the word and students that may need reteaching and/or additional support.</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Yes, the word is "I".</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Great thinking! Awesome job reading the words today!</a:t>
            </a:r>
            <a:endParaRPr b="1" sz="1200">
              <a:solidFill>
                <a:schemeClr val="dk1"/>
              </a:solidFill>
              <a:latin typeface="Poppins"/>
              <a:ea typeface="Poppins"/>
              <a:cs typeface="Poppins"/>
              <a:sym typeface="Poppins"/>
            </a:endParaRPr>
          </a:p>
        </p:txBody>
      </p:sp>
      <p:sp>
        <p:nvSpPr>
          <p:cNvPr id="72" name="Google Shape;72;p3:notes"/>
          <p:cNvSpPr/>
          <p:nvPr>
            <p:ph idx="2" type="sldImg"/>
          </p:nvPr>
        </p:nvSpPr>
        <p:spPr>
          <a:xfrm>
            <a:off x="6283325" y="847725"/>
            <a:ext cx="7539038" cy="4241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4:notes"/>
          <p:cNvSpPr txBox="1"/>
          <p:nvPr>
            <p:ph idx="1" type="body"/>
          </p:nvPr>
        </p:nvSpPr>
        <p:spPr>
          <a:xfrm>
            <a:off x="2010400" y="5371925"/>
            <a:ext cx="16083275" cy="508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See lesson plan for specific instructional guidance.</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US" sz="1200">
                <a:solidFill>
                  <a:schemeClr val="dk1"/>
                </a:solidFill>
                <a:latin typeface="Poppins"/>
                <a:ea typeface="Poppins"/>
                <a:cs typeface="Poppins"/>
                <a:sym typeface="Poppins"/>
              </a:rPr>
              <a:t>Decode the Words!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"It's time to decode the sounds in the words!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It's time to decode the sounds in the words so we can read the words!"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Say one sentence at a time of the Decode the Words chant and ask the students to repeat after you.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Let's practice decoding the sounds in words today!</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 Let's look at the first word, A. This word has one letter and one sound. When we decode this word, we say "A". You turn.</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Listen as students decode the word. Take notes on the students that can accurately articulate the sound and read the word and students that may need reteaching and/or additional support.</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Yes, when we decode this word, we say "A". Let's look at the next word. How would you decode this word?</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Listen as students decode the word. Take notes on the students that can accurately articulate the sound and read the word and students that may need reteaching and/or additional support.</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Yes, this word has one letter and one sound. When we decode this word, we say "I". Great thinking! Awesome job decoding words today!</a:t>
            </a:r>
            <a:endParaRPr b="1" sz="1200">
              <a:solidFill>
                <a:schemeClr val="dk1"/>
              </a:solidFill>
              <a:latin typeface="Poppins"/>
              <a:ea typeface="Poppins"/>
              <a:cs typeface="Poppins"/>
              <a:sym typeface="Poppins"/>
            </a:endParaRPr>
          </a:p>
        </p:txBody>
      </p:sp>
      <p:sp>
        <p:nvSpPr>
          <p:cNvPr id="88" name="Google Shape;88;p4:notes"/>
          <p:cNvSpPr/>
          <p:nvPr>
            <p:ph idx="2" type="sldImg"/>
          </p:nvPr>
        </p:nvSpPr>
        <p:spPr>
          <a:xfrm>
            <a:off x="6283325" y="847725"/>
            <a:ext cx="7539038" cy="4241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5:notes"/>
          <p:cNvSpPr txBox="1"/>
          <p:nvPr>
            <p:ph idx="1" type="body"/>
          </p:nvPr>
        </p:nvSpPr>
        <p:spPr>
          <a:xfrm>
            <a:off x="2010400" y="5371925"/>
            <a:ext cx="16083275" cy="508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See lesson plan for specific instructional guidance.</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US" sz="1200">
                <a:solidFill>
                  <a:schemeClr val="dk1"/>
                </a:solidFill>
                <a:latin typeface="Poppins"/>
                <a:ea typeface="Poppins"/>
                <a:cs typeface="Poppins"/>
                <a:sym typeface="Poppins"/>
              </a:rPr>
              <a:t>Spell the Words!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"It's time to spell the words!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It's time to spell the words to show we understand the rule!"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Say one sentence at a time of the Spell the Words chant and ask the students to repeat after you.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Let's practice spelling words with the words today!</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Listen to our words for today.</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The word is A. How would we spell the word A? Let's listen to the sounds and match the sound to the correct letter. The word is "A". I hear "A" and I know that sound is the letter A, so I know it is spelling with the letter A.</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Yes, when we spell the word A, we write the letter A. </a:t>
            </a:r>
            <a:endParaRPr b="1" sz="1200">
              <a:solidFill>
                <a:schemeClr val="dk1"/>
              </a:solidFill>
              <a:latin typeface="Poppins"/>
              <a:ea typeface="Poppins"/>
              <a:cs typeface="Poppins"/>
              <a:sym typeface="Poppins"/>
            </a:endParaRPr>
          </a:p>
        </p:txBody>
      </p:sp>
      <p:sp>
        <p:nvSpPr>
          <p:cNvPr id="97" name="Google Shape;97;p5:notes"/>
          <p:cNvSpPr/>
          <p:nvPr>
            <p:ph idx="2" type="sldImg"/>
          </p:nvPr>
        </p:nvSpPr>
        <p:spPr>
          <a:xfrm>
            <a:off x="6283325" y="847725"/>
            <a:ext cx="7539038" cy="4241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6:notes"/>
          <p:cNvSpPr txBox="1"/>
          <p:nvPr>
            <p:ph idx="1" type="body"/>
          </p:nvPr>
        </p:nvSpPr>
        <p:spPr>
          <a:xfrm>
            <a:off x="2010400" y="5371925"/>
            <a:ext cx="16083275" cy="508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See lesson plan for specific instructional guidance.</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US" sz="1200">
                <a:solidFill>
                  <a:schemeClr val="dk1"/>
                </a:solidFill>
                <a:latin typeface="Poppins"/>
                <a:ea typeface="Poppins"/>
                <a:cs typeface="Poppins"/>
                <a:sym typeface="Poppins"/>
              </a:rPr>
              <a:t>Spell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Listen for our next word. The word is I. How would you spell this word?</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Yes, when we spell the word I, we write the letter I. Great thinking! Awesome job spelling words today!</a:t>
            </a:r>
            <a:endParaRPr/>
          </a:p>
        </p:txBody>
      </p:sp>
      <p:sp>
        <p:nvSpPr>
          <p:cNvPr id="108" name="Google Shape;108;p6:notes"/>
          <p:cNvSpPr/>
          <p:nvPr>
            <p:ph idx="2" type="sldImg"/>
          </p:nvPr>
        </p:nvSpPr>
        <p:spPr>
          <a:xfrm>
            <a:off x="6283325" y="847725"/>
            <a:ext cx="7539038" cy="4241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13:notes"/>
          <p:cNvSpPr txBox="1"/>
          <p:nvPr>
            <p:ph idx="1" type="body"/>
          </p:nvPr>
        </p:nvSpPr>
        <p:spPr>
          <a:xfrm>
            <a:off x="2010400" y="5371925"/>
            <a:ext cx="16083275" cy="508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See lesson plan for specific instructional guidance.</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US" sz="1200">
                <a:solidFill>
                  <a:schemeClr val="dk1"/>
                </a:solidFill>
                <a:latin typeface="Poppins"/>
                <a:ea typeface="Poppins"/>
                <a:cs typeface="Poppins"/>
                <a:sym typeface="Poppins"/>
              </a:rPr>
              <a:t>High Frequency Words! </a:t>
            </a:r>
            <a:endParaRPr/>
          </a:p>
          <a:p>
            <a:pPr indent="0" lvl="0" marL="0" rtl="0" algn="l">
              <a:lnSpc>
                <a:spcPct val="115000"/>
              </a:lnSpc>
              <a:spcBef>
                <a:spcPts val="0"/>
              </a:spcBef>
              <a:spcAft>
                <a:spcPts val="0"/>
              </a:spcAft>
              <a:buClr>
                <a:schemeClr val="dk1"/>
              </a:buClr>
              <a:buSzPts val="1100"/>
              <a:buFont typeface="Arial"/>
              <a:buNone/>
            </a:pPr>
            <a:r>
              <a:rPr b="1" lang="en-US" sz="1200">
                <a:solidFill>
                  <a:schemeClr val="dk1"/>
                </a:solidFill>
                <a:latin typeface="Poppins"/>
                <a:ea typeface="Poppins"/>
                <a:cs typeface="Poppins"/>
                <a:sym typeface="Poppins"/>
              </a:rPr>
              <a:t>Say: </a:t>
            </a:r>
            <a:r>
              <a:rPr lang="en-US" sz="1200">
                <a:solidFill>
                  <a:schemeClr val="dk1"/>
                </a:solidFill>
                <a:latin typeface="Poppins"/>
                <a:ea typeface="Poppins"/>
                <a:cs typeface="Poppins"/>
                <a:sym typeface="Poppins"/>
              </a:rPr>
              <a:t>Some words we can sound out now, some words we'll learn how to sound out later, and some words are rule breakers and we can't sound out. Words that show up a lot in books are called High Frequency Words. Let's learn some! Repeat our chant after me!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"We see high frequency words all the time!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Let's figure out how to read them!" </a:t>
            </a:r>
            <a:endParaRPr/>
          </a:p>
          <a:p>
            <a:pPr indent="0" lvl="0" marL="0" rtl="0" algn="l">
              <a:lnSpc>
                <a:spcPct val="115000"/>
              </a:lnSpc>
              <a:spcBef>
                <a:spcPts val="0"/>
              </a:spcBef>
              <a:spcAft>
                <a:spcPts val="0"/>
              </a:spcAft>
              <a:buClr>
                <a:schemeClr val="dk1"/>
              </a:buClr>
              <a:buSzPts val="1100"/>
              <a:buFont typeface="Arial"/>
              <a:buNone/>
            </a:pPr>
            <a:r>
              <a:rPr b="1" lang="en-US" sz="1200">
                <a:solidFill>
                  <a:schemeClr val="dk1"/>
                </a:solidFill>
                <a:latin typeface="Poppins"/>
                <a:ea typeface="Poppins"/>
                <a:cs typeface="Poppins"/>
                <a:sym typeface="Poppins"/>
              </a:rPr>
              <a:t>Do:</a:t>
            </a:r>
            <a:r>
              <a:rPr lang="en-US" sz="1200">
                <a:solidFill>
                  <a:schemeClr val="dk1"/>
                </a:solidFill>
                <a:latin typeface="Poppins"/>
                <a:ea typeface="Poppins"/>
                <a:cs typeface="Poppins"/>
                <a:sym typeface="Poppins"/>
              </a:rPr>
              <a:t> Say one sentence at a time of the High Frequency Words chant and ask the students to repeat after you.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Let's read our high frequency words!</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Today, we're learning 2 words that follow the rule that you learned today. When a vowel is by itself, it says its name, the long vowel sound. An a by itself says /a/. An I by itself says /I/.</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Display </a:t>
            </a:r>
            <a:r>
              <a:rPr b="1" lang="en-US" sz="1200">
                <a:solidFill>
                  <a:schemeClr val="dk1"/>
                </a:solidFill>
                <a:latin typeface="Poppins"/>
                <a:ea typeface="Poppins"/>
                <a:cs typeface="Poppins"/>
                <a:sym typeface="Poppins"/>
              </a:rPr>
              <a:t>HFW word cards for A and I.</a:t>
            </a:r>
            <a:r>
              <a:rPr lang="en-US" sz="1200">
                <a:solidFill>
                  <a:schemeClr val="dk1"/>
                </a:solidFill>
                <a:latin typeface="Poppins"/>
                <a:ea typeface="Poppins"/>
                <a:cs typeface="Poppins"/>
                <a:sym typeface="Poppins"/>
              </a:rPr>
              <a:t> Point to the word </a:t>
            </a:r>
            <a:r>
              <a:rPr i="1" lang="en-US" sz="1200">
                <a:solidFill>
                  <a:schemeClr val="dk1"/>
                </a:solidFill>
                <a:latin typeface="Poppins"/>
                <a:ea typeface="Poppins"/>
                <a:cs typeface="Poppins"/>
                <a:sym typeface="Poppins"/>
              </a:rPr>
              <a:t>A</a:t>
            </a:r>
            <a:r>
              <a:rPr lang="en-US" sz="1200">
                <a:solidFill>
                  <a:schemeClr val="dk1"/>
                </a:solidFill>
                <a:latin typeface="Poppins"/>
                <a:ea typeface="Poppins"/>
                <a:cs typeface="Poppins"/>
                <a:sym typeface="Poppins"/>
              </a:rPr>
              <a:t>.</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Why does this say /a/?</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Listen as students explain that when a vowel is by itself, it makes the long vowel sound, it says its name. Point to the word </a:t>
            </a:r>
            <a:r>
              <a:rPr i="1" lang="en-US" sz="1200">
                <a:solidFill>
                  <a:schemeClr val="dk1"/>
                </a:solidFill>
                <a:latin typeface="Poppins"/>
                <a:ea typeface="Poppins"/>
                <a:cs typeface="Poppins"/>
                <a:sym typeface="Poppins"/>
              </a:rPr>
              <a:t>I</a:t>
            </a:r>
            <a:r>
              <a:rPr lang="en-US" sz="1200">
                <a:solidFill>
                  <a:schemeClr val="dk1"/>
                </a:solidFill>
                <a:latin typeface="Poppins"/>
                <a:ea typeface="Poppins"/>
                <a:cs typeface="Poppins"/>
                <a:sym typeface="Poppins"/>
              </a:rPr>
              <a:t>.</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Why does this say /i/?</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Listen as students explain that when a vowel is by itself, it makes the long vowel sound, it says its name. Take notes on the students that can accurately read the word and students that may need reteaching and/or additional support.</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Yes! When a vowel is by itself, it makes the long vowel sound. These words are high frequency words because we see them a lot when we're reading. Let's read them one last time.</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Point to the words and read one last time together as a group.</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Excellent work learning 2 new high frequency words that follow the rule we learned today!</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I, a</a:t>
            </a:r>
            <a:endParaRPr b="1" sz="1200">
              <a:solidFill>
                <a:schemeClr val="dk1"/>
              </a:solidFill>
              <a:latin typeface="Poppins"/>
              <a:ea typeface="Poppins"/>
              <a:cs typeface="Poppins"/>
              <a:sym typeface="Poppins"/>
            </a:endParaRPr>
          </a:p>
        </p:txBody>
      </p:sp>
      <p:sp>
        <p:nvSpPr>
          <p:cNvPr id="118" name="Google Shape;118;p13:notes"/>
          <p:cNvSpPr/>
          <p:nvPr>
            <p:ph idx="2" type="sldImg"/>
          </p:nvPr>
        </p:nvSpPr>
        <p:spPr>
          <a:xfrm>
            <a:off x="6283325" y="847725"/>
            <a:ext cx="7539038" cy="4241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 name="Shape 13"/>
        <p:cNvGrpSpPr/>
        <p:nvPr/>
      </p:nvGrpSpPr>
      <p:grpSpPr>
        <a:xfrm>
          <a:off x="0" y="0"/>
          <a:ext cx="0" cy="0"/>
          <a:chOff x="0" y="0"/>
          <a:chExt cx="0" cy="0"/>
        </a:xfrm>
      </p:grpSpPr>
      <p:sp>
        <p:nvSpPr>
          <p:cNvPr id="14" name="Google Shape;14;p2"/>
          <p:cNvSpPr txBox="1"/>
          <p:nvPr>
            <p:ph type="title"/>
          </p:nvPr>
        </p:nvSpPr>
        <p:spPr>
          <a:xfrm>
            <a:off x="610317" y="626011"/>
            <a:ext cx="4910455" cy="1169551"/>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760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
          <p:cNvSpPr txBox="1"/>
          <p:nvPr>
            <p:ph idx="1" type="body"/>
          </p:nvPr>
        </p:nvSpPr>
        <p:spPr>
          <a:xfrm>
            <a:off x="1005205" y="2601150"/>
            <a:ext cx="18093690" cy="7464171"/>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6" name="Google Shape;16;p2"/>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9" name="Shape 19"/>
        <p:cNvGrpSpPr/>
        <p:nvPr/>
      </p:nvGrpSpPr>
      <p:grpSpPr>
        <a:xfrm>
          <a:off x="0" y="0"/>
          <a:ext cx="0" cy="0"/>
          <a:chOff x="0" y="0"/>
          <a:chExt cx="0" cy="0"/>
        </a:xfrm>
      </p:grpSpPr>
      <p:sp>
        <p:nvSpPr>
          <p:cNvPr id="20" name="Google Shape;20;p3"/>
          <p:cNvSpPr txBox="1"/>
          <p:nvPr>
            <p:ph type="title"/>
          </p:nvPr>
        </p:nvSpPr>
        <p:spPr>
          <a:xfrm>
            <a:off x="610317" y="626011"/>
            <a:ext cx="4910455" cy="23291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825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
          <p:cNvSpPr txBox="1"/>
          <p:nvPr>
            <p:ph idx="1" type="body"/>
          </p:nvPr>
        </p:nvSpPr>
        <p:spPr>
          <a:xfrm>
            <a:off x="1005205" y="2601150"/>
            <a:ext cx="8745284" cy="7464171"/>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2" name="Google Shape;22;p3"/>
          <p:cNvSpPr txBox="1"/>
          <p:nvPr>
            <p:ph idx="2" type="body"/>
          </p:nvPr>
        </p:nvSpPr>
        <p:spPr>
          <a:xfrm>
            <a:off x="10353611" y="2601150"/>
            <a:ext cx="8745284" cy="7464171"/>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3" name="Google Shape;23;p3"/>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6" name="Shape 26"/>
        <p:cNvGrpSpPr/>
        <p:nvPr/>
      </p:nvGrpSpPr>
      <p:grpSpPr>
        <a:xfrm>
          <a:off x="0" y="0"/>
          <a:ext cx="0" cy="0"/>
          <a:chOff x="0" y="0"/>
          <a:chExt cx="0" cy="0"/>
        </a:xfrm>
      </p:grpSpPr>
      <p:sp>
        <p:nvSpPr>
          <p:cNvPr id="27" name="Google Shape;27;p4"/>
          <p:cNvSpPr txBox="1"/>
          <p:nvPr>
            <p:ph type="title"/>
          </p:nvPr>
        </p:nvSpPr>
        <p:spPr>
          <a:xfrm>
            <a:off x="610317" y="626011"/>
            <a:ext cx="4910455" cy="23291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825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31" name="Shape 31"/>
        <p:cNvGrpSpPr/>
        <p:nvPr/>
      </p:nvGrpSpPr>
      <p:grpSpPr>
        <a:xfrm>
          <a:off x="0" y="0"/>
          <a:ext cx="0" cy="0"/>
          <a:chOff x="0" y="0"/>
          <a:chExt cx="0" cy="0"/>
        </a:xfrm>
      </p:grpSpPr>
      <p:sp>
        <p:nvSpPr>
          <p:cNvPr id="32" name="Google Shape;32;p5"/>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5"/>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5"/>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5"/>
            <a:ext cx="6938009" cy="11308715"/>
          </a:xfrm>
          <a:custGeom>
            <a:rect b="b" l="l" r="r" t="t"/>
            <a:pathLst>
              <a:path extrusionOk="0" h="11308715" w="6938009">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 name="Google Shape;7;p1"/>
          <p:cNvPicPr preferRelativeResize="0"/>
          <p:nvPr/>
        </p:nvPicPr>
        <p:blipFill rotWithShape="1">
          <a:blip r:embed="rId1">
            <a:alphaModFix/>
          </a:blip>
          <a:srcRect b="0" l="0" r="0" t="0"/>
          <a:stretch/>
        </p:blipFill>
        <p:spPr>
          <a:xfrm>
            <a:off x="623019" y="9357636"/>
            <a:ext cx="3994636" cy="1215072"/>
          </a:xfrm>
          <a:prstGeom prst="rect">
            <a:avLst/>
          </a:prstGeom>
          <a:noFill/>
          <a:ln>
            <a:noFill/>
          </a:ln>
        </p:spPr>
      </p:pic>
      <p:sp>
        <p:nvSpPr>
          <p:cNvPr id="8" name="Google Shape;8;p1"/>
          <p:cNvSpPr txBox="1"/>
          <p:nvPr>
            <p:ph type="title"/>
          </p:nvPr>
        </p:nvSpPr>
        <p:spPr>
          <a:xfrm>
            <a:off x="610317" y="626011"/>
            <a:ext cx="4910455" cy="232918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1" i="0" sz="8250" u="none" cap="none" strike="noStrike">
                <a:solidFill>
                  <a:srgbClr val="0071B5"/>
                </a:solidFill>
                <a:latin typeface="Poppins Black"/>
                <a:ea typeface="Poppins Black"/>
                <a:cs typeface="Poppins Black"/>
                <a:sym typeface="Poppins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1"/>
          <p:cNvSpPr txBox="1"/>
          <p:nvPr>
            <p:ph idx="1" type="body"/>
          </p:nvPr>
        </p:nvSpPr>
        <p:spPr>
          <a:xfrm>
            <a:off x="1005205" y="2601150"/>
            <a:ext cx="18093690" cy="7464171"/>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0" name="Google Shape;10;p1"/>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png"/><Relationship Id="rId4" Type="http://schemas.openxmlformats.org/officeDocument/2006/relationships/image" Target="../media/image13.png"/><Relationship Id="rId11" Type="http://schemas.openxmlformats.org/officeDocument/2006/relationships/image" Target="../media/image12.png"/><Relationship Id="rId10" Type="http://schemas.openxmlformats.org/officeDocument/2006/relationships/image" Target="../media/image9.png"/><Relationship Id="rId9" Type="http://schemas.openxmlformats.org/officeDocument/2006/relationships/image" Target="../media/image11.png"/><Relationship Id="rId5" Type="http://schemas.openxmlformats.org/officeDocument/2006/relationships/image" Target="../media/image2.png"/><Relationship Id="rId6" Type="http://schemas.openxmlformats.org/officeDocument/2006/relationships/image" Target="../media/image16.png"/><Relationship Id="rId7" Type="http://schemas.openxmlformats.org/officeDocument/2006/relationships/image" Target="../media/image4.png"/><Relationship Id="rId8"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22.png"/><Relationship Id="rId5"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2.png"/><Relationship Id="rId4" Type="http://schemas.openxmlformats.org/officeDocument/2006/relationships/image" Target="../media/image14.png"/><Relationship Id="rId5"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7.png"/><Relationship Id="rId4" Type="http://schemas.openxmlformats.org/officeDocument/2006/relationships/image" Target="../media/image22.png"/><Relationship Id="rId5"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 name="Shape 38"/>
        <p:cNvGrpSpPr/>
        <p:nvPr/>
      </p:nvGrpSpPr>
      <p:grpSpPr>
        <a:xfrm>
          <a:off x="0" y="0"/>
          <a:ext cx="0" cy="0"/>
          <a:chOff x="0" y="0"/>
          <a:chExt cx="0" cy="0"/>
        </a:xfrm>
      </p:grpSpPr>
      <p:sp>
        <p:nvSpPr>
          <p:cNvPr id="39" name="Google Shape;39;p6"/>
          <p:cNvSpPr txBox="1"/>
          <p:nvPr/>
        </p:nvSpPr>
        <p:spPr>
          <a:xfrm>
            <a:off x="610316" y="6314727"/>
            <a:ext cx="60585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US" sz="3450" u="none" cap="none" strike="noStrike">
                <a:solidFill>
                  <a:srgbClr val="0071B5"/>
                </a:solidFill>
                <a:latin typeface="Poppins"/>
                <a:ea typeface="Poppins"/>
                <a:cs typeface="Poppins"/>
                <a:sym typeface="Poppins"/>
              </a:rPr>
              <a:t>It’s time to learn new sounds! </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US" sz="3450" u="none" cap="none" strike="noStrike">
                <a:solidFill>
                  <a:srgbClr val="0071B5"/>
                </a:solidFill>
                <a:latin typeface="Poppins"/>
                <a:ea typeface="Poppins"/>
                <a:cs typeface="Poppins"/>
                <a:sym typeface="Poppins"/>
              </a:rPr>
              <a:t>We use the sound rule to help us read!</a:t>
            </a:r>
            <a:endParaRPr b="1" i="0" sz="3450" u="none" cap="none" strike="noStrike">
              <a:solidFill>
                <a:srgbClr val="0071B5"/>
              </a:solidFill>
              <a:latin typeface="Poppins"/>
              <a:ea typeface="Poppins"/>
              <a:cs typeface="Poppins"/>
              <a:sym typeface="Poppins"/>
            </a:endParaRPr>
          </a:p>
        </p:txBody>
      </p:sp>
      <p:sp>
        <p:nvSpPr>
          <p:cNvPr id="40" name="Google Shape;40;p6"/>
          <p:cNvSpPr txBox="1"/>
          <p:nvPr>
            <p:ph type="title"/>
          </p:nvPr>
        </p:nvSpPr>
        <p:spPr>
          <a:xfrm>
            <a:off x="610317" y="626011"/>
            <a:ext cx="6058496"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US"/>
              <a:t>Introduce the sounds</a:t>
            </a:r>
            <a:endParaRPr/>
          </a:p>
        </p:txBody>
      </p:sp>
      <p:grpSp>
        <p:nvGrpSpPr>
          <p:cNvPr id="41" name="Google Shape;41;p6"/>
          <p:cNvGrpSpPr/>
          <p:nvPr/>
        </p:nvGrpSpPr>
        <p:grpSpPr>
          <a:xfrm>
            <a:off x="599448" y="3308558"/>
            <a:ext cx="2489999" cy="2588607"/>
            <a:chOff x="599452" y="3110429"/>
            <a:chExt cx="2680589" cy="2786745"/>
          </a:xfrm>
        </p:grpSpPr>
        <p:sp>
          <p:nvSpPr>
            <p:cNvPr id="42" name="Google Shape;42;p6"/>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3" name="Google Shape;43;p6"/>
            <p:cNvPicPr preferRelativeResize="0"/>
            <p:nvPr/>
          </p:nvPicPr>
          <p:blipFill rotWithShape="1">
            <a:blip r:embed="rId3">
              <a:alphaModFix/>
            </a:blip>
            <a:srcRect b="0" l="0" r="0" t="0"/>
            <a:stretch/>
          </p:blipFill>
          <p:spPr>
            <a:xfrm>
              <a:off x="1219191" y="3110429"/>
              <a:ext cx="1442294" cy="2697122"/>
            </a:xfrm>
            <a:prstGeom prst="rect">
              <a:avLst/>
            </a:prstGeom>
            <a:noFill/>
            <a:ln>
              <a:noFill/>
            </a:ln>
          </p:spPr>
        </p:pic>
        <p:sp>
          <p:nvSpPr>
            <p:cNvPr id="44" name="Google Shape;44;p6"/>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6"/>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46" name="Google Shape;46;p6"/>
          <p:cNvPicPr preferRelativeResize="0"/>
          <p:nvPr/>
        </p:nvPicPr>
        <p:blipFill rotWithShape="1">
          <a:blip r:embed="rId4">
            <a:alphaModFix/>
          </a:blip>
          <a:srcRect b="0" l="0" r="0" t="0"/>
          <a:stretch/>
        </p:blipFill>
        <p:spPr>
          <a:xfrm>
            <a:off x="11602681" y="2664046"/>
            <a:ext cx="3652641" cy="3618758"/>
          </a:xfrm>
          <a:prstGeom prst="rect">
            <a:avLst/>
          </a:prstGeom>
          <a:noFill/>
          <a:ln>
            <a:noFill/>
          </a:ln>
        </p:spPr>
      </p:pic>
      <p:pic>
        <p:nvPicPr>
          <p:cNvPr id="47" name="Google Shape;47;p6"/>
          <p:cNvPicPr preferRelativeResize="0"/>
          <p:nvPr/>
        </p:nvPicPr>
        <p:blipFill rotWithShape="1">
          <a:blip r:embed="rId5">
            <a:alphaModFix/>
          </a:blip>
          <a:srcRect b="514" l="0" r="0" t="514"/>
          <a:stretch/>
        </p:blipFill>
        <p:spPr>
          <a:xfrm>
            <a:off x="14426077" y="6688634"/>
            <a:ext cx="3652641" cy="3621105"/>
          </a:xfrm>
          <a:prstGeom prst="rect">
            <a:avLst/>
          </a:prstGeom>
          <a:noFill/>
          <a:ln>
            <a:noFill/>
          </a:ln>
        </p:spPr>
      </p:pic>
      <p:pic>
        <p:nvPicPr>
          <p:cNvPr id="48" name="Google Shape;48;p6"/>
          <p:cNvPicPr preferRelativeResize="0"/>
          <p:nvPr/>
        </p:nvPicPr>
        <p:blipFill rotWithShape="1">
          <a:blip r:embed="rId6">
            <a:alphaModFix/>
          </a:blip>
          <a:srcRect b="0" l="0" r="0" t="0"/>
          <a:stretch/>
        </p:blipFill>
        <p:spPr>
          <a:xfrm>
            <a:off x="15570725" y="2662883"/>
            <a:ext cx="3724665" cy="3621126"/>
          </a:xfrm>
          <a:prstGeom prst="rect">
            <a:avLst/>
          </a:prstGeom>
          <a:noFill/>
          <a:ln>
            <a:noFill/>
          </a:ln>
        </p:spPr>
      </p:pic>
      <p:pic>
        <p:nvPicPr>
          <p:cNvPr id="49" name="Google Shape;49;p6"/>
          <p:cNvPicPr preferRelativeResize="0"/>
          <p:nvPr/>
        </p:nvPicPr>
        <p:blipFill rotWithShape="1">
          <a:blip r:embed="rId7">
            <a:alphaModFix/>
          </a:blip>
          <a:srcRect b="0" l="0" r="0" t="0"/>
          <a:stretch/>
        </p:blipFill>
        <p:spPr>
          <a:xfrm>
            <a:off x="9195050" y="6714527"/>
            <a:ext cx="3652641" cy="3569368"/>
          </a:xfrm>
          <a:prstGeom prst="rect">
            <a:avLst/>
          </a:prstGeom>
          <a:noFill/>
          <a:ln>
            <a:noFill/>
          </a:ln>
        </p:spPr>
      </p:pic>
      <p:pic>
        <p:nvPicPr>
          <p:cNvPr id="50" name="Google Shape;50;p6"/>
          <p:cNvPicPr preferRelativeResize="0"/>
          <p:nvPr/>
        </p:nvPicPr>
        <p:blipFill rotWithShape="1">
          <a:blip r:embed="rId8">
            <a:alphaModFix/>
          </a:blip>
          <a:srcRect b="0" l="0" r="0" t="0"/>
          <a:stretch/>
        </p:blipFill>
        <p:spPr>
          <a:xfrm>
            <a:off x="7634615" y="2662885"/>
            <a:ext cx="3652641" cy="3621123"/>
          </a:xfrm>
          <a:prstGeom prst="rect">
            <a:avLst/>
          </a:prstGeom>
          <a:noFill/>
          <a:ln>
            <a:noFill/>
          </a:ln>
        </p:spPr>
      </p:pic>
      <p:sp>
        <p:nvSpPr>
          <p:cNvPr id="51" name="Google Shape;51;p6"/>
          <p:cNvSpPr/>
          <p:nvPr/>
        </p:nvSpPr>
        <p:spPr>
          <a:xfrm>
            <a:off x="7891851" y="2856561"/>
            <a:ext cx="3164046" cy="3224657"/>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6"/>
          <p:cNvSpPr/>
          <p:nvPr/>
        </p:nvSpPr>
        <p:spPr>
          <a:xfrm>
            <a:off x="15851041" y="2861118"/>
            <a:ext cx="3164046" cy="3224657"/>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3" name="Google Shape;53;p6"/>
          <p:cNvPicPr preferRelativeResize="0"/>
          <p:nvPr/>
        </p:nvPicPr>
        <p:blipFill rotWithShape="1">
          <a:blip r:embed="rId9">
            <a:alphaModFix/>
          </a:blip>
          <a:srcRect b="0" l="0" r="0" t="0"/>
          <a:stretch/>
        </p:blipFill>
        <p:spPr>
          <a:xfrm>
            <a:off x="8640106" y="2093962"/>
            <a:ext cx="7918096" cy="4093243"/>
          </a:xfrm>
          <a:prstGeom prst="rect">
            <a:avLst/>
          </a:prstGeom>
          <a:noFill/>
          <a:ln>
            <a:noFill/>
          </a:ln>
        </p:spPr>
      </p:pic>
      <p:pic>
        <p:nvPicPr>
          <p:cNvPr id="54" name="Google Shape;54;p6"/>
          <p:cNvPicPr preferRelativeResize="0"/>
          <p:nvPr/>
        </p:nvPicPr>
        <p:blipFill rotWithShape="1">
          <a:blip r:embed="rId10">
            <a:alphaModFix/>
          </a:blip>
          <a:srcRect b="0" l="0" r="0" t="0"/>
          <a:stretch/>
        </p:blipFill>
        <p:spPr>
          <a:xfrm>
            <a:off x="8640106" y="6452575"/>
            <a:ext cx="7918090" cy="4008781"/>
          </a:xfrm>
          <a:prstGeom prst="rect">
            <a:avLst/>
          </a:prstGeom>
          <a:noFill/>
          <a:ln>
            <a:noFill/>
          </a:ln>
        </p:spPr>
      </p:pic>
      <p:pic>
        <p:nvPicPr>
          <p:cNvPr id="55" name="Google Shape;55;p6"/>
          <p:cNvPicPr preferRelativeResize="0"/>
          <p:nvPr/>
        </p:nvPicPr>
        <p:blipFill rotWithShape="1">
          <a:blip r:embed="rId11">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
                                        </p:tgtEl>
                                        <p:attrNameLst>
                                          <p:attrName>style.visibility</p:attrName>
                                        </p:attrNameLst>
                                      </p:cBhvr>
                                      <p:to>
                                        <p:strVal val="visible"/>
                                      </p:to>
                                    </p:set>
                                    <p:animEffect filter="fade" transition="in">
                                      <p:cBhvr>
                                        <p:cTn dur="1000"/>
                                        <p:tgtEl>
                                          <p:spTgt spid="50"/>
                                        </p:tgtEl>
                                      </p:cBhvr>
                                    </p:animEffect>
                                  </p:childTnLst>
                                </p:cTn>
                              </p:par>
                              <p:par>
                                <p:cTn fill="hold" nodeType="withEffect" presetClass="entr" presetID="10" presetSubtype="0">
                                  <p:stCondLst>
                                    <p:cond delay="0"/>
                                  </p:stCondLst>
                                  <p:childTnLst>
                                    <p:set>
                                      <p:cBhvr>
                                        <p:cTn dur="1" fill="hold">
                                          <p:stCondLst>
                                            <p:cond delay="0"/>
                                          </p:stCondLst>
                                        </p:cTn>
                                        <p:tgtEl>
                                          <p:spTgt spid="46"/>
                                        </p:tgtEl>
                                        <p:attrNameLst>
                                          <p:attrName>style.visibility</p:attrName>
                                        </p:attrNameLst>
                                      </p:cBhvr>
                                      <p:to>
                                        <p:strVal val="visible"/>
                                      </p:to>
                                    </p:set>
                                    <p:animEffect filter="fade" transition="in">
                                      <p:cBhvr>
                                        <p:cTn dur="1000"/>
                                        <p:tgtEl>
                                          <p:spTgt spid="46"/>
                                        </p:tgtEl>
                                      </p:cBhvr>
                                    </p:animEffect>
                                  </p:childTnLst>
                                </p:cTn>
                              </p:par>
                              <p:par>
                                <p:cTn fill="hold" nodeType="withEffect" presetClass="entr" presetID="10" presetSubtype="0">
                                  <p:stCondLst>
                                    <p:cond delay="0"/>
                                  </p:stCondLst>
                                  <p:childTnLst>
                                    <p:set>
                                      <p:cBhvr>
                                        <p:cTn dur="1" fill="hold">
                                          <p:stCondLst>
                                            <p:cond delay="0"/>
                                          </p:stCondLst>
                                        </p:cTn>
                                        <p:tgtEl>
                                          <p:spTgt spid="48"/>
                                        </p:tgtEl>
                                        <p:attrNameLst>
                                          <p:attrName>style.visibility</p:attrName>
                                        </p:attrNameLst>
                                      </p:cBhvr>
                                      <p:to>
                                        <p:strVal val="visible"/>
                                      </p:to>
                                    </p:set>
                                    <p:animEffect filter="fade" transition="in">
                                      <p:cBhvr>
                                        <p:cTn dur="1000"/>
                                        <p:tgtEl>
                                          <p:spTgt spid="48"/>
                                        </p:tgtEl>
                                      </p:cBhvr>
                                    </p:animEffect>
                                  </p:childTnLst>
                                </p:cTn>
                              </p:par>
                              <p:par>
                                <p:cTn fill="hold" nodeType="withEffect" presetClass="entr" presetID="10" presetSubtype="0">
                                  <p:stCondLst>
                                    <p:cond delay="0"/>
                                  </p:stCondLst>
                                  <p:childTnLst>
                                    <p:set>
                                      <p:cBhvr>
                                        <p:cTn dur="1" fill="hold">
                                          <p:stCondLst>
                                            <p:cond delay="0"/>
                                          </p:stCondLst>
                                        </p:cTn>
                                        <p:tgtEl>
                                          <p:spTgt spid="49"/>
                                        </p:tgtEl>
                                        <p:attrNameLst>
                                          <p:attrName>style.visibility</p:attrName>
                                        </p:attrNameLst>
                                      </p:cBhvr>
                                      <p:to>
                                        <p:strVal val="visible"/>
                                      </p:to>
                                    </p:set>
                                    <p:animEffect filter="fade" transition="in">
                                      <p:cBhvr>
                                        <p:cTn dur="1000"/>
                                        <p:tgtEl>
                                          <p:spTgt spid="49"/>
                                        </p:tgtEl>
                                      </p:cBhvr>
                                    </p:animEffect>
                                  </p:childTnLst>
                                </p:cTn>
                              </p:par>
                              <p:par>
                                <p:cTn fill="hold" nodeType="withEffect" presetClass="entr" presetID="10" presetSubtype="0">
                                  <p:stCondLst>
                                    <p:cond delay="0"/>
                                  </p:stCondLst>
                                  <p:childTnLst>
                                    <p:set>
                                      <p:cBhvr>
                                        <p:cTn dur="1" fill="hold">
                                          <p:stCondLst>
                                            <p:cond delay="0"/>
                                          </p:stCondLst>
                                        </p:cTn>
                                        <p:tgtEl>
                                          <p:spTgt spid="47"/>
                                        </p:tgtEl>
                                        <p:attrNameLst>
                                          <p:attrName>style.visibility</p:attrName>
                                        </p:attrNameLst>
                                      </p:cBhvr>
                                      <p:to>
                                        <p:strVal val="visible"/>
                                      </p:to>
                                    </p:set>
                                    <p:animEffect filter="fade" transition="in">
                                      <p:cBhvr>
                                        <p:cTn dur="1000"/>
                                        <p:tgtEl>
                                          <p:spTgt spid="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
                                        </p:tgtEl>
                                        <p:attrNameLst>
                                          <p:attrName>style.visibility</p:attrName>
                                        </p:attrNameLst>
                                      </p:cBhvr>
                                      <p:to>
                                        <p:strVal val="visible"/>
                                      </p:to>
                                    </p:set>
                                    <p:animEffect filter="fade" transition="in">
                                      <p:cBhvr>
                                        <p:cTn dur="1000"/>
                                        <p:tgtEl>
                                          <p:spTgt spid="51"/>
                                        </p:tgtEl>
                                      </p:cBhvr>
                                    </p:animEffect>
                                  </p:childTnLst>
                                </p:cTn>
                              </p:par>
                              <p:par>
                                <p:cTn fill="hold" nodeType="withEffect" presetClass="entr" presetID="10" presetSubtype="0">
                                  <p:stCondLst>
                                    <p:cond delay="0"/>
                                  </p:stCondLst>
                                  <p:childTnLst>
                                    <p:set>
                                      <p:cBhvr>
                                        <p:cTn dur="1" fill="hold">
                                          <p:stCondLst>
                                            <p:cond delay="0"/>
                                          </p:stCondLst>
                                        </p:cTn>
                                        <p:tgtEl>
                                          <p:spTgt spid="52"/>
                                        </p:tgtEl>
                                        <p:attrNameLst>
                                          <p:attrName>style.visibility</p:attrName>
                                        </p:attrNameLst>
                                      </p:cBhvr>
                                      <p:to>
                                        <p:strVal val="visible"/>
                                      </p:to>
                                    </p:set>
                                    <p:animEffect filter="fade" transition="in">
                                      <p:cBhvr>
                                        <p:cTn dur="1000"/>
                                        <p:tgtEl>
                                          <p:spTgt spid="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4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4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4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4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
                                        </p:tgtEl>
                                        <p:attrNameLst>
                                          <p:attrName>style.visibility</p:attrName>
                                        </p:attrNameLst>
                                      </p:cBhvr>
                                      <p:to>
                                        <p:strVal val="visible"/>
                                      </p:to>
                                    </p:set>
                                    <p:animEffect filter="fade" transition="in">
                                      <p:cBhvr>
                                        <p:cTn dur="1000"/>
                                        <p:tgtEl>
                                          <p:spTgt spid="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
                                        </p:tgtEl>
                                        <p:attrNameLst>
                                          <p:attrName>style.visibility</p:attrName>
                                        </p:attrNameLst>
                                      </p:cBhvr>
                                      <p:to>
                                        <p:strVal val="visible"/>
                                      </p:to>
                                    </p:set>
                                    <p:animEffect filter="fade" transition="in">
                                      <p:cBhvr>
                                        <p:cTn dur="1000"/>
                                        <p:tgtEl>
                                          <p:spTgt spid="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7"/>
          <p:cNvSpPr txBox="1"/>
          <p:nvPr>
            <p:ph type="title"/>
          </p:nvPr>
        </p:nvSpPr>
        <p:spPr>
          <a:xfrm>
            <a:off x="610317" y="626011"/>
            <a:ext cx="6216152"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US"/>
              <a:t>Blend </a:t>
            </a:r>
            <a:br>
              <a:rPr lang="en-US"/>
            </a:br>
            <a:r>
              <a:rPr lang="en-US"/>
              <a:t>the sounds</a:t>
            </a:r>
            <a:endParaRPr/>
          </a:p>
        </p:txBody>
      </p:sp>
      <p:sp>
        <p:nvSpPr>
          <p:cNvPr id="61" name="Google Shape;61;p7"/>
          <p:cNvSpPr txBox="1"/>
          <p:nvPr/>
        </p:nvSpPr>
        <p:spPr>
          <a:xfrm>
            <a:off x="610316" y="5924331"/>
            <a:ext cx="5979669" cy="3199574"/>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US" sz="3450" u="none" cap="none" strike="noStrike">
                <a:solidFill>
                  <a:srgbClr val="0071B5"/>
                </a:solidFill>
                <a:latin typeface="Poppins"/>
                <a:ea typeface="Poppins"/>
                <a:cs typeface="Poppins"/>
                <a:sym typeface="Poppins"/>
              </a:rPr>
              <a:t>It’s time to blend the sounds!</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US" sz="3450" u="none" cap="none" strike="noStrike">
                <a:solidFill>
                  <a:srgbClr val="0071B5"/>
                </a:solidFill>
                <a:latin typeface="Poppins"/>
                <a:ea typeface="Poppins"/>
                <a:cs typeface="Poppins"/>
                <a:sym typeface="Poppins"/>
              </a:rPr>
              <a:t>It’s time to blend the sounds to help us read </a:t>
            </a:r>
            <a:br>
              <a:rPr b="1" i="0" lang="en-US" sz="3450" u="none" cap="none" strike="noStrike">
                <a:solidFill>
                  <a:srgbClr val="0071B5"/>
                </a:solidFill>
                <a:latin typeface="Poppins"/>
                <a:ea typeface="Poppins"/>
                <a:cs typeface="Poppins"/>
                <a:sym typeface="Poppins"/>
              </a:rPr>
            </a:br>
            <a:r>
              <a:rPr b="1" i="0" lang="en-US" sz="3450" u="none" cap="none" strike="noStrike">
                <a:solidFill>
                  <a:srgbClr val="0071B5"/>
                </a:solidFill>
                <a:latin typeface="Poppins"/>
                <a:ea typeface="Poppins"/>
                <a:cs typeface="Poppins"/>
                <a:sym typeface="Poppins"/>
              </a:rPr>
              <a:t>the words smoothly!</a:t>
            </a:r>
            <a:endParaRPr b="0" i="0" sz="1400" u="none" cap="none" strike="noStrike">
              <a:solidFill>
                <a:srgbClr val="000000"/>
              </a:solidFill>
              <a:latin typeface="Arial"/>
              <a:ea typeface="Arial"/>
              <a:cs typeface="Arial"/>
              <a:sym typeface="Arial"/>
            </a:endParaRPr>
          </a:p>
        </p:txBody>
      </p:sp>
      <p:pic>
        <p:nvPicPr>
          <p:cNvPr id="62" name="Google Shape;62;p7"/>
          <p:cNvPicPr preferRelativeResize="0"/>
          <p:nvPr/>
        </p:nvPicPr>
        <p:blipFill rotWithShape="1">
          <a:blip r:embed="rId3">
            <a:alphaModFix/>
          </a:blip>
          <a:srcRect b="0" l="0" r="0" t="0"/>
          <a:stretch/>
        </p:blipFill>
        <p:spPr>
          <a:xfrm rot="5400000">
            <a:off x="7537193" y="1980997"/>
            <a:ext cx="10083318" cy="7347357"/>
          </a:xfrm>
          <a:prstGeom prst="rect">
            <a:avLst/>
          </a:prstGeom>
          <a:noFill/>
          <a:ln>
            <a:noFill/>
          </a:ln>
        </p:spPr>
      </p:pic>
      <p:sp>
        <p:nvSpPr>
          <p:cNvPr id="63" name="Google Shape;63;p7"/>
          <p:cNvSpPr txBox="1"/>
          <p:nvPr/>
        </p:nvSpPr>
        <p:spPr>
          <a:xfrm>
            <a:off x="10381307" y="2011407"/>
            <a:ext cx="4395083" cy="2332189"/>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0"/>
              <a:buFont typeface="Arial"/>
              <a:buNone/>
            </a:pPr>
            <a:r>
              <a:rPr b="1" i="0" lang="en-US" sz="15000" u="none" cap="none" strike="noStrike">
                <a:solidFill>
                  <a:schemeClr val="lt1"/>
                </a:solidFill>
                <a:latin typeface="Poppins"/>
                <a:ea typeface="Poppins"/>
                <a:cs typeface="Poppins"/>
                <a:sym typeface="Poppins"/>
              </a:rPr>
              <a:t>A</a:t>
            </a:r>
            <a:endParaRPr b="1" i="0" sz="15000" u="none" cap="none" strike="noStrike">
              <a:solidFill>
                <a:schemeClr val="lt1"/>
              </a:solidFill>
              <a:latin typeface="Poppins"/>
              <a:ea typeface="Poppins"/>
              <a:cs typeface="Poppins"/>
              <a:sym typeface="Poppins"/>
            </a:endParaRPr>
          </a:p>
        </p:txBody>
      </p:sp>
      <p:sp>
        <p:nvSpPr>
          <p:cNvPr id="64" name="Google Shape;64;p7"/>
          <p:cNvSpPr txBox="1"/>
          <p:nvPr/>
        </p:nvSpPr>
        <p:spPr>
          <a:xfrm>
            <a:off x="9648854" y="5579636"/>
            <a:ext cx="6093026" cy="2488124"/>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0"/>
              <a:buFont typeface="Arial"/>
              <a:buNone/>
            </a:pPr>
            <a:r>
              <a:rPr b="1" i="0" lang="en-US" sz="15000" u="none" cap="none" strike="noStrike">
                <a:solidFill>
                  <a:schemeClr val="lt1"/>
                </a:solidFill>
                <a:latin typeface="Poppins"/>
                <a:ea typeface="Poppins"/>
                <a:cs typeface="Poppins"/>
                <a:sym typeface="Poppins"/>
              </a:rPr>
              <a:t>I</a:t>
            </a:r>
            <a:endParaRPr b="1" i="0" sz="15000" u="none" cap="none" strike="noStrike">
              <a:solidFill>
                <a:schemeClr val="lt1"/>
              </a:solidFill>
              <a:latin typeface="Poppins"/>
              <a:ea typeface="Poppins"/>
              <a:cs typeface="Poppins"/>
              <a:sym typeface="Poppins"/>
            </a:endParaRPr>
          </a:p>
        </p:txBody>
      </p:sp>
      <p:sp>
        <p:nvSpPr>
          <p:cNvPr id="65" name="Google Shape;65;p7"/>
          <p:cNvSpPr/>
          <p:nvPr/>
        </p:nvSpPr>
        <p:spPr>
          <a:xfrm>
            <a:off x="12290776" y="4073950"/>
            <a:ext cx="576087" cy="360948"/>
          </a:xfrm>
          <a:prstGeom prst="rightArrow">
            <a:avLst>
              <a:gd fmla="val 50000" name="adj1"/>
              <a:gd fmla="val 50000" name="adj2"/>
            </a:avLst>
          </a:prstGeom>
          <a:solidFill>
            <a:srgbClr val="EDC31B"/>
          </a:solidFill>
          <a:ln cap="flat" cmpd="sng" w="9525">
            <a:solidFill>
              <a:srgbClr val="666666"/>
            </a:solidFill>
            <a:prstDash val="solid"/>
            <a:round/>
            <a:headEnd len="sm" w="sm" type="none"/>
            <a:tailEnd len="sm" w="sm" type="none"/>
          </a:ln>
          <a:effectLst>
            <a:outerShdw blurRad="28575" rotWithShape="0" algn="bl" dir="5400000" dist="19050">
              <a:schemeClr val="dk1"/>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7"/>
          <p:cNvSpPr/>
          <p:nvPr/>
        </p:nvSpPr>
        <p:spPr>
          <a:xfrm>
            <a:off x="12407286" y="8067720"/>
            <a:ext cx="576087" cy="360948"/>
          </a:xfrm>
          <a:prstGeom prst="rightArrow">
            <a:avLst>
              <a:gd fmla="val 50000" name="adj1"/>
              <a:gd fmla="val 50000" name="adj2"/>
            </a:avLst>
          </a:prstGeom>
          <a:solidFill>
            <a:srgbClr val="EDC31B"/>
          </a:solidFill>
          <a:ln cap="flat" cmpd="sng" w="9525">
            <a:solidFill>
              <a:srgbClr val="666666"/>
            </a:solidFill>
            <a:prstDash val="solid"/>
            <a:round/>
            <a:headEnd len="sm" w="sm" type="none"/>
            <a:tailEnd len="sm" w="sm" type="none"/>
          </a:ln>
          <a:effectLst>
            <a:outerShdw blurRad="28575" rotWithShape="0" algn="bl" dir="5400000" dist="19050">
              <a:schemeClr val="dk1"/>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7"/>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US"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68" name="Google Shape;68;p7"/>
          <p:cNvPicPr preferRelativeResize="0"/>
          <p:nvPr/>
        </p:nvPicPr>
        <p:blipFill rotWithShape="1">
          <a:blip r:embed="rId4">
            <a:alphaModFix/>
          </a:blip>
          <a:srcRect b="0" l="0" r="0" t="0"/>
          <a:stretch/>
        </p:blipFill>
        <p:spPr>
          <a:xfrm>
            <a:off x="17653913" y="312775"/>
            <a:ext cx="1821934" cy="1567072"/>
          </a:xfrm>
          <a:prstGeom prst="rect">
            <a:avLst/>
          </a:prstGeom>
          <a:noFill/>
          <a:ln>
            <a:noFill/>
          </a:ln>
        </p:spPr>
      </p:pic>
      <p:pic>
        <p:nvPicPr>
          <p:cNvPr id="69" name="Google Shape;69;p7"/>
          <p:cNvPicPr preferRelativeResize="0"/>
          <p:nvPr/>
        </p:nvPicPr>
        <p:blipFill rotWithShape="1">
          <a:blip r:embed="rId5">
            <a:alphaModFix/>
          </a:blip>
          <a:srcRect b="0" l="0" r="0" t="0"/>
          <a:stretch/>
        </p:blipFill>
        <p:spPr>
          <a:xfrm>
            <a:off x="610315" y="3236871"/>
            <a:ext cx="2781813" cy="235671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
                                        </p:tgtEl>
                                        <p:attrNameLst>
                                          <p:attrName>style.visibility</p:attrName>
                                        </p:attrNameLst>
                                      </p:cBhvr>
                                      <p:to>
                                        <p:strVal val="visible"/>
                                      </p:to>
                                    </p:set>
                                    <p:animEffect filter="fade" transition="in">
                                      <p:cBhvr>
                                        <p:cTn dur="1000"/>
                                        <p:tgtEl>
                                          <p:spTgt spid="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6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
                                        </p:tgtEl>
                                        <p:attrNameLst>
                                          <p:attrName>style.visibility</p:attrName>
                                        </p:attrNameLst>
                                      </p:cBhvr>
                                      <p:to>
                                        <p:strVal val="visible"/>
                                      </p:to>
                                    </p:set>
                                    <p:animEffect filter="fade" transition="in">
                                      <p:cBhvr>
                                        <p:cTn dur="1000"/>
                                        <p:tgtEl>
                                          <p:spTgt spid="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6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8"/>
          <p:cNvSpPr txBox="1"/>
          <p:nvPr>
            <p:ph type="title"/>
          </p:nvPr>
        </p:nvSpPr>
        <p:spPr>
          <a:xfrm>
            <a:off x="610316" y="626011"/>
            <a:ext cx="6288801"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US"/>
              <a:t>Read </a:t>
            </a:r>
            <a:br>
              <a:rPr lang="en-US"/>
            </a:br>
            <a:r>
              <a:rPr lang="en-US"/>
              <a:t>the words</a:t>
            </a:r>
            <a:endParaRPr/>
          </a:p>
        </p:txBody>
      </p:sp>
      <p:sp>
        <p:nvSpPr>
          <p:cNvPr id="75" name="Google Shape;75;p8"/>
          <p:cNvSpPr txBox="1"/>
          <p:nvPr/>
        </p:nvSpPr>
        <p:spPr>
          <a:xfrm>
            <a:off x="610316" y="6129542"/>
            <a:ext cx="6042732" cy="2668659"/>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US" sz="3450" u="none" cap="none" strike="noStrike">
                <a:solidFill>
                  <a:srgbClr val="0071B5"/>
                </a:solidFill>
                <a:latin typeface="Poppins"/>
                <a:ea typeface="Poppins"/>
                <a:cs typeface="Poppins"/>
                <a:sym typeface="Poppins"/>
              </a:rPr>
              <a:t>It’s time to read the words!</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US" sz="3450" u="none" cap="none" strike="noStrike">
                <a:solidFill>
                  <a:srgbClr val="0071B5"/>
                </a:solidFill>
                <a:latin typeface="Poppins"/>
                <a:ea typeface="Poppins"/>
                <a:cs typeface="Poppins"/>
                <a:sym typeface="Poppins"/>
              </a:rPr>
              <a:t>It’s time to read the words, so we can read smoothly, like we are speaking!</a:t>
            </a:r>
            <a:endParaRPr b="0" i="0" sz="1400" u="none" cap="none" strike="noStrike">
              <a:solidFill>
                <a:srgbClr val="000000"/>
              </a:solidFill>
              <a:latin typeface="Arial"/>
              <a:ea typeface="Arial"/>
              <a:cs typeface="Arial"/>
              <a:sym typeface="Arial"/>
            </a:endParaRPr>
          </a:p>
        </p:txBody>
      </p:sp>
      <p:grpSp>
        <p:nvGrpSpPr>
          <p:cNvPr id="76" name="Google Shape;76;p8"/>
          <p:cNvGrpSpPr/>
          <p:nvPr/>
        </p:nvGrpSpPr>
        <p:grpSpPr>
          <a:xfrm>
            <a:off x="7795509" y="2626676"/>
            <a:ext cx="4043598" cy="2868093"/>
            <a:chOff x="5784675" y="818500"/>
            <a:chExt cx="2737800" cy="1941900"/>
          </a:xfrm>
        </p:grpSpPr>
        <p:sp>
          <p:nvSpPr>
            <p:cNvPr id="77" name="Google Shape;77;p8"/>
            <p:cNvSpPr/>
            <p:nvPr/>
          </p:nvSpPr>
          <p:spPr>
            <a:xfrm>
              <a:off x="5784675" y="818500"/>
              <a:ext cx="2737800" cy="1941900"/>
            </a:xfrm>
            <a:prstGeom prst="rect">
              <a:avLst/>
            </a:prstGeom>
            <a:solidFill>
              <a:srgbClr val="006FB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8"/>
            <p:cNvSpPr/>
            <p:nvPr/>
          </p:nvSpPr>
          <p:spPr>
            <a:xfrm>
              <a:off x="5976525"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0"/>
                <a:buFont typeface="Arial"/>
                <a:buNone/>
              </a:pPr>
              <a:r>
                <a:rPr b="1" i="0" lang="en-US" sz="10000" u="none" cap="none" strike="noStrike">
                  <a:solidFill>
                    <a:srgbClr val="006FB6"/>
                  </a:solidFill>
                  <a:latin typeface="Poppins"/>
                  <a:ea typeface="Poppins"/>
                  <a:cs typeface="Poppins"/>
                  <a:sym typeface="Poppins"/>
                </a:rPr>
                <a:t>A</a:t>
              </a:r>
              <a:endParaRPr b="1" i="0" sz="10000" u="none" cap="none" strike="noStrike">
                <a:solidFill>
                  <a:srgbClr val="006FB6"/>
                </a:solidFill>
                <a:latin typeface="Poppins"/>
                <a:ea typeface="Poppins"/>
                <a:cs typeface="Poppins"/>
                <a:sym typeface="Poppins"/>
              </a:endParaRPr>
            </a:p>
          </p:txBody>
        </p:sp>
      </p:grpSp>
      <p:grpSp>
        <p:nvGrpSpPr>
          <p:cNvPr id="79" name="Google Shape;79;p8"/>
          <p:cNvGrpSpPr/>
          <p:nvPr/>
        </p:nvGrpSpPr>
        <p:grpSpPr>
          <a:xfrm>
            <a:off x="13719229" y="2626676"/>
            <a:ext cx="4043598" cy="2868093"/>
            <a:chOff x="5784675" y="818500"/>
            <a:chExt cx="2737800" cy="1941900"/>
          </a:xfrm>
        </p:grpSpPr>
        <p:sp>
          <p:nvSpPr>
            <p:cNvPr id="80" name="Google Shape;80;p8"/>
            <p:cNvSpPr/>
            <p:nvPr/>
          </p:nvSpPr>
          <p:spPr>
            <a:xfrm>
              <a:off x="5784675" y="818500"/>
              <a:ext cx="2737800" cy="1941900"/>
            </a:xfrm>
            <a:prstGeom prst="rect">
              <a:avLst/>
            </a:prstGeom>
            <a:solidFill>
              <a:srgbClr val="006FB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8"/>
            <p:cNvSpPr/>
            <p:nvPr/>
          </p:nvSpPr>
          <p:spPr>
            <a:xfrm>
              <a:off x="5976525"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0"/>
                <a:buFont typeface="Arial"/>
                <a:buNone/>
              </a:pPr>
              <a:r>
                <a:rPr b="1" i="0" lang="en-US" sz="10000" u="none" cap="none" strike="noStrike">
                  <a:solidFill>
                    <a:srgbClr val="006FB6"/>
                  </a:solidFill>
                  <a:latin typeface="Poppins"/>
                  <a:ea typeface="Poppins"/>
                  <a:cs typeface="Poppins"/>
                  <a:sym typeface="Poppins"/>
                </a:rPr>
                <a:t>I</a:t>
              </a:r>
              <a:endParaRPr b="1" i="0" sz="10000" u="none" cap="none" strike="noStrike">
                <a:solidFill>
                  <a:srgbClr val="006FB6"/>
                </a:solidFill>
                <a:latin typeface="Poppins"/>
                <a:ea typeface="Poppins"/>
                <a:cs typeface="Poppins"/>
                <a:sym typeface="Poppins"/>
              </a:endParaRPr>
            </a:p>
          </p:txBody>
        </p:sp>
      </p:grpSp>
      <p:sp>
        <p:nvSpPr>
          <p:cNvPr id="82" name="Google Shape;82;p8"/>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US"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83" name="Google Shape;83;p8"/>
          <p:cNvPicPr preferRelativeResize="0"/>
          <p:nvPr/>
        </p:nvPicPr>
        <p:blipFill rotWithShape="1">
          <a:blip r:embed="rId3">
            <a:alphaModFix/>
          </a:blip>
          <a:srcRect b="0" l="0" r="0" t="0"/>
          <a:stretch/>
        </p:blipFill>
        <p:spPr>
          <a:xfrm>
            <a:off x="17653913" y="312775"/>
            <a:ext cx="1821934" cy="1567072"/>
          </a:xfrm>
          <a:prstGeom prst="rect">
            <a:avLst/>
          </a:prstGeom>
          <a:noFill/>
          <a:ln>
            <a:noFill/>
          </a:ln>
        </p:spPr>
      </p:pic>
      <p:pic>
        <p:nvPicPr>
          <p:cNvPr id="84" name="Google Shape;84;p8"/>
          <p:cNvPicPr preferRelativeResize="0"/>
          <p:nvPr/>
        </p:nvPicPr>
        <p:blipFill rotWithShape="1">
          <a:blip r:embed="rId4">
            <a:alphaModFix/>
          </a:blip>
          <a:srcRect b="0" l="0" r="0" t="0"/>
          <a:stretch/>
        </p:blipFill>
        <p:spPr>
          <a:xfrm>
            <a:off x="624650" y="3237450"/>
            <a:ext cx="2781801" cy="2364399"/>
          </a:xfrm>
          <a:prstGeom prst="rect">
            <a:avLst/>
          </a:prstGeom>
          <a:noFill/>
          <a:ln>
            <a:noFill/>
          </a:ln>
        </p:spPr>
      </p:pic>
      <p:pic>
        <p:nvPicPr>
          <p:cNvPr id="85" name="Google Shape;85;p8"/>
          <p:cNvPicPr preferRelativeResize="0"/>
          <p:nvPr/>
        </p:nvPicPr>
        <p:blipFill rotWithShape="1">
          <a:blip r:embed="rId5">
            <a:alphaModFix/>
          </a:blip>
          <a:srcRect b="0" l="0" r="0" t="0"/>
          <a:stretch/>
        </p:blipFill>
        <p:spPr>
          <a:xfrm>
            <a:off x="15478775" y="8810450"/>
            <a:ext cx="2284477" cy="165096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1000"/>
                                        <p:tgtEl>
                                          <p:spTgt spid="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6"/>
                                        </p:tgtEl>
                                        <p:attrNameLst>
                                          <p:attrName>style.visibility</p:attrName>
                                        </p:attrNameLst>
                                      </p:cBhvr>
                                      <p:to>
                                        <p:strVal val="visible"/>
                                      </p:to>
                                    </p:set>
                                    <p:anim calcmode="lin" valueType="num">
                                      <p:cBhvr additive="base">
                                        <p:cTn dur="1000"/>
                                        <p:tgtEl>
                                          <p:spTgt spid="76"/>
                                        </p:tgtEl>
                                        <p:attrNameLst>
                                          <p:attrName>ppt_w</p:attrName>
                                        </p:attrNameLst>
                                      </p:cBhvr>
                                      <p:tavLst>
                                        <p:tav fmla="" tm="0">
                                          <p:val>
                                            <p:strVal val="0"/>
                                          </p:val>
                                        </p:tav>
                                        <p:tav fmla="" tm="100000">
                                          <p:val>
                                            <p:strVal val="#ppt_w"/>
                                          </p:val>
                                        </p:tav>
                                      </p:tavLst>
                                    </p:anim>
                                    <p:anim calcmode="lin" valueType="num">
                                      <p:cBhvr additive="base">
                                        <p:cTn dur="1000"/>
                                        <p:tgtEl>
                                          <p:spTgt spid="7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9"/>
                                        </p:tgtEl>
                                        <p:attrNameLst>
                                          <p:attrName>style.visibility</p:attrName>
                                        </p:attrNameLst>
                                      </p:cBhvr>
                                      <p:to>
                                        <p:strVal val="visible"/>
                                      </p:to>
                                    </p:set>
                                    <p:anim calcmode="lin" valueType="num">
                                      <p:cBhvr additive="base">
                                        <p:cTn dur="1000"/>
                                        <p:tgtEl>
                                          <p:spTgt spid="79"/>
                                        </p:tgtEl>
                                        <p:attrNameLst>
                                          <p:attrName>ppt_w</p:attrName>
                                        </p:attrNameLst>
                                      </p:cBhvr>
                                      <p:tavLst>
                                        <p:tav fmla="" tm="0">
                                          <p:val>
                                            <p:strVal val="0"/>
                                          </p:val>
                                        </p:tav>
                                        <p:tav fmla="" tm="100000">
                                          <p:val>
                                            <p:strVal val="#ppt_w"/>
                                          </p:val>
                                        </p:tav>
                                      </p:tavLst>
                                    </p:anim>
                                    <p:anim calcmode="lin" valueType="num">
                                      <p:cBhvr additive="base">
                                        <p:cTn dur="1000"/>
                                        <p:tgtEl>
                                          <p:spTgt spid="7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9"/>
          <p:cNvSpPr txBox="1"/>
          <p:nvPr>
            <p:ph type="title"/>
          </p:nvPr>
        </p:nvSpPr>
        <p:spPr>
          <a:xfrm>
            <a:off x="610317" y="626011"/>
            <a:ext cx="5635500"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US"/>
              <a:t>Decode </a:t>
            </a:r>
            <a:br>
              <a:rPr lang="en-US"/>
            </a:br>
            <a:r>
              <a:rPr lang="en-US"/>
              <a:t>the words</a:t>
            </a:r>
            <a:endParaRPr/>
          </a:p>
        </p:txBody>
      </p:sp>
      <p:sp>
        <p:nvSpPr>
          <p:cNvPr id="91" name="Google Shape;91;p9"/>
          <p:cNvSpPr txBox="1"/>
          <p:nvPr/>
        </p:nvSpPr>
        <p:spPr>
          <a:xfrm>
            <a:off x="610316" y="5971887"/>
            <a:ext cx="5806249" cy="3199574"/>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US" sz="3450" u="none" cap="none" strike="noStrike">
                <a:solidFill>
                  <a:srgbClr val="0071B5"/>
                </a:solidFill>
                <a:latin typeface="Poppins"/>
                <a:ea typeface="Poppins"/>
                <a:cs typeface="Poppins"/>
                <a:sym typeface="Poppins"/>
              </a:rPr>
              <a:t>It’s time to decode the sounds in the word!</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US" sz="3450" u="none" cap="none" strike="noStrike">
                <a:solidFill>
                  <a:srgbClr val="0071B5"/>
                </a:solidFill>
                <a:latin typeface="Poppins"/>
                <a:ea typeface="Poppins"/>
                <a:cs typeface="Poppins"/>
                <a:sym typeface="Poppins"/>
              </a:rPr>
              <a:t>It’s time to decode the sounds in the words so we can read the words!</a:t>
            </a:r>
            <a:endParaRPr b="1" i="0" sz="3450" u="none" cap="none" strike="noStrike">
              <a:solidFill>
                <a:srgbClr val="0071B5"/>
              </a:solidFill>
              <a:latin typeface="Poppins"/>
              <a:ea typeface="Poppins"/>
              <a:cs typeface="Poppins"/>
              <a:sym typeface="Poppins"/>
            </a:endParaRPr>
          </a:p>
        </p:txBody>
      </p:sp>
      <p:sp>
        <p:nvSpPr>
          <p:cNvPr id="92" name="Google Shape;92;p9"/>
          <p:cNvSpPr txBox="1"/>
          <p:nvPr/>
        </p:nvSpPr>
        <p:spPr>
          <a:xfrm>
            <a:off x="7587765" y="4090250"/>
            <a:ext cx="10066148" cy="2600712"/>
          </a:xfrm>
          <a:prstGeom prst="rect">
            <a:avLst/>
          </a:prstGeom>
          <a:noFill/>
          <a:ln>
            <a:noFill/>
          </a:ln>
        </p:spPr>
        <p:txBody>
          <a:bodyPr anchorCtr="0" anchor="t" bIns="45700" lIns="91425" spcFirstLastPara="1" rIns="91425" wrap="square" tIns="45700">
            <a:spAutoFit/>
          </a:bodyPr>
          <a:lstStyle/>
          <a:p>
            <a:pPr indent="0" lvl="1" marL="0" marR="0" rtl="0" algn="ctr">
              <a:lnSpc>
                <a:spcPct val="150000"/>
              </a:lnSpc>
              <a:spcBef>
                <a:spcPts val="0"/>
              </a:spcBef>
              <a:spcAft>
                <a:spcPts val="0"/>
              </a:spcAft>
              <a:buClr>
                <a:srgbClr val="000000"/>
              </a:buClr>
              <a:buSzPts val="12000"/>
              <a:buFont typeface="Arial"/>
              <a:buNone/>
            </a:pPr>
            <a:r>
              <a:rPr b="1" i="0" lang="en-US" sz="12000" u="none" cap="none" strike="noStrike">
                <a:solidFill>
                  <a:srgbClr val="006FB6"/>
                </a:solidFill>
                <a:latin typeface="Poppins"/>
                <a:ea typeface="Poppins"/>
                <a:cs typeface="Poppins"/>
                <a:sym typeface="Poppins"/>
              </a:rPr>
              <a:t>A       I</a:t>
            </a:r>
            <a:endParaRPr b="0" i="0" sz="1400" u="none" cap="none" strike="noStrike">
              <a:solidFill>
                <a:srgbClr val="000000"/>
              </a:solidFill>
              <a:latin typeface="Arial"/>
              <a:ea typeface="Arial"/>
              <a:cs typeface="Arial"/>
              <a:sym typeface="Arial"/>
            </a:endParaRPr>
          </a:p>
        </p:txBody>
      </p:sp>
      <p:pic>
        <p:nvPicPr>
          <p:cNvPr id="93" name="Google Shape;93;p9"/>
          <p:cNvPicPr preferRelativeResize="0"/>
          <p:nvPr/>
        </p:nvPicPr>
        <p:blipFill rotWithShape="1">
          <a:blip r:embed="rId3">
            <a:alphaModFix/>
          </a:blip>
          <a:srcRect b="0" l="0" r="0" t="0"/>
          <a:stretch/>
        </p:blipFill>
        <p:spPr>
          <a:xfrm>
            <a:off x="619374" y="3236875"/>
            <a:ext cx="3224603" cy="2332200"/>
          </a:xfrm>
          <a:prstGeom prst="rect">
            <a:avLst/>
          </a:prstGeom>
          <a:noFill/>
          <a:ln>
            <a:noFill/>
          </a:ln>
        </p:spPr>
      </p:pic>
      <p:pic>
        <p:nvPicPr>
          <p:cNvPr id="94" name="Google Shape;94;p9"/>
          <p:cNvPicPr preferRelativeResize="0"/>
          <p:nvPr/>
        </p:nvPicPr>
        <p:blipFill rotWithShape="1">
          <a:blip r:embed="rId4">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2"/>
                                        </p:tgtEl>
                                        <p:attrNameLst>
                                          <p:attrName>style.visibility</p:attrName>
                                        </p:attrNameLst>
                                      </p:cBhvr>
                                      <p:to>
                                        <p:strVal val="visible"/>
                                      </p:to>
                                    </p:set>
                                    <p:anim calcmode="lin" valueType="num">
                                      <p:cBhvr additive="base">
                                        <p:cTn dur="1000"/>
                                        <p:tgtEl>
                                          <p:spTgt spid="92"/>
                                        </p:tgtEl>
                                        <p:attrNameLst>
                                          <p:attrName>ppt_w</p:attrName>
                                        </p:attrNameLst>
                                      </p:cBhvr>
                                      <p:tavLst>
                                        <p:tav fmla="" tm="0">
                                          <p:val>
                                            <p:strVal val="0"/>
                                          </p:val>
                                        </p:tav>
                                        <p:tav fmla="" tm="100000">
                                          <p:val>
                                            <p:strVal val="#ppt_w"/>
                                          </p:val>
                                        </p:tav>
                                      </p:tavLst>
                                    </p:anim>
                                    <p:anim calcmode="lin" valueType="num">
                                      <p:cBhvr additive="base">
                                        <p:cTn dur="1000"/>
                                        <p:tgtEl>
                                          <p:spTgt spid="9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1000"/>
                                        <p:tgtEl>
                                          <p:spTgt spid="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0"/>
          <p:cNvSpPr txBox="1"/>
          <p:nvPr>
            <p:ph type="title"/>
          </p:nvPr>
        </p:nvSpPr>
        <p:spPr>
          <a:xfrm>
            <a:off x="610317" y="626011"/>
            <a:ext cx="5806250"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US"/>
              <a:t>Spell </a:t>
            </a:r>
            <a:br>
              <a:rPr lang="en-US"/>
            </a:br>
            <a:r>
              <a:rPr lang="en-US"/>
              <a:t>the words</a:t>
            </a:r>
            <a:endParaRPr/>
          </a:p>
        </p:txBody>
      </p:sp>
      <p:sp>
        <p:nvSpPr>
          <p:cNvPr id="100" name="Google Shape;100;p10"/>
          <p:cNvSpPr txBox="1"/>
          <p:nvPr/>
        </p:nvSpPr>
        <p:spPr>
          <a:xfrm>
            <a:off x="610316" y="6152789"/>
            <a:ext cx="5806250" cy="3199574"/>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US" sz="3450" u="none" cap="none" strike="noStrike">
                <a:solidFill>
                  <a:srgbClr val="0071B5"/>
                </a:solidFill>
                <a:latin typeface="Poppins"/>
                <a:ea typeface="Poppins"/>
                <a:cs typeface="Poppins"/>
                <a:sym typeface="Poppins"/>
              </a:rPr>
              <a:t>It’s time to spell the words! </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US" sz="3450" u="none" cap="none" strike="noStrike">
                <a:solidFill>
                  <a:srgbClr val="0071B5"/>
                </a:solidFill>
                <a:latin typeface="Poppins"/>
                <a:ea typeface="Poppins"/>
                <a:cs typeface="Poppins"/>
                <a:sym typeface="Poppins"/>
              </a:rPr>
              <a:t>It’s time to spell the words to show we understand the rule!</a:t>
            </a:r>
            <a:endParaRPr b="1" i="0" sz="3450" u="none" cap="none" strike="noStrike">
              <a:solidFill>
                <a:srgbClr val="0071B5"/>
              </a:solidFill>
              <a:latin typeface="Poppins"/>
              <a:ea typeface="Poppins"/>
              <a:cs typeface="Poppins"/>
              <a:sym typeface="Poppins"/>
            </a:endParaRPr>
          </a:p>
        </p:txBody>
      </p:sp>
      <p:grpSp>
        <p:nvGrpSpPr>
          <p:cNvPr id="101" name="Google Shape;101;p10"/>
          <p:cNvGrpSpPr/>
          <p:nvPr/>
        </p:nvGrpSpPr>
        <p:grpSpPr>
          <a:xfrm>
            <a:off x="10580042" y="2295411"/>
            <a:ext cx="3956558" cy="6236061"/>
            <a:chOff x="3434323" y="1285175"/>
            <a:chExt cx="1631002" cy="2570676"/>
          </a:xfrm>
        </p:grpSpPr>
        <p:sp>
          <p:nvSpPr>
            <p:cNvPr id="102" name="Google Shape;102;p10"/>
            <p:cNvSpPr/>
            <p:nvPr/>
          </p:nvSpPr>
          <p:spPr>
            <a:xfrm flipH="1">
              <a:off x="3434323" y="1285175"/>
              <a:ext cx="1631002" cy="2570676"/>
            </a:xfrm>
            <a:custGeom>
              <a:rect b="b" l="l" r="r" t="t"/>
              <a:pathLst>
                <a:path extrusionOk="0" h="4419" w="2762">
                  <a:moveTo>
                    <a:pt x="2757" y="841"/>
                  </a:moveTo>
                  <a:lnTo>
                    <a:pt x="2757" y="818"/>
                  </a:lnTo>
                  <a:lnTo>
                    <a:pt x="1766" y="818"/>
                  </a:lnTo>
                  <a:lnTo>
                    <a:pt x="1766" y="818"/>
                  </a:lnTo>
                  <a:cubicBezTo>
                    <a:pt x="1759" y="818"/>
                    <a:pt x="1753" y="817"/>
                    <a:pt x="1747" y="817"/>
                  </a:cubicBezTo>
                  <a:lnTo>
                    <a:pt x="1747" y="817"/>
                  </a:lnTo>
                  <a:cubicBezTo>
                    <a:pt x="1704" y="811"/>
                    <a:pt x="1667" y="787"/>
                    <a:pt x="1644" y="749"/>
                  </a:cubicBezTo>
                  <a:lnTo>
                    <a:pt x="1644" y="749"/>
                  </a:lnTo>
                  <a:cubicBezTo>
                    <a:pt x="1621" y="713"/>
                    <a:pt x="1617" y="669"/>
                    <a:pt x="1631" y="629"/>
                  </a:cubicBezTo>
                  <a:lnTo>
                    <a:pt x="1631" y="629"/>
                  </a:lnTo>
                  <a:cubicBezTo>
                    <a:pt x="1633" y="623"/>
                    <a:pt x="1635" y="618"/>
                    <a:pt x="1638" y="612"/>
                  </a:cubicBezTo>
                  <a:lnTo>
                    <a:pt x="1638" y="612"/>
                  </a:lnTo>
                  <a:cubicBezTo>
                    <a:pt x="1646" y="598"/>
                    <a:pt x="1652" y="584"/>
                    <a:pt x="1659" y="569"/>
                  </a:cubicBezTo>
                  <a:lnTo>
                    <a:pt x="1659" y="569"/>
                  </a:lnTo>
                  <a:cubicBezTo>
                    <a:pt x="1705" y="469"/>
                    <a:pt x="1732" y="372"/>
                    <a:pt x="1732" y="304"/>
                  </a:cubicBezTo>
                  <a:lnTo>
                    <a:pt x="1732" y="304"/>
                  </a:lnTo>
                  <a:cubicBezTo>
                    <a:pt x="1732" y="211"/>
                    <a:pt x="1696" y="132"/>
                    <a:pt x="1630" y="79"/>
                  </a:cubicBezTo>
                  <a:lnTo>
                    <a:pt x="1630" y="79"/>
                  </a:lnTo>
                  <a:cubicBezTo>
                    <a:pt x="1568" y="28"/>
                    <a:pt x="1479" y="0"/>
                    <a:pt x="1379" y="0"/>
                  </a:cubicBezTo>
                  <a:lnTo>
                    <a:pt x="1379" y="0"/>
                  </a:lnTo>
                  <a:cubicBezTo>
                    <a:pt x="1279" y="0"/>
                    <a:pt x="1190" y="28"/>
                    <a:pt x="1128" y="79"/>
                  </a:cubicBezTo>
                  <a:lnTo>
                    <a:pt x="1128" y="79"/>
                  </a:lnTo>
                  <a:cubicBezTo>
                    <a:pt x="1061" y="132"/>
                    <a:pt x="1026" y="211"/>
                    <a:pt x="1026" y="304"/>
                  </a:cubicBezTo>
                  <a:lnTo>
                    <a:pt x="1026" y="304"/>
                  </a:lnTo>
                  <a:cubicBezTo>
                    <a:pt x="1026" y="384"/>
                    <a:pt x="1059" y="499"/>
                    <a:pt x="1115" y="613"/>
                  </a:cubicBezTo>
                  <a:lnTo>
                    <a:pt x="1115" y="613"/>
                  </a:lnTo>
                  <a:cubicBezTo>
                    <a:pt x="1136" y="658"/>
                    <a:pt x="1134" y="710"/>
                    <a:pt x="1107" y="751"/>
                  </a:cubicBezTo>
                  <a:lnTo>
                    <a:pt x="1107" y="751"/>
                  </a:lnTo>
                  <a:cubicBezTo>
                    <a:pt x="1101" y="762"/>
                    <a:pt x="1093" y="771"/>
                    <a:pt x="1085" y="779"/>
                  </a:cubicBezTo>
                  <a:lnTo>
                    <a:pt x="1085" y="779"/>
                  </a:lnTo>
                  <a:cubicBezTo>
                    <a:pt x="1059" y="804"/>
                    <a:pt x="1025" y="818"/>
                    <a:pt x="987" y="818"/>
                  </a:cubicBezTo>
                  <a:lnTo>
                    <a:pt x="987" y="818"/>
                  </a:lnTo>
                  <a:lnTo>
                    <a:pt x="0" y="818"/>
                  </a:lnTo>
                  <a:lnTo>
                    <a:pt x="0" y="1252"/>
                  </a:lnTo>
                  <a:lnTo>
                    <a:pt x="0" y="1252"/>
                  </a:lnTo>
                  <a:lnTo>
                    <a:pt x="0" y="1832"/>
                  </a:lnTo>
                  <a:lnTo>
                    <a:pt x="0" y="1832"/>
                  </a:lnTo>
                  <a:cubicBezTo>
                    <a:pt x="0" y="1862"/>
                    <a:pt x="16" y="1889"/>
                    <a:pt x="41" y="1906"/>
                  </a:cubicBezTo>
                  <a:lnTo>
                    <a:pt x="41" y="1906"/>
                  </a:lnTo>
                  <a:cubicBezTo>
                    <a:pt x="68" y="1922"/>
                    <a:pt x="99" y="1924"/>
                    <a:pt x="128" y="1910"/>
                  </a:cubicBezTo>
                  <a:lnTo>
                    <a:pt x="128" y="1910"/>
                  </a:lnTo>
                  <a:cubicBezTo>
                    <a:pt x="240" y="1856"/>
                    <a:pt x="350" y="1822"/>
                    <a:pt x="436" y="1817"/>
                  </a:cubicBezTo>
                  <a:lnTo>
                    <a:pt x="436" y="1817"/>
                  </a:lnTo>
                  <a:cubicBezTo>
                    <a:pt x="444" y="1817"/>
                    <a:pt x="453" y="1816"/>
                    <a:pt x="460" y="1816"/>
                  </a:cubicBezTo>
                  <a:lnTo>
                    <a:pt x="460" y="1816"/>
                  </a:lnTo>
                  <a:cubicBezTo>
                    <a:pt x="571" y="1816"/>
                    <a:pt x="663" y="1858"/>
                    <a:pt x="728" y="1938"/>
                  </a:cubicBezTo>
                  <a:lnTo>
                    <a:pt x="728" y="1938"/>
                  </a:lnTo>
                  <a:cubicBezTo>
                    <a:pt x="729" y="1939"/>
                    <a:pt x="729" y="1940"/>
                    <a:pt x="731" y="1941"/>
                  </a:cubicBezTo>
                  <a:lnTo>
                    <a:pt x="731" y="1941"/>
                  </a:lnTo>
                  <a:cubicBezTo>
                    <a:pt x="731" y="1943"/>
                    <a:pt x="733" y="1943"/>
                    <a:pt x="733" y="1944"/>
                  </a:cubicBezTo>
                  <a:lnTo>
                    <a:pt x="733" y="1944"/>
                  </a:lnTo>
                  <a:cubicBezTo>
                    <a:pt x="735" y="1948"/>
                    <a:pt x="738" y="1950"/>
                    <a:pt x="740" y="1954"/>
                  </a:cubicBezTo>
                  <a:lnTo>
                    <a:pt x="740" y="1954"/>
                  </a:lnTo>
                  <a:cubicBezTo>
                    <a:pt x="743" y="1957"/>
                    <a:pt x="745" y="1961"/>
                    <a:pt x="747" y="1964"/>
                  </a:cubicBezTo>
                  <a:lnTo>
                    <a:pt x="747" y="1964"/>
                  </a:lnTo>
                  <a:cubicBezTo>
                    <a:pt x="748" y="1965"/>
                    <a:pt x="748" y="1966"/>
                    <a:pt x="749" y="1966"/>
                  </a:cubicBezTo>
                  <a:lnTo>
                    <a:pt x="749" y="1966"/>
                  </a:lnTo>
                  <a:cubicBezTo>
                    <a:pt x="791" y="2029"/>
                    <a:pt x="815" y="2110"/>
                    <a:pt x="818" y="2202"/>
                  </a:cubicBezTo>
                  <a:lnTo>
                    <a:pt x="818" y="2202"/>
                  </a:lnTo>
                  <a:cubicBezTo>
                    <a:pt x="819" y="2209"/>
                    <a:pt x="819" y="2216"/>
                    <a:pt x="819" y="2223"/>
                  </a:cubicBezTo>
                  <a:lnTo>
                    <a:pt x="819" y="2223"/>
                  </a:lnTo>
                  <a:cubicBezTo>
                    <a:pt x="819" y="2450"/>
                    <a:pt x="692" y="2608"/>
                    <a:pt x="500" y="2627"/>
                  </a:cubicBezTo>
                  <a:lnTo>
                    <a:pt x="500" y="2627"/>
                  </a:lnTo>
                  <a:cubicBezTo>
                    <a:pt x="487" y="2628"/>
                    <a:pt x="474" y="2629"/>
                    <a:pt x="460" y="2629"/>
                  </a:cubicBezTo>
                  <a:lnTo>
                    <a:pt x="460" y="2629"/>
                  </a:lnTo>
                  <a:cubicBezTo>
                    <a:pt x="373" y="2629"/>
                    <a:pt x="252" y="2593"/>
                    <a:pt x="128" y="2530"/>
                  </a:cubicBezTo>
                  <a:lnTo>
                    <a:pt x="128" y="2530"/>
                  </a:lnTo>
                  <a:cubicBezTo>
                    <a:pt x="101" y="2516"/>
                    <a:pt x="69" y="2517"/>
                    <a:pt x="43" y="2533"/>
                  </a:cubicBezTo>
                  <a:lnTo>
                    <a:pt x="43" y="2533"/>
                  </a:lnTo>
                  <a:cubicBezTo>
                    <a:pt x="16" y="2550"/>
                    <a:pt x="0" y="2578"/>
                    <a:pt x="0" y="2609"/>
                  </a:cubicBezTo>
                  <a:lnTo>
                    <a:pt x="0" y="3599"/>
                  </a:lnTo>
                  <a:lnTo>
                    <a:pt x="992" y="3599"/>
                  </a:lnTo>
                  <a:lnTo>
                    <a:pt x="992" y="3599"/>
                  </a:lnTo>
                  <a:cubicBezTo>
                    <a:pt x="998" y="3599"/>
                    <a:pt x="1004" y="3600"/>
                    <a:pt x="1010" y="3601"/>
                  </a:cubicBezTo>
                  <a:lnTo>
                    <a:pt x="1010" y="3601"/>
                  </a:lnTo>
                  <a:cubicBezTo>
                    <a:pt x="1053" y="3606"/>
                    <a:pt x="1091" y="3631"/>
                    <a:pt x="1113" y="3668"/>
                  </a:cubicBezTo>
                  <a:lnTo>
                    <a:pt x="1113" y="3668"/>
                  </a:lnTo>
                  <a:cubicBezTo>
                    <a:pt x="1136" y="3705"/>
                    <a:pt x="1141" y="3749"/>
                    <a:pt x="1126" y="3788"/>
                  </a:cubicBezTo>
                  <a:lnTo>
                    <a:pt x="1126" y="3788"/>
                  </a:lnTo>
                  <a:cubicBezTo>
                    <a:pt x="1125" y="3794"/>
                    <a:pt x="1122" y="3800"/>
                    <a:pt x="1119" y="3805"/>
                  </a:cubicBezTo>
                  <a:lnTo>
                    <a:pt x="1119" y="3805"/>
                  </a:lnTo>
                  <a:cubicBezTo>
                    <a:pt x="1112" y="3820"/>
                    <a:pt x="1105" y="3834"/>
                    <a:pt x="1098" y="3849"/>
                  </a:cubicBezTo>
                  <a:lnTo>
                    <a:pt x="1098" y="3849"/>
                  </a:lnTo>
                  <a:cubicBezTo>
                    <a:pt x="1052" y="3949"/>
                    <a:pt x="1026" y="4045"/>
                    <a:pt x="1026" y="4114"/>
                  </a:cubicBezTo>
                  <a:lnTo>
                    <a:pt x="1026" y="4114"/>
                  </a:lnTo>
                  <a:cubicBezTo>
                    <a:pt x="1026" y="4207"/>
                    <a:pt x="1061" y="4285"/>
                    <a:pt x="1127" y="4339"/>
                  </a:cubicBezTo>
                  <a:lnTo>
                    <a:pt x="1127" y="4339"/>
                  </a:lnTo>
                  <a:cubicBezTo>
                    <a:pt x="1189" y="4390"/>
                    <a:pt x="1279" y="4418"/>
                    <a:pt x="1378" y="4418"/>
                  </a:cubicBezTo>
                  <a:lnTo>
                    <a:pt x="1378" y="4418"/>
                  </a:lnTo>
                  <a:cubicBezTo>
                    <a:pt x="1478" y="4418"/>
                    <a:pt x="1567" y="4390"/>
                    <a:pt x="1630" y="4339"/>
                  </a:cubicBezTo>
                  <a:lnTo>
                    <a:pt x="1630" y="4339"/>
                  </a:lnTo>
                  <a:cubicBezTo>
                    <a:pt x="1696" y="4285"/>
                    <a:pt x="1731" y="4207"/>
                    <a:pt x="1731" y="4114"/>
                  </a:cubicBezTo>
                  <a:lnTo>
                    <a:pt x="1731" y="4114"/>
                  </a:lnTo>
                  <a:cubicBezTo>
                    <a:pt x="1731" y="4034"/>
                    <a:pt x="1698" y="3918"/>
                    <a:pt x="1642" y="3805"/>
                  </a:cubicBezTo>
                  <a:lnTo>
                    <a:pt x="1642" y="3805"/>
                  </a:lnTo>
                  <a:cubicBezTo>
                    <a:pt x="1621" y="3760"/>
                    <a:pt x="1624" y="3708"/>
                    <a:pt x="1650" y="3666"/>
                  </a:cubicBezTo>
                  <a:lnTo>
                    <a:pt x="1650" y="3666"/>
                  </a:lnTo>
                  <a:cubicBezTo>
                    <a:pt x="1657" y="3656"/>
                    <a:pt x="1664" y="3647"/>
                    <a:pt x="1672" y="3638"/>
                  </a:cubicBezTo>
                  <a:lnTo>
                    <a:pt x="1672" y="3638"/>
                  </a:lnTo>
                  <a:cubicBezTo>
                    <a:pt x="1698" y="3614"/>
                    <a:pt x="1733" y="3599"/>
                    <a:pt x="1770" y="3599"/>
                  </a:cubicBezTo>
                  <a:lnTo>
                    <a:pt x="1770" y="3599"/>
                  </a:lnTo>
                  <a:lnTo>
                    <a:pt x="2761" y="3599"/>
                  </a:lnTo>
                  <a:lnTo>
                    <a:pt x="2761" y="841"/>
                  </a:lnTo>
                  <a:lnTo>
                    <a:pt x="2757" y="841"/>
                  </a:lnTo>
                </a:path>
              </a:pathLst>
            </a:custGeom>
            <a:solidFill>
              <a:srgbClr val="006FB6"/>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4900"/>
                <a:buFont typeface="Arial"/>
                <a:buNone/>
              </a:pPr>
              <a:r>
                <a:t/>
              </a:r>
              <a:endParaRPr b="0" i="0" sz="4900" u="none" cap="none" strike="noStrike">
                <a:solidFill>
                  <a:schemeClr val="lt1"/>
                </a:solidFill>
                <a:latin typeface="Arial"/>
                <a:ea typeface="Arial"/>
                <a:cs typeface="Arial"/>
                <a:sym typeface="Arial"/>
              </a:endParaRPr>
            </a:p>
          </p:txBody>
        </p:sp>
        <p:sp>
          <p:nvSpPr>
            <p:cNvPr id="103" name="Google Shape;103;p10"/>
            <p:cNvSpPr txBox="1"/>
            <p:nvPr/>
          </p:nvSpPr>
          <p:spPr>
            <a:xfrm>
              <a:off x="3434325" y="1777410"/>
              <a:ext cx="1299900" cy="1463400"/>
            </a:xfrm>
            <a:prstGeom prst="rect">
              <a:avLst/>
            </a:prstGeom>
            <a:noFill/>
            <a:ln>
              <a:noFill/>
            </a:ln>
          </p:spPr>
          <p:txBody>
            <a:bodyPr anchorCtr="0" anchor="t" bIns="34275" lIns="68575" spcFirstLastPara="1" rIns="68575" wrap="square" tIns="34275">
              <a:noAutofit/>
            </a:bodyPr>
            <a:lstStyle/>
            <a:p>
              <a:pPr indent="0" lvl="0" marL="0" marR="0" rtl="0" algn="ctr">
                <a:lnSpc>
                  <a:spcPct val="90000"/>
                </a:lnSpc>
                <a:spcBef>
                  <a:spcPts val="0"/>
                </a:spcBef>
                <a:spcAft>
                  <a:spcPts val="0"/>
                </a:spcAft>
                <a:buClr>
                  <a:schemeClr val="lt1"/>
                </a:buClr>
                <a:buSzPts val="13100"/>
                <a:buFont typeface="Arial"/>
                <a:buNone/>
              </a:pPr>
              <a:r>
                <a:rPr b="1" i="0" lang="en-US" sz="25000" u="none" cap="none" strike="noStrike">
                  <a:solidFill>
                    <a:schemeClr val="lt1"/>
                  </a:solidFill>
                  <a:latin typeface="Poppins"/>
                  <a:ea typeface="Poppins"/>
                  <a:cs typeface="Poppins"/>
                  <a:sym typeface="Poppins"/>
                </a:rPr>
                <a:t>A</a:t>
              </a:r>
              <a:endParaRPr b="1" i="0" sz="25000" u="none" cap="none" strike="noStrike">
                <a:solidFill>
                  <a:srgbClr val="000000"/>
                </a:solidFill>
                <a:latin typeface="Poppins"/>
                <a:ea typeface="Poppins"/>
                <a:cs typeface="Poppins"/>
                <a:sym typeface="Poppins"/>
              </a:endParaRPr>
            </a:p>
          </p:txBody>
        </p:sp>
      </p:grpSp>
      <p:pic>
        <p:nvPicPr>
          <p:cNvPr id="104" name="Google Shape;104;p10"/>
          <p:cNvPicPr preferRelativeResize="0"/>
          <p:nvPr/>
        </p:nvPicPr>
        <p:blipFill rotWithShape="1">
          <a:blip r:embed="rId3">
            <a:alphaModFix/>
          </a:blip>
          <a:srcRect b="0" l="0" r="0" t="0"/>
          <a:stretch/>
        </p:blipFill>
        <p:spPr>
          <a:xfrm>
            <a:off x="537975" y="3283650"/>
            <a:ext cx="3734709" cy="2499625"/>
          </a:xfrm>
          <a:prstGeom prst="rect">
            <a:avLst/>
          </a:prstGeom>
          <a:noFill/>
          <a:ln>
            <a:noFill/>
          </a:ln>
        </p:spPr>
      </p:pic>
      <p:pic>
        <p:nvPicPr>
          <p:cNvPr id="105" name="Google Shape;105;p10"/>
          <p:cNvPicPr preferRelativeResize="0"/>
          <p:nvPr/>
        </p:nvPicPr>
        <p:blipFill rotWithShape="1">
          <a:blip r:embed="rId4">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1"/>
          <p:cNvSpPr txBox="1"/>
          <p:nvPr>
            <p:ph type="title"/>
          </p:nvPr>
        </p:nvSpPr>
        <p:spPr>
          <a:xfrm>
            <a:off x="610317" y="626011"/>
            <a:ext cx="5952715" cy="2339102"/>
          </a:xfrm>
          <a:prstGeom prst="rect">
            <a:avLst/>
          </a:prstGeom>
          <a:noFill/>
          <a:ln>
            <a:noFill/>
          </a:ln>
        </p:spPr>
        <p:txBody>
          <a:bodyPr anchorCtr="0" anchor="t" bIns="0" lIns="0" spcFirstLastPara="1" rIns="0" wrap="square" tIns="0">
            <a:spAutoFit/>
          </a:bodyPr>
          <a:lstStyle/>
          <a:p>
            <a:pPr indent="0" lvl="0" marL="0" rtl="0" algn="l">
              <a:lnSpc>
                <a:spcPct val="100487"/>
              </a:lnSpc>
              <a:spcBef>
                <a:spcPts val="0"/>
              </a:spcBef>
              <a:spcAft>
                <a:spcPts val="0"/>
              </a:spcAft>
              <a:buSzPts val="1400"/>
              <a:buNone/>
            </a:pPr>
            <a:r>
              <a:rPr lang="en-US"/>
              <a:t>Spell </a:t>
            </a:r>
            <a:br>
              <a:rPr lang="en-US"/>
            </a:br>
            <a:r>
              <a:rPr lang="en-US"/>
              <a:t>the words</a:t>
            </a:r>
            <a:endParaRPr/>
          </a:p>
        </p:txBody>
      </p:sp>
      <p:grpSp>
        <p:nvGrpSpPr>
          <p:cNvPr id="111" name="Google Shape;111;p11"/>
          <p:cNvGrpSpPr/>
          <p:nvPr/>
        </p:nvGrpSpPr>
        <p:grpSpPr>
          <a:xfrm>
            <a:off x="10564553" y="2295411"/>
            <a:ext cx="3956558" cy="6236061"/>
            <a:chOff x="3434323" y="1285175"/>
            <a:chExt cx="1631002" cy="2570676"/>
          </a:xfrm>
        </p:grpSpPr>
        <p:sp>
          <p:nvSpPr>
            <p:cNvPr id="112" name="Google Shape;112;p11"/>
            <p:cNvSpPr/>
            <p:nvPr/>
          </p:nvSpPr>
          <p:spPr>
            <a:xfrm flipH="1">
              <a:off x="3434323" y="1285175"/>
              <a:ext cx="1631002" cy="2570676"/>
            </a:xfrm>
            <a:custGeom>
              <a:rect b="b" l="l" r="r" t="t"/>
              <a:pathLst>
                <a:path extrusionOk="0" h="4419" w="2762">
                  <a:moveTo>
                    <a:pt x="2757" y="841"/>
                  </a:moveTo>
                  <a:lnTo>
                    <a:pt x="2757" y="818"/>
                  </a:lnTo>
                  <a:lnTo>
                    <a:pt x="1766" y="818"/>
                  </a:lnTo>
                  <a:lnTo>
                    <a:pt x="1766" y="818"/>
                  </a:lnTo>
                  <a:cubicBezTo>
                    <a:pt x="1759" y="818"/>
                    <a:pt x="1753" y="817"/>
                    <a:pt x="1747" y="817"/>
                  </a:cubicBezTo>
                  <a:lnTo>
                    <a:pt x="1747" y="817"/>
                  </a:lnTo>
                  <a:cubicBezTo>
                    <a:pt x="1704" y="811"/>
                    <a:pt x="1667" y="787"/>
                    <a:pt x="1644" y="749"/>
                  </a:cubicBezTo>
                  <a:lnTo>
                    <a:pt x="1644" y="749"/>
                  </a:lnTo>
                  <a:cubicBezTo>
                    <a:pt x="1621" y="713"/>
                    <a:pt x="1617" y="669"/>
                    <a:pt x="1631" y="629"/>
                  </a:cubicBezTo>
                  <a:lnTo>
                    <a:pt x="1631" y="629"/>
                  </a:lnTo>
                  <a:cubicBezTo>
                    <a:pt x="1633" y="623"/>
                    <a:pt x="1635" y="618"/>
                    <a:pt x="1638" y="612"/>
                  </a:cubicBezTo>
                  <a:lnTo>
                    <a:pt x="1638" y="612"/>
                  </a:lnTo>
                  <a:cubicBezTo>
                    <a:pt x="1646" y="598"/>
                    <a:pt x="1652" y="584"/>
                    <a:pt x="1659" y="569"/>
                  </a:cubicBezTo>
                  <a:lnTo>
                    <a:pt x="1659" y="569"/>
                  </a:lnTo>
                  <a:cubicBezTo>
                    <a:pt x="1705" y="469"/>
                    <a:pt x="1732" y="372"/>
                    <a:pt x="1732" y="304"/>
                  </a:cubicBezTo>
                  <a:lnTo>
                    <a:pt x="1732" y="304"/>
                  </a:lnTo>
                  <a:cubicBezTo>
                    <a:pt x="1732" y="211"/>
                    <a:pt x="1696" y="132"/>
                    <a:pt x="1630" y="79"/>
                  </a:cubicBezTo>
                  <a:lnTo>
                    <a:pt x="1630" y="79"/>
                  </a:lnTo>
                  <a:cubicBezTo>
                    <a:pt x="1568" y="28"/>
                    <a:pt x="1479" y="0"/>
                    <a:pt x="1379" y="0"/>
                  </a:cubicBezTo>
                  <a:lnTo>
                    <a:pt x="1379" y="0"/>
                  </a:lnTo>
                  <a:cubicBezTo>
                    <a:pt x="1279" y="0"/>
                    <a:pt x="1190" y="28"/>
                    <a:pt x="1128" y="79"/>
                  </a:cubicBezTo>
                  <a:lnTo>
                    <a:pt x="1128" y="79"/>
                  </a:lnTo>
                  <a:cubicBezTo>
                    <a:pt x="1061" y="132"/>
                    <a:pt x="1026" y="211"/>
                    <a:pt x="1026" y="304"/>
                  </a:cubicBezTo>
                  <a:lnTo>
                    <a:pt x="1026" y="304"/>
                  </a:lnTo>
                  <a:cubicBezTo>
                    <a:pt x="1026" y="384"/>
                    <a:pt x="1059" y="499"/>
                    <a:pt x="1115" y="613"/>
                  </a:cubicBezTo>
                  <a:lnTo>
                    <a:pt x="1115" y="613"/>
                  </a:lnTo>
                  <a:cubicBezTo>
                    <a:pt x="1136" y="658"/>
                    <a:pt x="1134" y="710"/>
                    <a:pt x="1107" y="751"/>
                  </a:cubicBezTo>
                  <a:lnTo>
                    <a:pt x="1107" y="751"/>
                  </a:lnTo>
                  <a:cubicBezTo>
                    <a:pt x="1101" y="762"/>
                    <a:pt x="1093" y="771"/>
                    <a:pt x="1085" y="779"/>
                  </a:cubicBezTo>
                  <a:lnTo>
                    <a:pt x="1085" y="779"/>
                  </a:lnTo>
                  <a:cubicBezTo>
                    <a:pt x="1059" y="804"/>
                    <a:pt x="1025" y="818"/>
                    <a:pt x="987" y="818"/>
                  </a:cubicBezTo>
                  <a:lnTo>
                    <a:pt x="987" y="818"/>
                  </a:lnTo>
                  <a:lnTo>
                    <a:pt x="0" y="818"/>
                  </a:lnTo>
                  <a:lnTo>
                    <a:pt x="0" y="1252"/>
                  </a:lnTo>
                  <a:lnTo>
                    <a:pt x="0" y="1252"/>
                  </a:lnTo>
                  <a:lnTo>
                    <a:pt x="0" y="1832"/>
                  </a:lnTo>
                  <a:lnTo>
                    <a:pt x="0" y="1832"/>
                  </a:lnTo>
                  <a:cubicBezTo>
                    <a:pt x="0" y="1862"/>
                    <a:pt x="16" y="1889"/>
                    <a:pt x="41" y="1906"/>
                  </a:cubicBezTo>
                  <a:lnTo>
                    <a:pt x="41" y="1906"/>
                  </a:lnTo>
                  <a:cubicBezTo>
                    <a:pt x="68" y="1922"/>
                    <a:pt x="99" y="1924"/>
                    <a:pt x="128" y="1910"/>
                  </a:cubicBezTo>
                  <a:lnTo>
                    <a:pt x="128" y="1910"/>
                  </a:lnTo>
                  <a:cubicBezTo>
                    <a:pt x="240" y="1856"/>
                    <a:pt x="350" y="1822"/>
                    <a:pt x="436" y="1817"/>
                  </a:cubicBezTo>
                  <a:lnTo>
                    <a:pt x="436" y="1817"/>
                  </a:lnTo>
                  <a:cubicBezTo>
                    <a:pt x="444" y="1817"/>
                    <a:pt x="453" y="1816"/>
                    <a:pt x="460" y="1816"/>
                  </a:cubicBezTo>
                  <a:lnTo>
                    <a:pt x="460" y="1816"/>
                  </a:lnTo>
                  <a:cubicBezTo>
                    <a:pt x="571" y="1816"/>
                    <a:pt x="663" y="1858"/>
                    <a:pt x="728" y="1938"/>
                  </a:cubicBezTo>
                  <a:lnTo>
                    <a:pt x="728" y="1938"/>
                  </a:lnTo>
                  <a:cubicBezTo>
                    <a:pt x="729" y="1939"/>
                    <a:pt x="729" y="1940"/>
                    <a:pt x="731" y="1941"/>
                  </a:cubicBezTo>
                  <a:lnTo>
                    <a:pt x="731" y="1941"/>
                  </a:lnTo>
                  <a:cubicBezTo>
                    <a:pt x="731" y="1943"/>
                    <a:pt x="733" y="1943"/>
                    <a:pt x="733" y="1944"/>
                  </a:cubicBezTo>
                  <a:lnTo>
                    <a:pt x="733" y="1944"/>
                  </a:lnTo>
                  <a:cubicBezTo>
                    <a:pt x="735" y="1948"/>
                    <a:pt x="738" y="1950"/>
                    <a:pt x="740" y="1954"/>
                  </a:cubicBezTo>
                  <a:lnTo>
                    <a:pt x="740" y="1954"/>
                  </a:lnTo>
                  <a:cubicBezTo>
                    <a:pt x="743" y="1957"/>
                    <a:pt x="745" y="1961"/>
                    <a:pt x="747" y="1964"/>
                  </a:cubicBezTo>
                  <a:lnTo>
                    <a:pt x="747" y="1964"/>
                  </a:lnTo>
                  <a:cubicBezTo>
                    <a:pt x="748" y="1965"/>
                    <a:pt x="748" y="1966"/>
                    <a:pt x="749" y="1966"/>
                  </a:cubicBezTo>
                  <a:lnTo>
                    <a:pt x="749" y="1966"/>
                  </a:lnTo>
                  <a:cubicBezTo>
                    <a:pt x="791" y="2029"/>
                    <a:pt x="815" y="2110"/>
                    <a:pt x="818" y="2202"/>
                  </a:cubicBezTo>
                  <a:lnTo>
                    <a:pt x="818" y="2202"/>
                  </a:lnTo>
                  <a:cubicBezTo>
                    <a:pt x="819" y="2209"/>
                    <a:pt x="819" y="2216"/>
                    <a:pt x="819" y="2223"/>
                  </a:cubicBezTo>
                  <a:lnTo>
                    <a:pt x="819" y="2223"/>
                  </a:lnTo>
                  <a:cubicBezTo>
                    <a:pt x="819" y="2450"/>
                    <a:pt x="692" y="2608"/>
                    <a:pt x="500" y="2627"/>
                  </a:cubicBezTo>
                  <a:lnTo>
                    <a:pt x="500" y="2627"/>
                  </a:lnTo>
                  <a:cubicBezTo>
                    <a:pt x="487" y="2628"/>
                    <a:pt x="474" y="2629"/>
                    <a:pt x="460" y="2629"/>
                  </a:cubicBezTo>
                  <a:lnTo>
                    <a:pt x="460" y="2629"/>
                  </a:lnTo>
                  <a:cubicBezTo>
                    <a:pt x="373" y="2629"/>
                    <a:pt x="252" y="2593"/>
                    <a:pt x="128" y="2530"/>
                  </a:cubicBezTo>
                  <a:lnTo>
                    <a:pt x="128" y="2530"/>
                  </a:lnTo>
                  <a:cubicBezTo>
                    <a:pt x="101" y="2516"/>
                    <a:pt x="69" y="2517"/>
                    <a:pt x="43" y="2533"/>
                  </a:cubicBezTo>
                  <a:lnTo>
                    <a:pt x="43" y="2533"/>
                  </a:lnTo>
                  <a:cubicBezTo>
                    <a:pt x="16" y="2550"/>
                    <a:pt x="0" y="2578"/>
                    <a:pt x="0" y="2609"/>
                  </a:cubicBezTo>
                  <a:lnTo>
                    <a:pt x="0" y="3599"/>
                  </a:lnTo>
                  <a:lnTo>
                    <a:pt x="992" y="3599"/>
                  </a:lnTo>
                  <a:lnTo>
                    <a:pt x="992" y="3599"/>
                  </a:lnTo>
                  <a:cubicBezTo>
                    <a:pt x="998" y="3599"/>
                    <a:pt x="1004" y="3600"/>
                    <a:pt x="1010" y="3601"/>
                  </a:cubicBezTo>
                  <a:lnTo>
                    <a:pt x="1010" y="3601"/>
                  </a:lnTo>
                  <a:cubicBezTo>
                    <a:pt x="1053" y="3606"/>
                    <a:pt x="1091" y="3631"/>
                    <a:pt x="1113" y="3668"/>
                  </a:cubicBezTo>
                  <a:lnTo>
                    <a:pt x="1113" y="3668"/>
                  </a:lnTo>
                  <a:cubicBezTo>
                    <a:pt x="1136" y="3705"/>
                    <a:pt x="1141" y="3749"/>
                    <a:pt x="1126" y="3788"/>
                  </a:cubicBezTo>
                  <a:lnTo>
                    <a:pt x="1126" y="3788"/>
                  </a:lnTo>
                  <a:cubicBezTo>
                    <a:pt x="1125" y="3794"/>
                    <a:pt x="1122" y="3800"/>
                    <a:pt x="1119" y="3805"/>
                  </a:cubicBezTo>
                  <a:lnTo>
                    <a:pt x="1119" y="3805"/>
                  </a:lnTo>
                  <a:cubicBezTo>
                    <a:pt x="1112" y="3820"/>
                    <a:pt x="1105" y="3834"/>
                    <a:pt x="1098" y="3849"/>
                  </a:cubicBezTo>
                  <a:lnTo>
                    <a:pt x="1098" y="3849"/>
                  </a:lnTo>
                  <a:cubicBezTo>
                    <a:pt x="1052" y="3949"/>
                    <a:pt x="1026" y="4045"/>
                    <a:pt x="1026" y="4114"/>
                  </a:cubicBezTo>
                  <a:lnTo>
                    <a:pt x="1026" y="4114"/>
                  </a:lnTo>
                  <a:cubicBezTo>
                    <a:pt x="1026" y="4207"/>
                    <a:pt x="1061" y="4285"/>
                    <a:pt x="1127" y="4339"/>
                  </a:cubicBezTo>
                  <a:lnTo>
                    <a:pt x="1127" y="4339"/>
                  </a:lnTo>
                  <a:cubicBezTo>
                    <a:pt x="1189" y="4390"/>
                    <a:pt x="1279" y="4418"/>
                    <a:pt x="1378" y="4418"/>
                  </a:cubicBezTo>
                  <a:lnTo>
                    <a:pt x="1378" y="4418"/>
                  </a:lnTo>
                  <a:cubicBezTo>
                    <a:pt x="1478" y="4418"/>
                    <a:pt x="1567" y="4390"/>
                    <a:pt x="1630" y="4339"/>
                  </a:cubicBezTo>
                  <a:lnTo>
                    <a:pt x="1630" y="4339"/>
                  </a:lnTo>
                  <a:cubicBezTo>
                    <a:pt x="1696" y="4285"/>
                    <a:pt x="1731" y="4207"/>
                    <a:pt x="1731" y="4114"/>
                  </a:cubicBezTo>
                  <a:lnTo>
                    <a:pt x="1731" y="4114"/>
                  </a:lnTo>
                  <a:cubicBezTo>
                    <a:pt x="1731" y="4034"/>
                    <a:pt x="1698" y="3918"/>
                    <a:pt x="1642" y="3805"/>
                  </a:cubicBezTo>
                  <a:lnTo>
                    <a:pt x="1642" y="3805"/>
                  </a:lnTo>
                  <a:cubicBezTo>
                    <a:pt x="1621" y="3760"/>
                    <a:pt x="1624" y="3708"/>
                    <a:pt x="1650" y="3666"/>
                  </a:cubicBezTo>
                  <a:lnTo>
                    <a:pt x="1650" y="3666"/>
                  </a:lnTo>
                  <a:cubicBezTo>
                    <a:pt x="1657" y="3656"/>
                    <a:pt x="1664" y="3647"/>
                    <a:pt x="1672" y="3638"/>
                  </a:cubicBezTo>
                  <a:lnTo>
                    <a:pt x="1672" y="3638"/>
                  </a:lnTo>
                  <a:cubicBezTo>
                    <a:pt x="1698" y="3614"/>
                    <a:pt x="1733" y="3599"/>
                    <a:pt x="1770" y="3599"/>
                  </a:cubicBezTo>
                  <a:lnTo>
                    <a:pt x="1770" y="3599"/>
                  </a:lnTo>
                  <a:lnTo>
                    <a:pt x="2761" y="3599"/>
                  </a:lnTo>
                  <a:lnTo>
                    <a:pt x="2761" y="841"/>
                  </a:lnTo>
                  <a:lnTo>
                    <a:pt x="2757" y="841"/>
                  </a:lnTo>
                </a:path>
              </a:pathLst>
            </a:custGeom>
            <a:solidFill>
              <a:srgbClr val="006FB6"/>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4900"/>
                <a:buFont typeface="Arial"/>
                <a:buNone/>
              </a:pPr>
              <a:r>
                <a:t/>
              </a:r>
              <a:endParaRPr b="0" i="0" sz="4900" u="none" cap="none" strike="noStrike">
                <a:solidFill>
                  <a:schemeClr val="lt1"/>
                </a:solidFill>
                <a:latin typeface="Arial"/>
                <a:ea typeface="Arial"/>
                <a:cs typeface="Arial"/>
                <a:sym typeface="Arial"/>
              </a:endParaRPr>
            </a:p>
          </p:txBody>
        </p:sp>
        <p:sp>
          <p:nvSpPr>
            <p:cNvPr id="113" name="Google Shape;113;p11"/>
            <p:cNvSpPr txBox="1"/>
            <p:nvPr/>
          </p:nvSpPr>
          <p:spPr>
            <a:xfrm>
              <a:off x="3434325" y="1764412"/>
              <a:ext cx="1299900" cy="1463400"/>
            </a:xfrm>
            <a:prstGeom prst="rect">
              <a:avLst/>
            </a:prstGeom>
            <a:noFill/>
            <a:ln>
              <a:noFill/>
            </a:ln>
          </p:spPr>
          <p:txBody>
            <a:bodyPr anchorCtr="0" anchor="t" bIns="34275" lIns="68575" spcFirstLastPara="1" rIns="68575" wrap="square" tIns="34275">
              <a:noAutofit/>
            </a:bodyPr>
            <a:lstStyle/>
            <a:p>
              <a:pPr indent="0" lvl="0" marL="0" marR="0" rtl="0" algn="ctr">
                <a:lnSpc>
                  <a:spcPct val="90000"/>
                </a:lnSpc>
                <a:spcBef>
                  <a:spcPts val="0"/>
                </a:spcBef>
                <a:spcAft>
                  <a:spcPts val="0"/>
                </a:spcAft>
                <a:buClr>
                  <a:schemeClr val="lt1"/>
                </a:buClr>
                <a:buSzPts val="13100"/>
                <a:buFont typeface="Arial"/>
                <a:buNone/>
              </a:pPr>
              <a:r>
                <a:rPr b="1" i="0" lang="en-US" sz="25000" u="none" cap="none" strike="noStrike">
                  <a:solidFill>
                    <a:schemeClr val="lt1"/>
                  </a:solidFill>
                  <a:latin typeface="Poppins"/>
                  <a:ea typeface="Poppins"/>
                  <a:cs typeface="Poppins"/>
                  <a:sym typeface="Poppins"/>
                </a:rPr>
                <a:t>I</a:t>
              </a:r>
              <a:endParaRPr b="1" i="0" sz="25000" u="none" cap="none" strike="noStrike">
                <a:solidFill>
                  <a:srgbClr val="000000"/>
                </a:solidFill>
                <a:latin typeface="Poppins"/>
                <a:ea typeface="Poppins"/>
                <a:cs typeface="Poppins"/>
                <a:sym typeface="Poppins"/>
              </a:endParaRPr>
            </a:p>
          </p:txBody>
        </p:sp>
      </p:grpSp>
      <p:pic>
        <p:nvPicPr>
          <p:cNvPr id="114" name="Google Shape;114;p11"/>
          <p:cNvPicPr preferRelativeResize="0"/>
          <p:nvPr/>
        </p:nvPicPr>
        <p:blipFill rotWithShape="1">
          <a:blip r:embed="rId3">
            <a:alphaModFix/>
          </a:blip>
          <a:srcRect b="0" l="0" r="0" t="0"/>
          <a:stretch/>
        </p:blipFill>
        <p:spPr>
          <a:xfrm>
            <a:off x="537975" y="3283650"/>
            <a:ext cx="3734709" cy="2499625"/>
          </a:xfrm>
          <a:prstGeom prst="rect">
            <a:avLst/>
          </a:prstGeom>
          <a:noFill/>
          <a:ln>
            <a:noFill/>
          </a:ln>
        </p:spPr>
      </p:pic>
      <p:pic>
        <p:nvPicPr>
          <p:cNvPr id="115" name="Google Shape;115;p11"/>
          <p:cNvPicPr preferRelativeResize="0"/>
          <p:nvPr/>
        </p:nvPicPr>
        <p:blipFill rotWithShape="1">
          <a:blip r:embed="rId4">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1000"/>
                                        <p:tgtEl>
                                          <p:spTgt spid="1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2"/>
          <p:cNvSpPr txBox="1"/>
          <p:nvPr>
            <p:ph type="title"/>
          </p:nvPr>
        </p:nvSpPr>
        <p:spPr>
          <a:xfrm>
            <a:off x="610317" y="626400"/>
            <a:ext cx="6202838" cy="3808735"/>
          </a:xfrm>
          <a:prstGeom prst="rect">
            <a:avLst/>
          </a:prstGeom>
          <a:noFill/>
          <a:ln>
            <a:noFill/>
          </a:ln>
        </p:spPr>
        <p:txBody>
          <a:bodyPr anchorCtr="0" anchor="t" bIns="0" lIns="0" spcFirstLastPara="1" rIns="0" wrap="square" tIns="0">
            <a:spAutoFit/>
          </a:bodyPr>
          <a:lstStyle/>
          <a:p>
            <a:pPr indent="0" lvl="0" marL="0" rtl="0" algn="l">
              <a:lnSpc>
                <a:spcPct val="100487"/>
              </a:lnSpc>
              <a:spcBef>
                <a:spcPts val="0"/>
              </a:spcBef>
              <a:spcAft>
                <a:spcPts val="0"/>
              </a:spcAft>
              <a:buSzPts val="1400"/>
              <a:buNone/>
            </a:pPr>
            <a:r>
              <a:rPr lang="en-US"/>
              <a:t>High </a:t>
            </a:r>
            <a:br>
              <a:rPr lang="en-US"/>
            </a:br>
            <a:r>
              <a:rPr lang="en-US"/>
              <a:t>Frequency </a:t>
            </a:r>
            <a:br>
              <a:rPr lang="en-US"/>
            </a:br>
            <a:r>
              <a:rPr lang="en-US"/>
              <a:t>Words</a:t>
            </a:r>
            <a:endParaRPr/>
          </a:p>
        </p:txBody>
      </p:sp>
      <p:sp>
        <p:nvSpPr>
          <p:cNvPr id="121" name="Google Shape;121;p12"/>
          <p:cNvSpPr txBox="1"/>
          <p:nvPr/>
        </p:nvSpPr>
        <p:spPr>
          <a:xfrm>
            <a:off x="610316" y="6742794"/>
            <a:ext cx="5727422" cy="2668659"/>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US" sz="3450" u="none" cap="none" strike="noStrike">
                <a:solidFill>
                  <a:srgbClr val="0071B5"/>
                </a:solidFill>
                <a:latin typeface="Poppins"/>
                <a:ea typeface="Poppins"/>
                <a:cs typeface="Poppins"/>
                <a:sym typeface="Poppins"/>
              </a:rPr>
              <a:t>We see high frequency words all the time!</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rPr b="1" i="0" lang="en-US" sz="3450" u="none" cap="none" strike="noStrike">
                <a:solidFill>
                  <a:srgbClr val="0071B5"/>
                </a:solidFill>
                <a:latin typeface="Poppins"/>
                <a:ea typeface="Poppins"/>
                <a:cs typeface="Poppins"/>
                <a:sym typeface="Poppins"/>
              </a:rPr>
              <a:t> </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rPr b="1" i="0" lang="en-US" sz="3450" u="none" cap="none" strike="noStrike">
                <a:solidFill>
                  <a:srgbClr val="0071B5"/>
                </a:solidFill>
                <a:latin typeface="Poppins"/>
                <a:ea typeface="Poppins"/>
                <a:cs typeface="Poppins"/>
                <a:sym typeface="Poppins"/>
              </a:rPr>
              <a:t>Let’s figure out how to read them!</a:t>
            </a:r>
            <a:endParaRPr b="0" i="0" sz="1400" u="none" cap="none" strike="noStrike">
              <a:solidFill>
                <a:srgbClr val="000000"/>
              </a:solidFill>
              <a:latin typeface="Arial"/>
              <a:ea typeface="Arial"/>
              <a:cs typeface="Arial"/>
              <a:sym typeface="Arial"/>
            </a:endParaRPr>
          </a:p>
        </p:txBody>
      </p:sp>
      <p:pic>
        <p:nvPicPr>
          <p:cNvPr id="122" name="Google Shape;122;p12"/>
          <p:cNvPicPr preferRelativeResize="0"/>
          <p:nvPr/>
        </p:nvPicPr>
        <p:blipFill rotWithShape="1">
          <a:blip r:embed="rId3">
            <a:alphaModFix/>
          </a:blip>
          <a:srcRect b="53071" l="0" r="0" t="0"/>
          <a:stretch/>
        </p:blipFill>
        <p:spPr>
          <a:xfrm>
            <a:off x="9355389" y="2131899"/>
            <a:ext cx="6592368" cy="3808735"/>
          </a:xfrm>
          <a:prstGeom prst="rect">
            <a:avLst/>
          </a:prstGeom>
          <a:noFill/>
          <a:ln>
            <a:noFill/>
          </a:ln>
        </p:spPr>
      </p:pic>
      <p:pic>
        <p:nvPicPr>
          <p:cNvPr id="123" name="Google Shape;123;p12"/>
          <p:cNvPicPr preferRelativeResize="0"/>
          <p:nvPr/>
        </p:nvPicPr>
        <p:blipFill rotWithShape="1">
          <a:blip r:embed="rId3">
            <a:alphaModFix/>
          </a:blip>
          <a:srcRect b="168" l="0" r="0" t="52901"/>
          <a:stretch/>
        </p:blipFill>
        <p:spPr>
          <a:xfrm>
            <a:off x="9355389" y="6109692"/>
            <a:ext cx="6592368" cy="3808736"/>
          </a:xfrm>
          <a:prstGeom prst="rect">
            <a:avLst/>
          </a:prstGeom>
          <a:noFill/>
          <a:ln>
            <a:noFill/>
          </a:ln>
        </p:spPr>
      </p:pic>
      <p:sp>
        <p:nvSpPr>
          <p:cNvPr id="124" name="Google Shape;124;p12"/>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US"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25" name="Google Shape;125;p12"/>
          <p:cNvPicPr preferRelativeResize="0"/>
          <p:nvPr/>
        </p:nvPicPr>
        <p:blipFill rotWithShape="1">
          <a:blip r:embed="rId4">
            <a:alphaModFix/>
          </a:blip>
          <a:srcRect b="0" l="0" r="0" t="0"/>
          <a:stretch/>
        </p:blipFill>
        <p:spPr>
          <a:xfrm>
            <a:off x="17653913" y="312775"/>
            <a:ext cx="1821934" cy="1567072"/>
          </a:xfrm>
          <a:prstGeom prst="rect">
            <a:avLst/>
          </a:prstGeom>
          <a:noFill/>
          <a:ln>
            <a:noFill/>
          </a:ln>
        </p:spPr>
      </p:pic>
      <p:pic>
        <p:nvPicPr>
          <p:cNvPr id="126" name="Google Shape;126;p12"/>
          <p:cNvPicPr preferRelativeResize="0"/>
          <p:nvPr/>
        </p:nvPicPr>
        <p:blipFill rotWithShape="1">
          <a:blip r:embed="rId5">
            <a:alphaModFix/>
          </a:blip>
          <a:srcRect b="0" l="0" r="0" t="0"/>
          <a:stretch/>
        </p:blipFill>
        <p:spPr>
          <a:xfrm>
            <a:off x="690325" y="4334725"/>
            <a:ext cx="2263725" cy="21302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2"/>
                                        </p:tgtEl>
                                        <p:attrNameLst>
                                          <p:attrName>style.visibility</p:attrName>
                                        </p:attrNameLst>
                                      </p:cBhvr>
                                      <p:to>
                                        <p:strVal val="visible"/>
                                      </p:to>
                                    </p:set>
                                    <p:anim calcmode="lin" valueType="num">
                                      <p:cBhvr additive="base">
                                        <p:cTn dur="1000"/>
                                        <p:tgtEl>
                                          <p:spTgt spid="122"/>
                                        </p:tgtEl>
                                        <p:attrNameLst>
                                          <p:attrName>ppt_w</p:attrName>
                                        </p:attrNameLst>
                                      </p:cBhvr>
                                      <p:tavLst>
                                        <p:tav fmla="" tm="0">
                                          <p:val>
                                            <p:strVal val="0"/>
                                          </p:val>
                                        </p:tav>
                                        <p:tav fmla="" tm="100000">
                                          <p:val>
                                            <p:strVal val="#ppt_w"/>
                                          </p:val>
                                        </p:tav>
                                      </p:tavLst>
                                    </p:anim>
                                    <p:anim calcmode="lin" valueType="num">
                                      <p:cBhvr additive="base">
                                        <p:cTn dur="1000"/>
                                        <p:tgtEl>
                                          <p:spTgt spid="12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23"/>
                                        </p:tgtEl>
                                        <p:attrNameLst>
                                          <p:attrName>style.visibility</p:attrName>
                                        </p:attrNameLst>
                                      </p:cBhvr>
                                      <p:to>
                                        <p:strVal val="visible"/>
                                      </p:to>
                                    </p:set>
                                    <p:anim calcmode="lin" valueType="num">
                                      <p:cBhvr additive="base">
                                        <p:cTn dur="1000"/>
                                        <p:tgtEl>
                                          <p:spTgt spid="123"/>
                                        </p:tgtEl>
                                        <p:attrNameLst>
                                          <p:attrName>ppt_w</p:attrName>
                                        </p:attrNameLst>
                                      </p:cBhvr>
                                      <p:tavLst>
                                        <p:tav fmla="" tm="0">
                                          <p:val>
                                            <p:strVal val="0"/>
                                          </p:val>
                                        </p:tav>
                                        <p:tav fmla="" tm="100000">
                                          <p:val>
                                            <p:strVal val="#ppt_w"/>
                                          </p:val>
                                        </p:tav>
                                      </p:tavLst>
                                    </p:anim>
                                    <p:anim calcmode="lin" valueType="num">
                                      <p:cBhvr additive="base">
                                        <p:cTn dur="1000"/>
                                        <p:tgtEl>
                                          <p:spTgt spid="12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